
<file path=[Content_Types].xml><?xml version="1.0" encoding="utf-8"?>
<Types xmlns="http://schemas.openxmlformats.org/package/2006/content-types">
  <Default Extension="xml" ContentType="application/xml"/>
  <Default Extension="jpeg" ContentType="image/jpeg"/>
  <Default Extension="xlsx" ContentType="application/vnd.openxmlformats-officedocument.spreadsheetml.sheet"/>
  <Default Extension="rels" ContentType="application/vnd.openxmlformats-package.relationships+xml"/>
  <Default Extension="emf" ContentType="image/x-emf"/>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3.xml" ContentType="application/vnd.openxmlformats-officedocument.drawingml.chart+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2" r:id="rId1"/>
  </p:sldMasterIdLst>
  <p:notesMasterIdLst>
    <p:notesMasterId r:id="rId28"/>
  </p:notesMasterIdLst>
  <p:handoutMasterIdLst>
    <p:handoutMasterId r:id="rId29"/>
  </p:handoutMasterIdLst>
  <p:sldIdLst>
    <p:sldId id="256" r:id="rId2"/>
    <p:sldId id="287" r:id="rId3"/>
    <p:sldId id="288" r:id="rId4"/>
    <p:sldId id="289" r:id="rId5"/>
    <p:sldId id="290" r:id="rId6"/>
    <p:sldId id="268" r:id="rId7"/>
    <p:sldId id="258" r:id="rId8"/>
    <p:sldId id="263" r:id="rId9"/>
    <p:sldId id="259" r:id="rId10"/>
    <p:sldId id="281" r:id="rId11"/>
    <p:sldId id="260" r:id="rId12"/>
    <p:sldId id="269" r:id="rId13"/>
    <p:sldId id="285" r:id="rId14"/>
    <p:sldId id="273" r:id="rId15"/>
    <p:sldId id="283" r:id="rId16"/>
    <p:sldId id="284" r:id="rId17"/>
    <p:sldId id="278" r:id="rId18"/>
    <p:sldId id="275" r:id="rId19"/>
    <p:sldId id="279" r:id="rId20"/>
    <p:sldId id="280" r:id="rId21"/>
    <p:sldId id="262" r:id="rId22"/>
    <p:sldId id="286" r:id="rId23"/>
    <p:sldId id="267" r:id="rId24"/>
    <p:sldId id="276" r:id="rId25"/>
    <p:sldId id="277" r:id="rId26"/>
    <p:sldId id="291"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530"/>
    <p:restoredTop sz="95126" autoAdjust="0"/>
  </p:normalViewPr>
  <p:slideViewPr>
    <p:cSldViewPr snapToGrid="0" snapToObjects="1">
      <p:cViewPr>
        <p:scale>
          <a:sx n="73" d="100"/>
          <a:sy n="73" d="100"/>
        </p:scale>
        <p:origin x="848" y="6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149491565841557"/>
          <c:y val="0.102011899464888"/>
          <c:w val="0.792814661679532"/>
          <c:h val="0.792189312406259"/>
        </c:manualLayout>
      </c:layout>
      <c:barChart>
        <c:barDir val="col"/>
        <c:grouping val="stacked"/>
        <c:varyColors val="0"/>
        <c:ser>
          <c:idx val="0"/>
          <c:order val="0"/>
          <c:tx>
            <c:strRef>
              <c:f>Sheet1!$B$1</c:f>
              <c:strCache>
                <c:ptCount val="1"/>
                <c:pt idx="0">
                  <c:v>State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2006-2007</c:v>
                </c:pt>
                <c:pt idx="1">
                  <c:v>2007-2008</c:v>
                </c:pt>
                <c:pt idx="2">
                  <c:v>2008-2009</c:v>
                </c:pt>
                <c:pt idx="3">
                  <c:v>2009-2010</c:v>
                </c:pt>
              </c:strCache>
            </c:strRef>
          </c:cat>
          <c:val>
            <c:numRef>
              <c:f>Sheet1!$B$2:$B$5</c:f>
              <c:numCache>
                <c:formatCode>0</c:formatCode>
                <c:ptCount val="4"/>
                <c:pt idx="0">
                  <c:v>1009.232</c:v>
                </c:pt>
                <c:pt idx="1">
                  <c:v>2179.581</c:v>
                </c:pt>
                <c:pt idx="2">
                  <c:v>2279.108999999999</c:v>
                </c:pt>
                <c:pt idx="3">
                  <c:v>3169.909</c:v>
                </c:pt>
              </c:numCache>
            </c:numRef>
          </c:val>
        </c:ser>
        <c:ser>
          <c:idx val="1"/>
          <c:order val="1"/>
          <c:tx>
            <c:strRef>
              <c:f>Sheet1!$C$1</c:f>
              <c:strCache>
                <c:ptCount val="1"/>
                <c:pt idx="0">
                  <c:v>Federal</c:v>
                </c:pt>
              </c:strCache>
            </c:strRef>
          </c:tx>
          <c:invertIfNegative val="0"/>
          <c:dLbls>
            <c:dLbl>
              <c:idx val="0"/>
              <c:layout>
                <c:manualLayout>
                  <c:x val="0.0"/>
                  <c:y val="0.011756291158590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00341818046754787"/>
                  <c:y val="0.0391876371953007"/>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2006-2007</c:v>
                </c:pt>
                <c:pt idx="1">
                  <c:v>2007-2008</c:v>
                </c:pt>
                <c:pt idx="2">
                  <c:v>2008-2009</c:v>
                </c:pt>
                <c:pt idx="3">
                  <c:v>2009-2010</c:v>
                </c:pt>
              </c:strCache>
            </c:strRef>
          </c:cat>
          <c:val>
            <c:numRef>
              <c:f>Sheet1!$C$2:$C$5</c:f>
              <c:numCache>
                <c:formatCode>0</c:formatCode>
                <c:ptCount val="4"/>
                <c:pt idx="0">
                  <c:v>34.668</c:v>
                </c:pt>
                <c:pt idx="1">
                  <c:v>40.72300000000001</c:v>
                </c:pt>
                <c:pt idx="2">
                  <c:v>160.572</c:v>
                </c:pt>
                <c:pt idx="3">
                  <c:v>434.9669999999998</c:v>
                </c:pt>
              </c:numCache>
            </c:numRef>
          </c:val>
        </c:ser>
        <c:ser>
          <c:idx val="2"/>
          <c:order val="2"/>
          <c:tx>
            <c:strRef>
              <c:f>Sheet1!$D$1</c:f>
              <c:strCache>
                <c:ptCount val="1"/>
                <c:pt idx="0">
                  <c:v>Private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2006-2007</c:v>
                </c:pt>
                <c:pt idx="1">
                  <c:v>2007-2008</c:v>
                </c:pt>
                <c:pt idx="2">
                  <c:v>2008-2009</c:v>
                </c:pt>
                <c:pt idx="3">
                  <c:v>2009-2010</c:v>
                </c:pt>
              </c:strCache>
            </c:strRef>
          </c:cat>
          <c:val>
            <c:numRef>
              <c:f>Sheet1!$D$2:$D$5</c:f>
              <c:numCache>
                <c:formatCode>0</c:formatCode>
                <c:ptCount val="4"/>
                <c:pt idx="0">
                  <c:v>106.667</c:v>
                </c:pt>
                <c:pt idx="1">
                  <c:v>74.8</c:v>
                </c:pt>
                <c:pt idx="2">
                  <c:v>306.334</c:v>
                </c:pt>
                <c:pt idx="3">
                  <c:v>483.2819999999998</c:v>
                </c:pt>
              </c:numCache>
            </c:numRef>
          </c:val>
        </c:ser>
        <c:dLbls>
          <c:showLegendKey val="0"/>
          <c:showVal val="0"/>
          <c:showCatName val="0"/>
          <c:showSerName val="0"/>
          <c:showPercent val="0"/>
          <c:showBubbleSize val="0"/>
        </c:dLbls>
        <c:gapWidth val="118"/>
        <c:overlap val="100"/>
        <c:axId val="-2019947312"/>
        <c:axId val="-2014067184"/>
      </c:barChart>
      <c:catAx>
        <c:axId val="-2019947312"/>
        <c:scaling>
          <c:orientation val="minMax"/>
        </c:scaling>
        <c:delete val="0"/>
        <c:axPos val="b"/>
        <c:numFmt formatCode="General" sourceLinked="1"/>
        <c:majorTickMark val="out"/>
        <c:minorTickMark val="none"/>
        <c:tickLblPos val="nextTo"/>
        <c:crossAx val="-2014067184"/>
        <c:crosses val="autoZero"/>
        <c:auto val="1"/>
        <c:lblAlgn val="ctr"/>
        <c:lblOffset val="100"/>
        <c:noMultiLvlLbl val="0"/>
      </c:catAx>
      <c:valAx>
        <c:axId val="-2014067184"/>
        <c:scaling>
          <c:orientation val="minMax"/>
        </c:scaling>
        <c:delete val="1"/>
        <c:axPos val="l"/>
        <c:numFmt formatCode="0" sourceLinked="1"/>
        <c:majorTickMark val="out"/>
        <c:minorTickMark val="none"/>
        <c:tickLblPos val="nextTo"/>
        <c:crossAx val="-2019947312"/>
        <c:crosses val="autoZero"/>
        <c:crossBetween val="between"/>
      </c:valAx>
    </c:plotArea>
    <c:legend>
      <c:legendPos val="l"/>
      <c:layout>
        <c:manualLayout>
          <c:xMode val="edge"/>
          <c:yMode val="edge"/>
          <c:x val="0.0"/>
          <c:y val="0.660163884550135"/>
          <c:w val="0.192508929454031"/>
          <c:h val="0.226762502553368"/>
        </c:manualLayout>
      </c:layout>
      <c:overlay val="0"/>
    </c:legend>
    <c:plotVisOnly val="1"/>
    <c:dispBlanksAs val="gap"/>
    <c:showDLblsOverMax val="0"/>
  </c:chart>
  <c:txPr>
    <a:bodyPr/>
    <a:lstStyle/>
    <a:p>
      <a:pPr>
        <a:defRPr sz="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manualLayout>
          <c:layoutTarget val="inner"/>
          <c:xMode val="edge"/>
          <c:yMode val="edge"/>
          <c:x val="0.0575105036853139"/>
          <c:y val="0.0764425062066901"/>
          <c:w val="0.833359316910027"/>
          <c:h val="0.769635370802783"/>
        </c:manualLayout>
      </c:layout>
      <c:barChart>
        <c:barDir val="col"/>
        <c:grouping val="stacked"/>
        <c:varyColors val="0"/>
        <c:ser>
          <c:idx val="0"/>
          <c:order val="0"/>
          <c:tx>
            <c:strRef>
              <c:f>Sheet1!$B$1</c:f>
              <c:strCache>
                <c:ptCount val="1"/>
                <c:pt idx="0">
                  <c:v>Total student</c:v>
                </c:pt>
              </c:strCache>
            </c:strRef>
          </c:tx>
          <c:invertIfNegative val="0"/>
          <c:dLbls>
            <c:dLbl>
              <c:idx val="0"/>
              <c:layout>
                <c:manualLayout>
                  <c:x val="-0.00713494970843618"/>
                  <c:y val="-0.141889208599481"/>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0"/>
                  <c:y val="-0.24078168732033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6.5402950120206E-17"/>
                  <c:y val="-0.313876128114004"/>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00356747485421809"/>
                  <c:y val="-0.37837122293195"/>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2006-2007</c:v>
                </c:pt>
                <c:pt idx="1">
                  <c:v>2007-2008</c:v>
                </c:pt>
                <c:pt idx="2">
                  <c:v>2008-2009</c:v>
                </c:pt>
                <c:pt idx="3">
                  <c:v>2009-2010</c:v>
                </c:pt>
              </c:strCache>
            </c:strRef>
          </c:cat>
          <c:val>
            <c:numRef>
              <c:f>Sheet1!$B$2:$B$5</c:f>
              <c:numCache>
                <c:formatCode>General</c:formatCode>
                <c:ptCount val="4"/>
                <c:pt idx="0">
                  <c:v>83.0</c:v>
                </c:pt>
                <c:pt idx="1">
                  <c:v>147.0</c:v>
                </c:pt>
                <c:pt idx="2">
                  <c:v>204.0</c:v>
                </c:pt>
                <c:pt idx="3">
                  <c:v>268.0</c:v>
                </c:pt>
              </c:numCache>
            </c:numRef>
          </c:val>
        </c:ser>
        <c:ser>
          <c:idx val="1"/>
          <c:order val="1"/>
          <c:tx>
            <c:strRef>
              <c:f>Sheet1!$C$1</c:f>
              <c:strCache>
                <c:ptCount val="1"/>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2006-2007</c:v>
                </c:pt>
                <c:pt idx="1">
                  <c:v>2007-2008</c:v>
                </c:pt>
                <c:pt idx="2">
                  <c:v>2008-2009</c:v>
                </c:pt>
                <c:pt idx="3">
                  <c:v>2009-2010</c:v>
                </c:pt>
              </c:strCache>
            </c:strRef>
          </c:cat>
          <c:val>
            <c:numRef>
              <c:f>Sheet1!$C$2:$C$5</c:f>
              <c:numCache>
                <c:formatCode>General</c:formatCode>
                <c:ptCount val="4"/>
              </c:numCache>
            </c:numRef>
          </c:val>
        </c:ser>
        <c:dLbls>
          <c:showLegendKey val="0"/>
          <c:showVal val="0"/>
          <c:showCatName val="0"/>
          <c:showSerName val="0"/>
          <c:showPercent val="0"/>
          <c:showBubbleSize val="0"/>
        </c:dLbls>
        <c:gapWidth val="118"/>
        <c:overlap val="100"/>
        <c:axId val="-2017044608"/>
        <c:axId val="1998121984"/>
      </c:barChart>
      <c:catAx>
        <c:axId val="-2017044608"/>
        <c:scaling>
          <c:orientation val="minMax"/>
        </c:scaling>
        <c:delete val="0"/>
        <c:axPos val="b"/>
        <c:numFmt formatCode="General" sourceLinked="0"/>
        <c:majorTickMark val="out"/>
        <c:minorTickMark val="none"/>
        <c:tickLblPos val="nextTo"/>
        <c:txPr>
          <a:bodyPr/>
          <a:lstStyle/>
          <a:p>
            <a:pPr>
              <a:defRPr sz="700"/>
            </a:pPr>
            <a:endParaRPr lang="en-US"/>
          </a:p>
        </c:txPr>
        <c:crossAx val="1998121984"/>
        <c:crosses val="autoZero"/>
        <c:auto val="1"/>
        <c:lblAlgn val="ctr"/>
        <c:lblOffset val="100"/>
        <c:noMultiLvlLbl val="0"/>
      </c:catAx>
      <c:valAx>
        <c:axId val="1998121984"/>
        <c:scaling>
          <c:orientation val="minMax"/>
        </c:scaling>
        <c:delete val="1"/>
        <c:axPos val="l"/>
        <c:numFmt formatCode="General" sourceLinked="1"/>
        <c:majorTickMark val="out"/>
        <c:minorTickMark val="none"/>
        <c:tickLblPos val="nextTo"/>
        <c:crossAx val="-2017044608"/>
        <c:crosses val="autoZero"/>
        <c:crossBetween val="between"/>
      </c:valAx>
    </c:plotArea>
    <c:legend>
      <c:legendPos val="l"/>
      <c:legendEntry>
        <c:idx val="1"/>
        <c:delete val="1"/>
      </c:legendEntry>
      <c:layout>
        <c:manualLayout>
          <c:xMode val="edge"/>
          <c:yMode val="edge"/>
          <c:x val="0.109859966780348"/>
          <c:y val="0.155993151670457"/>
          <c:w val="0.286479466934986"/>
          <c:h val="0.119063023387851"/>
        </c:manualLayout>
      </c:layout>
      <c:overlay val="0"/>
      <c:txPr>
        <a:bodyPr/>
        <a:lstStyle/>
        <a:p>
          <a:pPr>
            <a:defRPr sz="800"/>
          </a:pPr>
          <a:endParaRPr lang="en-US"/>
        </a:p>
      </c:txPr>
    </c:legend>
    <c:plotVisOnly val="1"/>
    <c:dispBlanksAs val="gap"/>
    <c:showDLblsOverMax val="0"/>
  </c:chart>
  <c:spPr>
    <a:noFill/>
    <a:ln w="12700" cap="flat" cmpd="sng" algn="ctr">
      <a:noFill/>
      <a:prstDash val="solid"/>
    </a:ln>
    <a:effectLst>
      <a:outerShdw blurRad="63500" dist="25400" dir="5400000" sx="101000" sy="101000" rotWithShape="0">
        <a:srgbClr val="000000">
          <a:alpha val="40000"/>
        </a:srgbClr>
      </a:outerShdw>
    </a:effectLst>
  </c:spPr>
  <c:txPr>
    <a:bodyPr/>
    <a:lstStyle/>
    <a:p>
      <a:pPr>
        <a:defRPr sz="800">
          <a:solidFill>
            <a:srgbClr val="244A58"/>
          </a:solidFill>
          <a:latin typeface="+mn-lt"/>
          <a:ea typeface="+mn-ea"/>
          <a:cs typeface="+mn-cs"/>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0"/>
          <c:y val="0.0560455093949319"/>
          <c:w val="1.0"/>
          <c:h val="0.854579555249095"/>
        </c:manualLayout>
      </c:layout>
      <c:barChart>
        <c:barDir val="col"/>
        <c:grouping val="stacked"/>
        <c:varyColors val="0"/>
        <c:ser>
          <c:idx val="0"/>
          <c:order val="0"/>
          <c:tx>
            <c:strRef>
              <c:f>Sheet1!$B$1</c:f>
              <c:strCache>
                <c:ptCount val="1"/>
                <c:pt idx="0">
                  <c:v>State</c:v>
                </c:pt>
              </c:strCache>
            </c:strRef>
          </c:tx>
          <c:invertIfNegative val="0"/>
          <c:dLbls>
            <c:spPr>
              <a:noFill/>
              <a:ln>
                <a:noFill/>
              </a:ln>
              <a:effectLst/>
            </c:spPr>
            <c:txPr>
              <a:bodyPr wrap="none"/>
              <a:lstStyle/>
              <a:p>
                <a:pPr algn="ct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Sheet1!$A$2</c:f>
              <c:strCache>
                <c:ptCount val="1"/>
                <c:pt idx="0">
                  <c:v>2009-2010</c:v>
                </c:pt>
              </c:strCache>
            </c:strRef>
          </c:cat>
          <c:val>
            <c:numRef>
              <c:f>Sheet1!$B$2</c:f>
              <c:numCache>
                <c:formatCode>_(\$* #,##0_);_(\$* \(#,##0\);_(\$* "-"??_);_(@_)</c:formatCode>
                <c:ptCount val="1"/>
                <c:pt idx="0">
                  <c:v>3170.0</c:v>
                </c:pt>
              </c:numCache>
            </c:numRef>
          </c:val>
        </c:ser>
        <c:ser>
          <c:idx val="1"/>
          <c:order val="1"/>
          <c:tx>
            <c:strRef>
              <c:f>Sheet1!$C$1</c:f>
              <c:strCache>
                <c:ptCount val="1"/>
                <c:pt idx="0">
                  <c:v>Federal</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2009-2010</c:v>
                </c:pt>
              </c:strCache>
            </c:strRef>
          </c:cat>
          <c:val>
            <c:numRef>
              <c:f>Sheet1!$C$2</c:f>
              <c:numCache>
                <c:formatCode>_(\$* #,##0_);_(\$* \(#,##0\);_(\$* "-"??_);_(@_)</c:formatCode>
                <c:ptCount val="1"/>
                <c:pt idx="0">
                  <c:v>435.0</c:v>
                </c:pt>
              </c:numCache>
            </c:numRef>
          </c:val>
        </c:ser>
        <c:ser>
          <c:idx val="2"/>
          <c:order val="2"/>
          <c:tx>
            <c:strRef>
              <c:f>Sheet1!$D$1</c:f>
              <c:strCache>
                <c:ptCount val="1"/>
                <c:pt idx="0">
                  <c:v>Private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2009-2010</c:v>
                </c:pt>
              </c:strCache>
            </c:strRef>
          </c:cat>
          <c:val>
            <c:numRef>
              <c:f>Sheet1!$D$2</c:f>
              <c:numCache>
                <c:formatCode>_(\$* #,##0_);_(\$* \(#,##0\);_(\$* "-"??_);_(@_)</c:formatCode>
                <c:ptCount val="1"/>
                <c:pt idx="0">
                  <c:v>483.0</c:v>
                </c:pt>
              </c:numCache>
            </c:numRef>
          </c:val>
        </c:ser>
        <c:dLbls>
          <c:showLegendKey val="0"/>
          <c:showVal val="1"/>
          <c:showCatName val="0"/>
          <c:showSerName val="0"/>
          <c:showPercent val="0"/>
          <c:showBubbleSize val="0"/>
        </c:dLbls>
        <c:gapWidth val="150"/>
        <c:overlap val="100"/>
        <c:axId val="1823220544"/>
        <c:axId val="1840769648"/>
      </c:barChart>
      <c:catAx>
        <c:axId val="1823220544"/>
        <c:scaling>
          <c:orientation val="minMax"/>
        </c:scaling>
        <c:delete val="0"/>
        <c:axPos val="b"/>
        <c:numFmt formatCode="General" sourceLinked="0"/>
        <c:majorTickMark val="out"/>
        <c:minorTickMark val="none"/>
        <c:tickLblPos val="nextTo"/>
        <c:crossAx val="1840769648"/>
        <c:crosses val="autoZero"/>
        <c:auto val="1"/>
        <c:lblAlgn val="ctr"/>
        <c:lblOffset val="100"/>
        <c:noMultiLvlLbl val="0"/>
      </c:catAx>
      <c:valAx>
        <c:axId val="1840769648"/>
        <c:scaling>
          <c:orientation val="minMax"/>
        </c:scaling>
        <c:delete val="1"/>
        <c:axPos val="l"/>
        <c:numFmt formatCode="_(\$* #,##0_);_(\$* \(#,##0\);_(\$* &quot;-&quot;??_);_(@_)" sourceLinked="1"/>
        <c:majorTickMark val="out"/>
        <c:minorTickMark val="none"/>
        <c:tickLblPos val="nextTo"/>
        <c:crossAx val="1823220544"/>
        <c:crosses val="autoZero"/>
        <c:crossBetween val="between"/>
      </c:valAx>
      <c:spPr>
        <a:noFill/>
        <a:ln w="25400">
          <a:noFill/>
        </a:ln>
      </c:spPr>
    </c:plotArea>
    <c:plotVisOnly val="1"/>
    <c:dispBlanksAs val="gap"/>
    <c:showDLblsOverMax val="0"/>
  </c:chart>
  <c:txPr>
    <a:bodyPr/>
    <a:lstStyle/>
    <a:p>
      <a:pPr>
        <a:defRPr sz="10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B21295-D862-5F40-BFAE-2CB28A558EB5}" type="doc">
      <dgm:prSet loTypeId="urn:microsoft.com/office/officeart/2005/8/layout/chevron1" loCatId="process" qsTypeId="urn:microsoft.com/office/officeart/2005/8/quickstyle/simple4" qsCatId="simple" csTypeId="urn:microsoft.com/office/officeart/2005/8/colors/accent1_2" csCatId="accent1" phldr="1"/>
      <dgm:spPr/>
    </dgm:pt>
    <dgm:pt modelId="{E49FFB05-B363-EC4E-9AD7-5816F951B20F}">
      <dgm:prSet phldrT="[Text]" custT="1"/>
      <dgm:spPr/>
      <dgm:t>
        <a:bodyPr/>
        <a:lstStyle/>
        <a:p>
          <a:r>
            <a:rPr lang="en-US" sz="1100" dirty="0" smtClean="0">
              <a:solidFill>
                <a:schemeClr val="accent2"/>
              </a:solidFill>
            </a:rPr>
            <a:t>Poor </a:t>
          </a:r>
          <a:r>
            <a:rPr lang="en-US" sz="1100" b="1" dirty="0" smtClean="0">
              <a:solidFill>
                <a:schemeClr val="accent2"/>
              </a:solidFill>
            </a:rPr>
            <a:t>Educational Attainment and Outcomes</a:t>
          </a:r>
          <a:endParaRPr lang="en-US" sz="1100" b="1" dirty="0">
            <a:solidFill>
              <a:schemeClr val="accent2"/>
            </a:solidFill>
          </a:endParaRPr>
        </a:p>
      </dgm:t>
    </dgm:pt>
    <dgm:pt modelId="{40877735-1F0D-A94D-A6A5-775DBC407265}" type="parTrans" cxnId="{260CB481-76CF-0548-B1B5-C152EFF474D2}">
      <dgm:prSet/>
      <dgm:spPr/>
      <dgm:t>
        <a:bodyPr/>
        <a:lstStyle/>
        <a:p>
          <a:endParaRPr lang="en-US"/>
        </a:p>
      </dgm:t>
    </dgm:pt>
    <dgm:pt modelId="{7B9BCC02-9FAF-D849-8F84-1FCB52A896DD}" type="sibTrans" cxnId="{260CB481-76CF-0548-B1B5-C152EFF474D2}">
      <dgm:prSet/>
      <dgm:spPr/>
      <dgm:t>
        <a:bodyPr/>
        <a:lstStyle/>
        <a:p>
          <a:endParaRPr lang="en-US"/>
        </a:p>
      </dgm:t>
    </dgm:pt>
    <dgm:pt modelId="{6CBA9EFA-411F-9D4A-B45E-F065A780EC9D}">
      <dgm:prSet phldrT="[Text]" custT="1"/>
      <dgm:spPr/>
      <dgm:t>
        <a:bodyPr/>
        <a:lstStyle/>
        <a:p>
          <a:r>
            <a:rPr lang="en-US" sz="1100" b="0" dirty="0" smtClean="0">
              <a:solidFill>
                <a:schemeClr val="accent2"/>
              </a:solidFill>
            </a:rPr>
            <a:t>Lagging K-12 </a:t>
          </a:r>
          <a:r>
            <a:rPr lang="en-US" sz="1100" b="1" dirty="0" smtClean="0">
              <a:solidFill>
                <a:schemeClr val="accent2"/>
              </a:solidFill>
            </a:rPr>
            <a:t>Academic Achievement</a:t>
          </a:r>
          <a:endParaRPr lang="en-US" sz="1100" b="1" dirty="0">
            <a:solidFill>
              <a:schemeClr val="accent2"/>
            </a:solidFill>
          </a:endParaRPr>
        </a:p>
      </dgm:t>
    </dgm:pt>
    <dgm:pt modelId="{011C7F6C-5F3E-7941-95C8-E1D41DEF65EE}" type="parTrans" cxnId="{5FDEA4E7-F640-D341-BADF-E5B96C7FEB4D}">
      <dgm:prSet/>
      <dgm:spPr/>
      <dgm:t>
        <a:bodyPr/>
        <a:lstStyle/>
        <a:p>
          <a:endParaRPr lang="en-US"/>
        </a:p>
      </dgm:t>
    </dgm:pt>
    <dgm:pt modelId="{00563A05-B2F3-E04E-8F98-D9C2C73D0122}" type="sibTrans" cxnId="{5FDEA4E7-F640-D341-BADF-E5B96C7FEB4D}">
      <dgm:prSet/>
      <dgm:spPr/>
      <dgm:t>
        <a:bodyPr/>
        <a:lstStyle/>
        <a:p>
          <a:endParaRPr lang="en-US"/>
        </a:p>
      </dgm:t>
    </dgm:pt>
    <dgm:pt modelId="{EEED5DF8-BCD5-8A44-9A58-36B7ED44E798}">
      <dgm:prSet phldrT="[Text]" custT="1"/>
      <dgm:spPr/>
      <dgm:t>
        <a:bodyPr/>
        <a:lstStyle/>
        <a:p>
          <a:pPr marL="115888" indent="-115888">
            <a:spcAft>
              <a:spcPts val="780"/>
            </a:spcAft>
          </a:pPr>
          <a:r>
            <a:rPr lang="en-US" sz="1000" b="1" dirty="0" smtClean="0">
              <a:solidFill>
                <a:srgbClr val="244A58"/>
              </a:solidFill>
            </a:rPr>
            <a:t>High absenteeism.  </a:t>
          </a:r>
          <a:br>
            <a:rPr lang="en-US" sz="1000" b="1" dirty="0" smtClean="0">
              <a:solidFill>
                <a:srgbClr val="244A58"/>
              </a:solidFill>
            </a:rPr>
          </a:br>
          <a:r>
            <a:rPr lang="en-US" sz="1000" dirty="0" smtClean="0">
              <a:solidFill>
                <a:srgbClr val="244A58"/>
              </a:solidFill>
            </a:rPr>
            <a:t>66% of 8</a:t>
          </a:r>
          <a:r>
            <a:rPr lang="en-US" sz="1000" baseline="30000" dirty="0" smtClean="0">
              <a:solidFill>
                <a:srgbClr val="244A58"/>
              </a:solidFill>
            </a:rPr>
            <a:t>th</a:t>
          </a:r>
          <a:r>
            <a:rPr lang="en-US" sz="1000" dirty="0" smtClean="0">
              <a:solidFill>
                <a:srgbClr val="244A58"/>
              </a:solidFill>
            </a:rPr>
            <a:t> graders report absences vs. 36-57% range for other race groups; 2007 </a:t>
          </a:r>
          <a:endParaRPr lang="en-US" sz="1000" dirty="0">
            <a:solidFill>
              <a:srgbClr val="244A58"/>
            </a:solidFill>
          </a:endParaRPr>
        </a:p>
      </dgm:t>
    </dgm:pt>
    <dgm:pt modelId="{D184892B-57FD-344C-990D-9FBD0B9BEDF9}" type="parTrans" cxnId="{9F5E20CF-150A-1C49-BF77-397D991FB397}">
      <dgm:prSet/>
      <dgm:spPr/>
      <dgm:t>
        <a:bodyPr/>
        <a:lstStyle/>
        <a:p>
          <a:endParaRPr lang="en-US"/>
        </a:p>
      </dgm:t>
    </dgm:pt>
    <dgm:pt modelId="{91DFA3D9-F236-D14E-BAE8-1B0E2C9AF692}" type="sibTrans" cxnId="{9F5E20CF-150A-1C49-BF77-397D991FB397}">
      <dgm:prSet/>
      <dgm:spPr/>
      <dgm:t>
        <a:bodyPr/>
        <a:lstStyle/>
        <a:p>
          <a:endParaRPr lang="en-US"/>
        </a:p>
      </dgm:t>
    </dgm:pt>
    <dgm:pt modelId="{607DADDD-7180-7F4C-A35E-F6B4A43E0E0F}">
      <dgm:prSet phldrT="[Text]" custT="1"/>
      <dgm:spPr/>
      <dgm:t>
        <a:bodyPr/>
        <a:lstStyle/>
        <a:p>
          <a:pPr marL="115888" indent="-115888">
            <a:spcAft>
              <a:spcPts val="780"/>
            </a:spcAft>
          </a:pPr>
          <a:r>
            <a:rPr lang="en-US" sz="1000" b="1" dirty="0" smtClean="0">
              <a:solidFill>
                <a:srgbClr val="244A58"/>
              </a:solidFill>
            </a:rPr>
            <a:t>Lower graduation rate. </a:t>
          </a:r>
          <a:br>
            <a:rPr lang="en-US" sz="1000" b="1" dirty="0" smtClean="0">
              <a:solidFill>
                <a:srgbClr val="244A58"/>
              </a:solidFill>
            </a:rPr>
          </a:br>
          <a:r>
            <a:rPr lang="en-US" sz="1000" dirty="0" smtClean="0">
              <a:solidFill>
                <a:srgbClr val="244A58"/>
              </a:solidFill>
            </a:rPr>
            <a:t>49.3% vs. 76.2% White students; 2003-4 school year </a:t>
          </a:r>
          <a:endParaRPr lang="en-US" sz="1000" dirty="0">
            <a:solidFill>
              <a:srgbClr val="244A58"/>
            </a:solidFill>
          </a:endParaRPr>
        </a:p>
      </dgm:t>
    </dgm:pt>
    <dgm:pt modelId="{8259FF13-CA3E-214D-8438-D570AEB9F05F}" type="parTrans" cxnId="{72D9E163-8240-A747-9726-1CD037B78BD4}">
      <dgm:prSet/>
      <dgm:spPr/>
      <dgm:t>
        <a:bodyPr/>
        <a:lstStyle/>
        <a:p>
          <a:endParaRPr lang="en-US"/>
        </a:p>
      </dgm:t>
    </dgm:pt>
    <dgm:pt modelId="{0771DC68-A3F1-4B40-8606-170EE9D14469}" type="sibTrans" cxnId="{72D9E163-8240-A747-9726-1CD037B78BD4}">
      <dgm:prSet/>
      <dgm:spPr/>
      <dgm:t>
        <a:bodyPr/>
        <a:lstStyle/>
        <a:p>
          <a:endParaRPr lang="en-US"/>
        </a:p>
      </dgm:t>
    </dgm:pt>
    <dgm:pt modelId="{3A2807D8-A32E-6942-A9CE-0D68019A7ECD}">
      <dgm:prSet phldrT="[Text]" custT="1"/>
      <dgm:spPr/>
      <dgm:t>
        <a:bodyPr/>
        <a:lstStyle/>
        <a:p>
          <a:pPr marL="115888" indent="-115888">
            <a:spcAft>
              <a:spcPts val="780"/>
            </a:spcAft>
          </a:pPr>
          <a:r>
            <a:rPr lang="en-US" sz="1000" b="1" dirty="0" smtClean="0">
              <a:solidFill>
                <a:srgbClr val="244A58"/>
              </a:solidFill>
            </a:rPr>
            <a:t>High drop out rate. </a:t>
          </a:r>
          <a:br>
            <a:rPr lang="en-US" sz="1000" b="1" dirty="0" smtClean="0">
              <a:solidFill>
                <a:srgbClr val="244A58"/>
              </a:solidFill>
            </a:rPr>
          </a:br>
          <a:r>
            <a:rPr lang="en-US" sz="1000" dirty="0" smtClean="0">
              <a:solidFill>
                <a:srgbClr val="244A58"/>
              </a:solidFill>
            </a:rPr>
            <a:t>15% vs. 7% White, 11% Black, 3% Asian 3%, and 7% Native Hawaiian/Pacific Islander peers; only surpassed by Hispanics at 21% ; 2006 (In NM&gt;50%)</a:t>
          </a:r>
          <a:endParaRPr lang="en-US" sz="1000" dirty="0">
            <a:solidFill>
              <a:srgbClr val="244A58"/>
            </a:solidFill>
          </a:endParaRPr>
        </a:p>
      </dgm:t>
    </dgm:pt>
    <dgm:pt modelId="{5D93EF75-5321-8E4E-B979-A12DC4EAEE7E}" type="parTrans" cxnId="{57522832-6C47-FE4F-8A00-48EBC7860800}">
      <dgm:prSet/>
      <dgm:spPr/>
      <dgm:t>
        <a:bodyPr/>
        <a:lstStyle/>
        <a:p>
          <a:endParaRPr lang="en-US"/>
        </a:p>
      </dgm:t>
    </dgm:pt>
    <dgm:pt modelId="{28B508B3-5864-1440-8739-C2BACD451744}" type="sibTrans" cxnId="{57522832-6C47-FE4F-8A00-48EBC7860800}">
      <dgm:prSet/>
      <dgm:spPr/>
      <dgm:t>
        <a:bodyPr/>
        <a:lstStyle/>
        <a:p>
          <a:endParaRPr lang="en-US"/>
        </a:p>
      </dgm:t>
    </dgm:pt>
    <dgm:pt modelId="{44D9F854-090F-8D4E-BEF3-6F810669667E}">
      <dgm:prSet phldrT="[Text]" custT="1"/>
      <dgm:spPr/>
      <dgm:t>
        <a:bodyPr/>
        <a:lstStyle/>
        <a:p>
          <a:pPr marL="115888" indent="-115888">
            <a:spcAft>
              <a:spcPts val="780"/>
            </a:spcAft>
          </a:pPr>
          <a:r>
            <a:rPr lang="en-US" sz="1000" b="1" dirty="0" smtClean="0">
              <a:solidFill>
                <a:srgbClr val="244A58"/>
              </a:solidFill>
            </a:rPr>
            <a:t>Lower reading, math, and science scores </a:t>
          </a:r>
          <a:r>
            <a:rPr lang="en-US" sz="1000" b="0" dirty="0" smtClean="0">
              <a:solidFill>
                <a:srgbClr val="244A58"/>
              </a:solidFill>
            </a:rPr>
            <a:t>for 4-8</a:t>
          </a:r>
          <a:r>
            <a:rPr lang="en-US" sz="1000" b="0" baseline="30000" dirty="0" smtClean="0">
              <a:solidFill>
                <a:srgbClr val="244A58"/>
              </a:solidFill>
            </a:rPr>
            <a:t>th</a:t>
          </a:r>
          <a:r>
            <a:rPr lang="en-US" sz="1000" b="0" dirty="0" smtClean="0">
              <a:solidFill>
                <a:srgbClr val="244A58"/>
              </a:solidFill>
            </a:rPr>
            <a:t> graders</a:t>
          </a:r>
          <a:endParaRPr lang="en-US" sz="1000" b="0" dirty="0">
            <a:solidFill>
              <a:srgbClr val="244A58"/>
            </a:solidFill>
          </a:endParaRPr>
        </a:p>
      </dgm:t>
    </dgm:pt>
    <dgm:pt modelId="{9FB4B419-7F85-B644-A3BE-2C913D08BEF1}" type="parTrans" cxnId="{D4A7D5D0-9654-2142-BC39-624029B54073}">
      <dgm:prSet/>
      <dgm:spPr/>
      <dgm:t>
        <a:bodyPr/>
        <a:lstStyle/>
        <a:p>
          <a:endParaRPr lang="en-US"/>
        </a:p>
      </dgm:t>
    </dgm:pt>
    <dgm:pt modelId="{3756BADB-ACC0-2C4B-915C-354473014355}" type="sibTrans" cxnId="{D4A7D5D0-9654-2142-BC39-624029B54073}">
      <dgm:prSet/>
      <dgm:spPr/>
      <dgm:t>
        <a:bodyPr/>
        <a:lstStyle/>
        <a:p>
          <a:endParaRPr lang="en-US"/>
        </a:p>
      </dgm:t>
    </dgm:pt>
    <dgm:pt modelId="{51AD1272-9B5A-2548-93F0-C5D553EACB7E}">
      <dgm:prSet phldrT="[Text]" custT="1"/>
      <dgm:spPr/>
      <dgm:t>
        <a:bodyPr/>
        <a:lstStyle/>
        <a:p>
          <a:pPr marL="115888" indent="-115888">
            <a:spcAft>
              <a:spcPts val="780"/>
            </a:spcAft>
          </a:pPr>
          <a:r>
            <a:rPr lang="en-US" sz="1000" b="1" dirty="0" smtClean="0">
              <a:solidFill>
                <a:srgbClr val="244A58"/>
              </a:solidFill>
            </a:rPr>
            <a:t>Smaller percentage completing core academic high school courses. </a:t>
          </a:r>
          <a:br>
            <a:rPr lang="en-US" sz="1000" b="1" dirty="0" smtClean="0">
              <a:solidFill>
                <a:srgbClr val="244A58"/>
              </a:solidFill>
            </a:rPr>
          </a:br>
          <a:r>
            <a:rPr lang="en-US" sz="1000" dirty="0" smtClean="0">
              <a:solidFill>
                <a:srgbClr val="244A58"/>
              </a:solidFill>
            </a:rPr>
            <a:t>36% vs. 52% total; 2005</a:t>
          </a:r>
          <a:endParaRPr lang="en-US" sz="1000" dirty="0">
            <a:solidFill>
              <a:srgbClr val="244A58"/>
            </a:solidFill>
          </a:endParaRPr>
        </a:p>
      </dgm:t>
    </dgm:pt>
    <dgm:pt modelId="{9C3CC2F1-79FE-E74A-AE8C-B5D41F1D4084}" type="parTrans" cxnId="{DFFF7782-2DCA-6743-9266-F62796A2FE0F}">
      <dgm:prSet/>
      <dgm:spPr/>
      <dgm:t>
        <a:bodyPr/>
        <a:lstStyle/>
        <a:p>
          <a:endParaRPr lang="en-US"/>
        </a:p>
      </dgm:t>
    </dgm:pt>
    <dgm:pt modelId="{6C413470-A64E-AD42-B98C-46ACD9F06B4A}" type="sibTrans" cxnId="{DFFF7782-2DCA-6743-9266-F62796A2FE0F}">
      <dgm:prSet/>
      <dgm:spPr/>
      <dgm:t>
        <a:bodyPr/>
        <a:lstStyle/>
        <a:p>
          <a:endParaRPr lang="en-US"/>
        </a:p>
      </dgm:t>
    </dgm:pt>
    <dgm:pt modelId="{68140737-1057-914A-AC1C-24140D028062}">
      <dgm:prSet phldrT="[Text]" custT="1"/>
      <dgm:spPr/>
      <dgm:t>
        <a:bodyPr/>
        <a:lstStyle/>
        <a:p>
          <a:pPr marL="115888" indent="-115888">
            <a:spcAft>
              <a:spcPts val="780"/>
            </a:spcAft>
          </a:pPr>
          <a:r>
            <a:rPr lang="en-US" sz="1000" b="1" dirty="0" smtClean="0">
              <a:solidFill>
                <a:srgbClr val="244A58"/>
              </a:solidFill>
            </a:rPr>
            <a:t>Lower</a:t>
          </a:r>
          <a:r>
            <a:rPr lang="en-US" sz="1000" dirty="0" smtClean="0">
              <a:solidFill>
                <a:srgbClr val="244A58"/>
              </a:solidFill>
            </a:rPr>
            <a:t> </a:t>
          </a:r>
          <a:r>
            <a:rPr lang="en-US" sz="1000" b="1" dirty="0" smtClean="0">
              <a:solidFill>
                <a:srgbClr val="244A58"/>
              </a:solidFill>
            </a:rPr>
            <a:t>college testing scores and low % of students taking advanced academic courses </a:t>
          </a:r>
          <a:r>
            <a:rPr lang="en-US" sz="1000" dirty="0" smtClean="0">
              <a:solidFill>
                <a:srgbClr val="244A58"/>
              </a:solidFill>
            </a:rPr>
            <a:t>in Science, Math, English and Foreign Language</a:t>
          </a:r>
          <a:endParaRPr lang="en-US" sz="1000" dirty="0">
            <a:solidFill>
              <a:srgbClr val="244A58"/>
            </a:solidFill>
          </a:endParaRPr>
        </a:p>
      </dgm:t>
    </dgm:pt>
    <dgm:pt modelId="{891FCFC1-B4EA-5A47-821C-6E2DF78F1ED0}" type="parTrans" cxnId="{70D5771D-197C-AB47-BA0B-43011EF7BFB8}">
      <dgm:prSet/>
      <dgm:spPr/>
      <dgm:t>
        <a:bodyPr/>
        <a:lstStyle/>
        <a:p>
          <a:endParaRPr lang="en-US"/>
        </a:p>
      </dgm:t>
    </dgm:pt>
    <dgm:pt modelId="{41EDF4B2-489D-E142-843D-4D71D16C402C}" type="sibTrans" cxnId="{70D5771D-197C-AB47-BA0B-43011EF7BFB8}">
      <dgm:prSet/>
      <dgm:spPr/>
      <dgm:t>
        <a:bodyPr/>
        <a:lstStyle/>
        <a:p>
          <a:endParaRPr lang="en-US"/>
        </a:p>
      </dgm:t>
    </dgm:pt>
    <dgm:pt modelId="{08D57498-2C7A-5045-BA8A-95EFBDFA71C6}">
      <dgm:prSet phldrT="[Text]" custT="1"/>
      <dgm:spPr/>
      <dgm:t>
        <a:bodyPr/>
        <a:lstStyle/>
        <a:p>
          <a:r>
            <a:rPr lang="en-US" sz="1100" b="0" dirty="0" smtClean="0">
              <a:solidFill>
                <a:schemeClr val="accent2"/>
              </a:solidFill>
            </a:rPr>
            <a:t>Low K-12 </a:t>
          </a:r>
          <a:r>
            <a:rPr lang="en-US" sz="1100" b="1" dirty="0" smtClean="0">
              <a:solidFill>
                <a:schemeClr val="accent2"/>
              </a:solidFill>
            </a:rPr>
            <a:t>Persistence and Graduation Rate</a:t>
          </a:r>
          <a:endParaRPr lang="en-US" sz="1100" b="1" dirty="0">
            <a:solidFill>
              <a:schemeClr val="accent2"/>
            </a:solidFill>
          </a:endParaRPr>
        </a:p>
      </dgm:t>
    </dgm:pt>
    <dgm:pt modelId="{7CC05D98-C59A-3C4B-A526-2C20AABEEC9E}" type="parTrans" cxnId="{4BADDF9C-F5B9-7741-8890-3601D9AEF264}">
      <dgm:prSet/>
      <dgm:spPr/>
      <dgm:t>
        <a:bodyPr/>
        <a:lstStyle/>
        <a:p>
          <a:endParaRPr lang="en-US"/>
        </a:p>
      </dgm:t>
    </dgm:pt>
    <dgm:pt modelId="{D8855B47-51F2-DA40-94C7-E163CD005BD3}" type="sibTrans" cxnId="{4BADDF9C-F5B9-7741-8890-3601D9AEF264}">
      <dgm:prSet/>
      <dgm:spPr/>
      <dgm:t>
        <a:bodyPr/>
        <a:lstStyle/>
        <a:p>
          <a:endParaRPr lang="en-US"/>
        </a:p>
      </dgm:t>
    </dgm:pt>
    <dgm:pt modelId="{27F4BCA1-5201-4746-83C5-180624ABEE4A}">
      <dgm:prSet phldrT="[Text]" custT="1"/>
      <dgm:spPr/>
      <dgm:t>
        <a:bodyPr/>
        <a:lstStyle/>
        <a:p>
          <a:pPr marL="115888" indent="-115888">
            <a:spcAft>
              <a:spcPts val="780"/>
            </a:spcAft>
          </a:pPr>
          <a:r>
            <a:rPr lang="en-US" sz="1000" b="1" dirty="0" smtClean="0">
              <a:solidFill>
                <a:srgbClr val="244A58"/>
              </a:solidFill>
            </a:rPr>
            <a:t>Lower college attainment</a:t>
          </a:r>
          <a:r>
            <a:rPr lang="en-US" sz="1000" dirty="0" smtClean="0">
              <a:solidFill>
                <a:srgbClr val="244A58"/>
              </a:solidFill>
            </a:rPr>
            <a:t>. 13.1% of adults 25+ attained bachelor’s degree or higher vs. 28.8% total; 2007</a:t>
          </a:r>
          <a:endParaRPr lang="en-US" sz="1000" dirty="0">
            <a:solidFill>
              <a:srgbClr val="244A58"/>
            </a:solidFill>
          </a:endParaRPr>
        </a:p>
      </dgm:t>
    </dgm:pt>
    <dgm:pt modelId="{A1206682-7C54-8142-AB77-6206E3792D12}" type="parTrans" cxnId="{22FF7D74-C074-274C-8A54-DFBF90815A49}">
      <dgm:prSet/>
      <dgm:spPr/>
      <dgm:t>
        <a:bodyPr/>
        <a:lstStyle/>
        <a:p>
          <a:endParaRPr lang="en-US"/>
        </a:p>
      </dgm:t>
    </dgm:pt>
    <dgm:pt modelId="{84E33C73-B465-4445-BA3F-EECA69D02FAA}" type="sibTrans" cxnId="{22FF7D74-C074-274C-8A54-DFBF90815A49}">
      <dgm:prSet/>
      <dgm:spPr/>
      <dgm:t>
        <a:bodyPr/>
        <a:lstStyle/>
        <a:p>
          <a:endParaRPr lang="en-US"/>
        </a:p>
      </dgm:t>
    </dgm:pt>
    <dgm:pt modelId="{84FDB959-5857-D342-96F4-8BC5AB971F7F}">
      <dgm:prSet phldrT="[Text]" custT="1"/>
      <dgm:spPr/>
      <dgm:t>
        <a:bodyPr/>
        <a:lstStyle/>
        <a:p>
          <a:pPr marL="115888" indent="-115888">
            <a:spcAft>
              <a:spcPts val="780"/>
            </a:spcAft>
          </a:pPr>
          <a:r>
            <a:rPr lang="en-US" sz="1000" b="1" dirty="0" smtClean="0">
              <a:solidFill>
                <a:srgbClr val="244A58"/>
              </a:solidFill>
            </a:rPr>
            <a:t>High unemployment rate</a:t>
          </a:r>
          <a:r>
            <a:rPr lang="en-US" sz="1000" dirty="0" smtClean="0">
              <a:solidFill>
                <a:srgbClr val="244A58"/>
              </a:solidFill>
            </a:rPr>
            <a:t>. </a:t>
          </a:r>
          <a:br>
            <a:rPr lang="en-US" sz="1000" dirty="0" smtClean="0">
              <a:solidFill>
                <a:srgbClr val="244A58"/>
              </a:solidFill>
            </a:rPr>
          </a:br>
          <a:r>
            <a:rPr lang="en-US" sz="1000" dirty="0" smtClean="0">
              <a:solidFill>
                <a:srgbClr val="244A58"/>
              </a:solidFill>
            </a:rPr>
            <a:t>12% vs. 4% White, 6% Hispanic, and 3% Asian/Pacific Islander; 2007</a:t>
          </a:r>
          <a:endParaRPr lang="en-US" sz="1000" dirty="0">
            <a:solidFill>
              <a:srgbClr val="244A58"/>
            </a:solidFill>
          </a:endParaRPr>
        </a:p>
      </dgm:t>
    </dgm:pt>
    <dgm:pt modelId="{80BA713E-C5FB-D54F-9905-3AC9B250C3C1}" type="parTrans" cxnId="{53DB006A-4553-7F41-905C-F824294CB790}">
      <dgm:prSet/>
      <dgm:spPr/>
      <dgm:t>
        <a:bodyPr/>
        <a:lstStyle/>
        <a:p>
          <a:endParaRPr lang="en-US"/>
        </a:p>
      </dgm:t>
    </dgm:pt>
    <dgm:pt modelId="{1DB04CC3-D7C8-894B-918B-410EC3FB1E2B}" type="sibTrans" cxnId="{53DB006A-4553-7F41-905C-F824294CB790}">
      <dgm:prSet/>
      <dgm:spPr/>
      <dgm:t>
        <a:bodyPr/>
        <a:lstStyle/>
        <a:p>
          <a:endParaRPr lang="en-US"/>
        </a:p>
      </dgm:t>
    </dgm:pt>
    <dgm:pt modelId="{D025F186-A007-0944-A819-8F065F89725E}">
      <dgm:prSet phldrT="[Text]" custT="1"/>
      <dgm:spPr/>
      <dgm:t>
        <a:bodyPr/>
        <a:lstStyle/>
        <a:p>
          <a:pPr marL="115888" indent="-115888">
            <a:spcAft>
              <a:spcPts val="780"/>
            </a:spcAft>
          </a:pPr>
          <a:r>
            <a:rPr lang="en-US" sz="1000" b="1" dirty="0" smtClean="0">
              <a:solidFill>
                <a:srgbClr val="244A58"/>
              </a:solidFill>
            </a:rPr>
            <a:t>Lower earnings across </a:t>
          </a:r>
          <a:r>
            <a:rPr lang="en-US" sz="1000" dirty="0" smtClean="0">
              <a:solidFill>
                <a:srgbClr val="244A58"/>
              </a:solidFill>
            </a:rPr>
            <a:t>($28,400 median earnings for 25-34 year olds employed full-year vs. $34,800 total), as well as for those with </a:t>
          </a:r>
          <a:r>
            <a:rPr lang="en-US" sz="1000" b="1" dirty="0" smtClean="0">
              <a:solidFill>
                <a:srgbClr val="244A58"/>
              </a:solidFill>
            </a:rPr>
            <a:t>bachelor’s degree </a:t>
          </a:r>
          <a:r>
            <a:rPr lang="en-US" sz="1000" dirty="0" smtClean="0">
              <a:solidFill>
                <a:srgbClr val="244A58"/>
              </a:solidFill>
            </a:rPr>
            <a:t>($35,500 vs. $43,700 total) and </a:t>
          </a:r>
          <a:r>
            <a:rPr lang="en-US" sz="1000" b="1" dirty="0" smtClean="0">
              <a:solidFill>
                <a:srgbClr val="244A58"/>
              </a:solidFill>
            </a:rPr>
            <a:t>graduate degree </a:t>
          </a:r>
          <a:r>
            <a:rPr lang="en-US" sz="1000" dirty="0" smtClean="0">
              <a:solidFill>
                <a:srgbClr val="244A58"/>
              </a:solidFill>
            </a:rPr>
            <a:t>($44,700 vs. $52,800); 2006   </a:t>
          </a:r>
          <a:endParaRPr lang="en-US" sz="1000" dirty="0">
            <a:solidFill>
              <a:srgbClr val="244A58"/>
            </a:solidFill>
          </a:endParaRPr>
        </a:p>
      </dgm:t>
    </dgm:pt>
    <dgm:pt modelId="{D17C5E20-46AC-FB4F-835A-BBC3C897F686}" type="parTrans" cxnId="{216D4C96-8180-2B4A-8D89-5DCAB53E4FB1}">
      <dgm:prSet/>
      <dgm:spPr/>
      <dgm:t>
        <a:bodyPr/>
        <a:lstStyle/>
        <a:p>
          <a:endParaRPr lang="en-US"/>
        </a:p>
      </dgm:t>
    </dgm:pt>
    <dgm:pt modelId="{D709E87D-9529-2E4A-BD69-196FF2F13197}" type="sibTrans" cxnId="{216D4C96-8180-2B4A-8D89-5DCAB53E4FB1}">
      <dgm:prSet/>
      <dgm:spPr/>
      <dgm:t>
        <a:bodyPr/>
        <a:lstStyle/>
        <a:p>
          <a:endParaRPr lang="en-US"/>
        </a:p>
      </dgm:t>
    </dgm:pt>
    <dgm:pt modelId="{ED0954FB-6FA4-C843-A6C9-AF8F8B16D707}" type="pres">
      <dgm:prSet presAssocID="{A9B21295-D862-5F40-BFAE-2CB28A558EB5}" presName="Name0" presStyleCnt="0">
        <dgm:presLayoutVars>
          <dgm:dir/>
          <dgm:animLvl val="lvl"/>
          <dgm:resizeHandles val="exact"/>
        </dgm:presLayoutVars>
      </dgm:prSet>
      <dgm:spPr/>
    </dgm:pt>
    <dgm:pt modelId="{15B6C5F4-5D45-2843-9745-8D230D78B9E1}" type="pres">
      <dgm:prSet presAssocID="{6CBA9EFA-411F-9D4A-B45E-F065A780EC9D}" presName="composite" presStyleCnt="0"/>
      <dgm:spPr/>
    </dgm:pt>
    <dgm:pt modelId="{99445FEE-C58D-1C43-A8C3-EC1473A4AE87}" type="pres">
      <dgm:prSet presAssocID="{6CBA9EFA-411F-9D4A-B45E-F065A780EC9D}" presName="parTx" presStyleLbl="node1" presStyleIdx="0" presStyleCnt="3" custScaleY="76312" custLinFactY="-55163" custLinFactNeighborX="2723" custLinFactNeighborY="-100000">
        <dgm:presLayoutVars>
          <dgm:chMax val="0"/>
          <dgm:chPref val="0"/>
          <dgm:bulletEnabled val="1"/>
        </dgm:presLayoutVars>
      </dgm:prSet>
      <dgm:spPr/>
      <dgm:t>
        <a:bodyPr/>
        <a:lstStyle/>
        <a:p>
          <a:endParaRPr lang="en-US"/>
        </a:p>
      </dgm:t>
    </dgm:pt>
    <dgm:pt modelId="{3F55AA11-AB7C-C641-BA1C-6327EFFCD3C1}" type="pres">
      <dgm:prSet presAssocID="{6CBA9EFA-411F-9D4A-B45E-F065A780EC9D}" presName="desTx" presStyleLbl="revTx" presStyleIdx="0" presStyleCnt="3" custScaleX="107695" custScaleY="84447" custLinFactNeighborX="8593" custLinFactNeighborY="-26824">
        <dgm:presLayoutVars>
          <dgm:bulletEnabled val="1"/>
        </dgm:presLayoutVars>
      </dgm:prSet>
      <dgm:spPr/>
      <dgm:t>
        <a:bodyPr/>
        <a:lstStyle/>
        <a:p>
          <a:endParaRPr lang="en-US"/>
        </a:p>
      </dgm:t>
    </dgm:pt>
    <dgm:pt modelId="{66E22C21-D1E2-444D-B3FB-E2B01CDEE13B}" type="pres">
      <dgm:prSet presAssocID="{00563A05-B2F3-E04E-8F98-D9C2C73D0122}" presName="space" presStyleCnt="0"/>
      <dgm:spPr/>
    </dgm:pt>
    <dgm:pt modelId="{64B7F10A-E559-3040-B6A5-CA505AB4200F}" type="pres">
      <dgm:prSet presAssocID="{08D57498-2C7A-5045-BA8A-95EFBDFA71C6}" presName="composite" presStyleCnt="0"/>
      <dgm:spPr/>
    </dgm:pt>
    <dgm:pt modelId="{8CA32CF3-08A9-B140-B310-9FDF3284F3C2}" type="pres">
      <dgm:prSet presAssocID="{08D57498-2C7A-5045-BA8A-95EFBDFA71C6}" presName="parTx" presStyleLbl="node1" presStyleIdx="1" presStyleCnt="3" custScaleY="76312" custLinFactY="-61128" custLinFactNeighborX="-4" custLinFactNeighborY="-100000">
        <dgm:presLayoutVars>
          <dgm:chMax val="0"/>
          <dgm:chPref val="0"/>
          <dgm:bulletEnabled val="1"/>
        </dgm:presLayoutVars>
      </dgm:prSet>
      <dgm:spPr/>
      <dgm:t>
        <a:bodyPr/>
        <a:lstStyle/>
        <a:p>
          <a:endParaRPr lang="en-US"/>
        </a:p>
      </dgm:t>
    </dgm:pt>
    <dgm:pt modelId="{DA5E5D4B-B109-A248-8981-2A08685EE4DC}" type="pres">
      <dgm:prSet presAssocID="{08D57498-2C7A-5045-BA8A-95EFBDFA71C6}" presName="desTx" presStyleLbl="revTx" presStyleIdx="1" presStyleCnt="3" custScaleX="116554" custScaleY="84447" custLinFactNeighborX="7818" custLinFactNeighborY="-27426">
        <dgm:presLayoutVars>
          <dgm:bulletEnabled val="1"/>
        </dgm:presLayoutVars>
      </dgm:prSet>
      <dgm:spPr/>
      <dgm:t>
        <a:bodyPr/>
        <a:lstStyle/>
        <a:p>
          <a:endParaRPr lang="en-US"/>
        </a:p>
      </dgm:t>
    </dgm:pt>
    <dgm:pt modelId="{DD0FF0C8-A7FB-E74E-97BC-CB671A8B6A6D}" type="pres">
      <dgm:prSet presAssocID="{D8855B47-51F2-DA40-94C7-E163CD005BD3}" presName="space" presStyleCnt="0"/>
      <dgm:spPr/>
    </dgm:pt>
    <dgm:pt modelId="{4EA61E51-5026-BA43-931E-325BAA5564E1}" type="pres">
      <dgm:prSet presAssocID="{E49FFB05-B363-EC4E-9AD7-5816F951B20F}" presName="composite" presStyleCnt="0"/>
      <dgm:spPr/>
    </dgm:pt>
    <dgm:pt modelId="{C697726E-7673-B44E-B3F5-BE9657876F60}" type="pres">
      <dgm:prSet presAssocID="{E49FFB05-B363-EC4E-9AD7-5816F951B20F}" presName="parTx" presStyleLbl="node1" presStyleIdx="2" presStyleCnt="3" custScaleY="76312" custLinFactY="-68286" custLinFactNeighborX="-3533" custLinFactNeighborY="-100000">
        <dgm:presLayoutVars>
          <dgm:chMax val="0"/>
          <dgm:chPref val="0"/>
          <dgm:bulletEnabled val="1"/>
        </dgm:presLayoutVars>
      </dgm:prSet>
      <dgm:spPr/>
      <dgm:t>
        <a:bodyPr/>
        <a:lstStyle/>
        <a:p>
          <a:endParaRPr lang="en-US"/>
        </a:p>
      </dgm:t>
    </dgm:pt>
    <dgm:pt modelId="{1FF8C42A-DB17-D546-BC64-914CB3CFC0BD}" type="pres">
      <dgm:prSet presAssocID="{E49FFB05-B363-EC4E-9AD7-5816F951B20F}" presName="desTx" presStyleLbl="revTx" presStyleIdx="2" presStyleCnt="3" custScaleX="122843" custScaleY="84447" custLinFactNeighborX="8964" custLinFactNeighborY="-29056">
        <dgm:presLayoutVars>
          <dgm:bulletEnabled val="1"/>
        </dgm:presLayoutVars>
      </dgm:prSet>
      <dgm:spPr/>
      <dgm:t>
        <a:bodyPr/>
        <a:lstStyle/>
        <a:p>
          <a:endParaRPr lang="en-US"/>
        </a:p>
      </dgm:t>
    </dgm:pt>
  </dgm:ptLst>
  <dgm:cxnLst>
    <dgm:cxn modelId="{DC3C94E2-D658-B844-8299-66888F155126}" type="presOf" srcId="{A9B21295-D862-5F40-BFAE-2CB28A558EB5}" destId="{ED0954FB-6FA4-C843-A6C9-AF8F8B16D707}" srcOrd="0" destOrd="0" presId="urn:microsoft.com/office/officeart/2005/8/layout/chevron1"/>
    <dgm:cxn modelId="{83F42635-B2AA-FF4E-A0A4-3537EF399F99}" type="presOf" srcId="{84FDB959-5857-D342-96F4-8BC5AB971F7F}" destId="{1FF8C42A-DB17-D546-BC64-914CB3CFC0BD}" srcOrd="0" destOrd="1" presId="urn:microsoft.com/office/officeart/2005/8/layout/chevron1"/>
    <dgm:cxn modelId="{1F68C5DC-6D29-1F44-9E97-811B0FFEAA49}" type="presOf" srcId="{6CBA9EFA-411F-9D4A-B45E-F065A780EC9D}" destId="{99445FEE-C58D-1C43-A8C3-EC1473A4AE87}" srcOrd="0" destOrd="0" presId="urn:microsoft.com/office/officeart/2005/8/layout/chevron1"/>
    <dgm:cxn modelId="{EC1770B5-CF1E-E746-8FD5-19658F93FE06}" type="presOf" srcId="{44D9F854-090F-8D4E-BEF3-6F810669667E}" destId="{3F55AA11-AB7C-C641-BA1C-6327EFFCD3C1}" srcOrd="0" destOrd="0" presId="urn:microsoft.com/office/officeart/2005/8/layout/chevron1"/>
    <dgm:cxn modelId="{9F5E20CF-150A-1C49-BF77-397D991FB397}" srcId="{08D57498-2C7A-5045-BA8A-95EFBDFA71C6}" destId="{EEED5DF8-BCD5-8A44-9A58-36B7ED44E798}" srcOrd="0" destOrd="0" parTransId="{D184892B-57FD-344C-990D-9FBD0B9BEDF9}" sibTransId="{91DFA3D9-F236-D14E-BAE8-1B0E2C9AF692}"/>
    <dgm:cxn modelId="{D4A7D5D0-9654-2142-BC39-624029B54073}" srcId="{6CBA9EFA-411F-9D4A-B45E-F065A780EC9D}" destId="{44D9F854-090F-8D4E-BEF3-6F810669667E}" srcOrd="0" destOrd="0" parTransId="{9FB4B419-7F85-B644-A3BE-2C913D08BEF1}" sibTransId="{3756BADB-ACC0-2C4B-915C-354473014355}"/>
    <dgm:cxn modelId="{30414600-C509-954F-B780-86947CB0381B}" type="presOf" srcId="{607DADDD-7180-7F4C-A35E-F6B4A43E0E0F}" destId="{DA5E5D4B-B109-A248-8981-2A08685EE4DC}" srcOrd="0" destOrd="1" presId="urn:microsoft.com/office/officeart/2005/8/layout/chevron1"/>
    <dgm:cxn modelId="{260CB481-76CF-0548-B1B5-C152EFF474D2}" srcId="{A9B21295-D862-5F40-BFAE-2CB28A558EB5}" destId="{E49FFB05-B363-EC4E-9AD7-5816F951B20F}" srcOrd="2" destOrd="0" parTransId="{40877735-1F0D-A94D-A6A5-775DBC407265}" sibTransId="{7B9BCC02-9FAF-D849-8F84-1FCB52A896DD}"/>
    <dgm:cxn modelId="{57522832-6C47-FE4F-8A00-48EBC7860800}" srcId="{08D57498-2C7A-5045-BA8A-95EFBDFA71C6}" destId="{3A2807D8-A32E-6942-A9CE-0D68019A7ECD}" srcOrd="2" destOrd="0" parTransId="{5D93EF75-5321-8E4E-B979-A12DC4EAEE7E}" sibTransId="{28B508B3-5864-1440-8739-C2BACD451744}"/>
    <dgm:cxn modelId="{A968FA78-B428-084F-B5EC-8C02A7A70839}" type="presOf" srcId="{27F4BCA1-5201-4746-83C5-180624ABEE4A}" destId="{1FF8C42A-DB17-D546-BC64-914CB3CFC0BD}" srcOrd="0" destOrd="0" presId="urn:microsoft.com/office/officeart/2005/8/layout/chevron1"/>
    <dgm:cxn modelId="{53DB006A-4553-7F41-905C-F824294CB790}" srcId="{E49FFB05-B363-EC4E-9AD7-5816F951B20F}" destId="{84FDB959-5857-D342-96F4-8BC5AB971F7F}" srcOrd="1" destOrd="0" parTransId="{80BA713E-C5FB-D54F-9905-3AC9B250C3C1}" sibTransId="{1DB04CC3-D7C8-894B-918B-410EC3FB1E2B}"/>
    <dgm:cxn modelId="{5FDEA4E7-F640-D341-BADF-E5B96C7FEB4D}" srcId="{A9B21295-D862-5F40-BFAE-2CB28A558EB5}" destId="{6CBA9EFA-411F-9D4A-B45E-F065A780EC9D}" srcOrd="0" destOrd="0" parTransId="{011C7F6C-5F3E-7941-95C8-E1D41DEF65EE}" sibTransId="{00563A05-B2F3-E04E-8F98-D9C2C73D0122}"/>
    <dgm:cxn modelId="{1EE6F77F-1F2F-2747-9605-2F75D625DF40}" type="presOf" srcId="{08D57498-2C7A-5045-BA8A-95EFBDFA71C6}" destId="{8CA32CF3-08A9-B140-B310-9FDF3284F3C2}" srcOrd="0" destOrd="0" presId="urn:microsoft.com/office/officeart/2005/8/layout/chevron1"/>
    <dgm:cxn modelId="{A7DF7237-FB1E-2A41-9811-756ABFB6F0B8}" type="presOf" srcId="{68140737-1057-914A-AC1C-24140D028062}" destId="{3F55AA11-AB7C-C641-BA1C-6327EFFCD3C1}" srcOrd="0" destOrd="2" presId="urn:microsoft.com/office/officeart/2005/8/layout/chevron1"/>
    <dgm:cxn modelId="{F531E76E-A012-1544-ADC3-E74309424CCF}" type="presOf" srcId="{3A2807D8-A32E-6942-A9CE-0D68019A7ECD}" destId="{DA5E5D4B-B109-A248-8981-2A08685EE4DC}" srcOrd="0" destOrd="2" presId="urn:microsoft.com/office/officeart/2005/8/layout/chevron1"/>
    <dgm:cxn modelId="{D2D9D6ED-A6AA-BA4E-9A10-067C78F459CF}" type="presOf" srcId="{E49FFB05-B363-EC4E-9AD7-5816F951B20F}" destId="{C697726E-7673-B44E-B3F5-BE9657876F60}" srcOrd="0" destOrd="0" presId="urn:microsoft.com/office/officeart/2005/8/layout/chevron1"/>
    <dgm:cxn modelId="{216D4C96-8180-2B4A-8D89-5DCAB53E4FB1}" srcId="{E49FFB05-B363-EC4E-9AD7-5816F951B20F}" destId="{D025F186-A007-0944-A819-8F065F89725E}" srcOrd="2" destOrd="0" parTransId="{D17C5E20-46AC-FB4F-835A-BBC3C897F686}" sibTransId="{D709E87D-9529-2E4A-BD69-196FF2F13197}"/>
    <dgm:cxn modelId="{93FF6D3D-64BC-EF43-8DE0-0A68F4889B06}" type="presOf" srcId="{51AD1272-9B5A-2548-93F0-C5D553EACB7E}" destId="{3F55AA11-AB7C-C641-BA1C-6327EFFCD3C1}" srcOrd="0" destOrd="1" presId="urn:microsoft.com/office/officeart/2005/8/layout/chevron1"/>
    <dgm:cxn modelId="{4BADDF9C-F5B9-7741-8890-3601D9AEF264}" srcId="{A9B21295-D862-5F40-BFAE-2CB28A558EB5}" destId="{08D57498-2C7A-5045-BA8A-95EFBDFA71C6}" srcOrd="1" destOrd="0" parTransId="{7CC05D98-C59A-3C4B-A526-2C20AABEEC9E}" sibTransId="{D8855B47-51F2-DA40-94C7-E163CD005BD3}"/>
    <dgm:cxn modelId="{DFFF7782-2DCA-6743-9266-F62796A2FE0F}" srcId="{6CBA9EFA-411F-9D4A-B45E-F065A780EC9D}" destId="{51AD1272-9B5A-2548-93F0-C5D553EACB7E}" srcOrd="1" destOrd="0" parTransId="{9C3CC2F1-79FE-E74A-AE8C-B5D41F1D4084}" sibTransId="{6C413470-A64E-AD42-B98C-46ACD9F06B4A}"/>
    <dgm:cxn modelId="{22FF7D74-C074-274C-8A54-DFBF90815A49}" srcId="{E49FFB05-B363-EC4E-9AD7-5816F951B20F}" destId="{27F4BCA1-5201-4746-83C5-180624ABEE4A}" srcOrd="0" destOrd="0" parTransId="{A1206682-7C54-8142-AB77-6206E3792D12}" sibTransId="{84E33C73-B465-4445-BA3F-EECA69D02FAA}"/>
    <dgm:cxn modelId="{709ABF56-4626-1E4F-A5E0-76D5516E2917}" type="presOf" srcId="{D025F186-A007-0944-A819-8F065F89725E}" destId="{1FF8C42A-DB17-D546-BC64-914CB3CFC0BD}" srcOrd="0" destOrd="2" presId="urn:microsoft.com/office/officeart/2005/8/layout/chevron1"/>
    <dgm:cxn modelId="{7D28380E-EA45-6145-BB4A-B96A1D7C5EFD}" type="presOf" srcId="{EEED5DF8-BCD5-8A44-9A58-36B7ED44E798}" destId="{DA5E5D4B-B109-A248-8981-2A08685EE4DC}" srcOrd="0" destOrd="0" presId="urn:microsoft.com/office/officeart/2005/8/layout/chevron1"/>
    <dgm:cxn modelId="{72D9E163-8240-A747-9726-1CD037B78BD4}" srcId="{08D57498-2C7A-5045-BA8A-95EFBDFA71C6}" destId="{607DADDD-7180-7F4C-A35E-F6B4A43E0E0F}" srcOrd="1" destOrd="0" parTransId="{8259FF13-CA3E-214D-8438-D570AEB9F05F}" sibTransId="{0771DC68-A3F1-4B40-8606-170EE9D14469}"/>
    <dgm:cxn modelId="{70D5771D-197C-AB47-BA0B-43011EF7BFB8}" srcId="{6CBA9EFA-411F-9D4A-B45E-F065A780EC9D}" destId="{68140737-1057-914A-AC1C-24140D028062}" srcOrd="2" destOrd="0" parTransId="{891FCFC1-B4EA-5A47-821C-6E2DF78F1ED0}" sibTransId="{41EDF4B2-489D-E142-843D-4D71D16C402C}"/>
    <dgm:cxn modelId="{ED45B788-7B1E-CD45-A6D9-EFE7F5D78C02}" type="presParOf" srcId="{ED0954FB-6FA4-C843-A6C9-AF8F8B16D707}" destId="{15B6C5F4-5D45-2843-9745-8D230D78B9E1}" srcOrd="0" destOrd="0" presId="urn:microsoft.com/office/officeart/2005/8/layout/chevron1"/>
    <dgm:cxn modelId="{3F9F45DE-1E66-9741-870E-89ED0DBAD5A0}" type="presParOf" srcId="{15B6C5F4-5D45-2843-9745-8D230D78B9E1}" destId="{99445FEE-C58D-1C43-A8C3-EC1473A4AE87}" srcOrd="0" destOrd="0" presId="urn:microsoft.com/office/officeart/2005/8/layout/chevron1"/>
    <dgm:cxn modelId="{D144D3EC-59B1-2A42-8E35-4B1B27DAD55F}" type="presParOf" srcId="{15B6C5F4-5D45-2843-9745-8D230D78B9E1}" destId="{3F55AA11-AB7C-C641-BA1C-6327EFFCD3C1}" srcOrd="1" destOrd="0" presId="urn:microsoft.com/office/officeart/2005/8/layout/chevron1"/>
    <dgm:cxn modelId="{DD51F0F9-D2E9-B64D-9D08-790C4E4FF84E}" type="presParOf" srcId="{ED0954FB-6FA4-C843-A6C9-AF8F8B16D707}" destId="{66E22C21-D1E2-444D-B3FB-E2B01CDEE13B}" srcOrd="1" destOrd="0" presId="urn:microsoft.com/office/officeart/2005/8/layout/chevron1"/>
    <dgm:cxn modelId="{E4694B6D-6DF6-1847-9D07-6F2A3C093A7D}" type="presParOf" srcId="{ED0954FB-6FA4-C843-A6C9-AF8F8B16D707}" destId="{64B7F10A-E559-3040-B6A5-CA505AB4200F}" srcOrd="2" destOrd="0" presId="urn:microsoft.com/office/officeart/2005/8/layout/chevron1"/>
    <dgm:cxn modelId="{F1BAE3F6-B6A0-AE48-9324-FFE02FC81B8A}" type="presParOf" srcId="{64B7F10A-E559-3040-B6A5-CA505AB4200F}" destId="{8CA32CF3-08A9-B140-B310-9FDF3284F3C2}" srcOrd="0" destOrd="0" presId="urn:microsoft.com/office/officeart/2005/8/layout/chevron1"/>
    <dgm:cxn modelId="{BAB13B28-721C-4A40-B430-BD2C007754CC}" type="presParOf" srcId="{64B7F10A-E559-3040-B6A5-CA505AB4200F}" destId="{DA5E5D4B-B109-A248-8981-2A08685EE4DC}" srcOrd="1" destOrd="0" presId="urn:microsoft.com/office/officeart/2005/8/layout/chevron1"/>
    <dgm:cxn modelId="{747A0593-C124-7E43-9095-4D16E43884DE}" type="presParOf" srcId="{ED0954FB-6FA4-C843-A6C9-AF8F8B16D707}" destId="{DD0FF0C8-A7FB-E74E-97BC-CB671A8B6A6D}" srcOrd="3" destOrd="0" presId="urn:microsoft.com/office/officeart/2005/8/layout/chevron1"/>
    <dgm:cxn modelId="{91F5B91A-69D3-5641-B5CB-B9460B2CDF6D}" type="presParOf" srcId="{ED0954FB-6FA4-C843-A6C9-AF8F8B16D707}" destId="{4EA61E51-5026-BA43-931E-325BAA5564E1}" srcOrd="4" destOrd="0" presId="urn:microsoft.com/office/officeart/2005/8/layout/chevron1"/>
    <dgm:cxn modelId="{6D08E05E-7C12-6846-ABC3-4786FE54A6E0}" type="presParOf" srcId="{4EA61E51-5026-BA43-931E-325BAA5564E1}" destId="{C697726E-7673-B44E-B3F5-BE9657876F60}" srcOrd="0" destOrd="0" presId="urn:microsoft.com/office/officeart/2005/8/layout/chevron1"/>
    <dgm:cxn modelId="{AFF58EAF-A312-5143-826D-791F1DF0199E}" type="presParOf" srcId="{4EA61E51-5026-BA43-931E-325BAA5564E1}" destId="{1FF8C42A-DB17-D546-BC64-914CB3CFC0BD}" srcOrd="1"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A23C536-82C4-F646-9001-5A7658418EAF}" type="doc">
      <dgm:prSet loTypeId="urn:microsoft.com/office/officeart/2005/8/layout/venn1" loCatId="relationship" qsTypeId="urn:microsoft.com/office/officeart/2005/8/quickstyle/simple3" qsCatId="simple" csTypeId="urn:microsoft.com/office/officeart/2005/8/colors/colorful2" csCatId="colorful" phldr="1"/>
      <dgm:spPr/>
    </dgm:pt>
    <dgm:pt modelId="{BAE2B155-475C-8D48-8473-9CC508A38C2A}">
      <dgm:prSet phldrT="[Text]" custT="1"/>
      <dgm:spPr/>
      <dgm:t>
        <a:bodyPr/>
        <a:lstStyle/>
        <a:p>
          <a:r>
            <a:rPr lang="en-US" sz="1000" dirty="0" smtClean="0"/>
            <a:t>Integrated Curriculum</a:t>
          </a:r>
          <a:endParaRPr lang="en-US" sz="1000" dirty="0"/>
        </a:p>
      </dgm:t>
    </dgm:pt>
    <dgm:pt modelId="{1A687426-16AD-4F4C-946B-E11C77E58FE2}" type="parTrans" cxnId="{8747F283-F35D-1D4B-8D1F-34E3F55853BD}">
      <dgm:prSet/>
      <dgm:spPr/>
      <dgm:t>
        <a:bodyPr/>
        <a:lstStyle/>
        <a:p>
          <a:endParaRPr lang="en-US" sz="1100"/>
        </a:p>
      </dgm:t>
    </dgm:pt>
    <dgm:pt modelId="{3D370428-E0E1-1D40-9969-18B82EEAB62F}" type="sibTrans" cxnId="{8747F283-F35D-1D4B-8D1F-34E3F55853BD}">
      <dgm:prSet/>
      <dgm:spPr/>
      <dgm:t>
        <a:bodyPr/>
        <a:lstStyle/>
        <a:p>
          <a:endParaRPr lang="en-US" sz="1100"/>
        </a:p>
      </dgm:t>
    </dgm:pt>
    <dgm:pt modelId="{67EFDCDA-81F8-2B48-9EE8-C844A31D985F}">
      <dgm:prSet phldrT="[Text]" custT="1"/>
      <dgm:spPr/>
      <dgm:t>
        <a:bodyPr/>
        <a:lstStyle/>
        <a:p>
          <a:r>
            <a:rPr lang="en-US" sz="1000" dirty="0" smtClean="0"/>
            <a:t>Culture and Language Context</a:t>
          </a:r>
          <a:endParaRPr lang="en-US" sz="1000" dirty="0"/>
        </a:p>
      </dgm:t>
    </dgm:pt>
    <dgm:pt modelId="{58BC3DF5-FDD9-5F4B-B239-FCA23FA9623E}" type="parTrans" cxnId="{DC8C692C-426E-174A-93F2-EC9DA8E13471}">
      <dgm:prSet/>
      <dgm:spPr/>
      <dgm:t>
        <a:bodyPr/>
        <a:lstStyle/>
        <a:p>
          <a:endParaRPr lang="en-US" sz="1100"/>
        </a:p>
      </dgm:t>
    </dgm:pt>
    <dgm:pt modelId="{B3248CD8-8AB8-874C-87F0-F063143F05D9}" type="sibTrans" cxnId="{DC8C692C-426E-174A-93F2-EC9DA8E13471}">
      <dgm:prSet/>
      <dgm:spPr/>
      <dgm:t>
        <a:bodyPr/>
        <a:lstStyle/>
        <a:p>
          <a:endParaRPr lang="en-US" sz="1100"/>
        </a:p>
      </dgm:t>
    </dgm:pt>
    <dgm:pt modelId="{B79BD32D-FACA-5C43-A1D7-AF4A3609B917}">
      <dgm:prSet phldrT="[Text]" custT="1"/>
      <dgm:spPr/>
      <dgm:t>
        <a:bodyPr/>
        <a:lstStyle/>
        <a:p>
          <a:r>
            <a:rPr lang="en-US" sz="1000" dirty="0" smtClean="0"/>
            <a:t>Wellness Philosophy</a:t>
          </a:r>
          <a:endParaRPr lang="en-US" sz="1000" dirty="0"/>
        </a:p>
      </dgm:t>
    </dgm:pt>
    <dgm:pt modelId="{978E5613-A18B-CC4E-B631-6F4F5386A94B}" type="parTrans" cxnId="{307BA70A-8645-C641-A8E6-82EBE03DF3E4}">
      <dgm:prSet/>
      <dgm:spPr/>
      <dgm:t>
        <a:bodyPr/>
        <a:lstStyle/>
        <a:p>
          <a:endParaRPr lang="en-US" sz="1100"/>
        </a:p>
      </dgm:t>
    </dgm:pt>
    <dgm:pt modelId="{1B125759-E725-6E46-B3D5-C09511DC51BC}" type="sibTrans" cxnId="{307BA70A-8645-C641-A8E6-82EBE03DF3E4}">
      <dgm:prSet/>
      <dgm:spPr/>
      <dgm:t>
        <a:bodyPr/>
        <a:lstStyle/>
        <a:p>
          <a:endParaRPr lang="en-US" sz="1100"/>
        </a:p>
      </dgm:t>
    </dgm:pt>
    <dgm:pt modelId="{4E79DDAC-0CC4-534F-A195-0F2BD49427DE}" type="pres">
      <dgm:prSet presAssocID="{DA23C536-82C4-F646-9001-5A7658418EAF}" presName="compositeShape" presStyleCnt="0">
        <dgm:presLayoutVars>
          <dgm:chMax val="7"/>
          <dgm:dir/>
          <dgm:resizeHandles val="exact"/>
        </dgm:presLayoutVars>
      </dgm:prSet>
      <dgm:spPr/>
    </dgm:pt>
    <dgm:pt modelId="{4F03E839-19A9-9047-ABD9-BD5AC97662CD}" type="pres">
      <dgm:prSet presAssocID="{BAE2B155-475C-8D48-8473-9CC508A38C2A}" presName="circ1" presStyleLbl="vennNode1" presStyleIdx="0" presStyleCnt="3"/>
      <dgm:spPr/>
      <dgm:t>
        <a:bodyPr/>
        <a:lstStyle/>
        <a:p>
          <a:endParaRPr lang="en-US"/>
        </a:p>
      </dgm:t>
    </dgm:pt>
    <dgm:pt modelId="{C4B8BA0B-484A-FD46-9D33-1ECA446CD636}" type="pres">
      <dgm:prSet presAssocID="{BAE2B155-475C-8D48-8473-9CC508A38C2A}" presName="circ1Tx" presStyleLbl="revTx" presStyleIdx="0" presStyleCnt="0">
        <dgm:presLayoutVars>
          <dgm:chMax val="0"/>
          <dgm:chPref val="0"/>
          <dgm:bulletEnabled val="1"/>
        </dgm:presLayoutVars>
      </dgm:prSet>
      <dgm:spPr/>
      <dgm:t>
        <a:bodyPr/>
        <a:lstStyle/>
        <a:p>
          <a:endParaRPr lang="en-US"/>
        </a:p>
      </dgm:t>
    </dgm:pt>
    <dgm:pt modelId="{A1410392-423F-5240-BCFD-227DAE06178C}" type="pres">
      <dgm:prSet presAssocID="{67EFDCDA-81F8-2B48-9EE8-C844A31D985F}" presName="circ2" presStyleLbl="vennNode1" presStyleIdx="1" presStyleCnt="3"/>
      <dgm:spPr/>
      <dgm:t>
        <a:bodyPr/>
        <a:lstStyle/>
        <a:p>
          <a:endParaRPr lang="en-US"/>
        </a:p>
      </dgm:t>
    </dgm:pt>
    <dgm:pt modelId="{F0A53343-8360-C842-91A3-E87FC4656611}" type="pres">
      <dgm:prSet presAssocID="{67EFDCDA-81F8-2B48-9EE8-C844A31D985F}" presName="circ2Tx" presStyleLbl="revTx" presStyleIdx="0" presStyleCnt="0">
        <dgm:presLayoutVars>
          <dgm:chMax val="0"/>
          <dgm:chPref val="0"/>
          <dgm:bulletEnabled val="1"/>
        </dgm:presLayoutVars>
      </dgm:prSet>
      <dgm:spPr/>
      <dgm:t>
        <a:bodyPr/>
        <a:lstStyle/>
        <a:p>
          <a:endParaRPr lang="en-US"/>
        </a:p>
      </dgm:t>
    </dgm:pt>
    <dgm:pt modelId="{66DD215C-105D-134C-9C89-5DD09FE75246}" type="pres">
      <dgm:prSet presAssocID="{B79BD32D-FACA-5C43-A1D7-AF4A3609B917}" presName="circ3" presStyleLbl="vennNode1" presStyleIdx="2" presStyleCnt="3"/>
      <dgm:spPr/>
      <dgm:t>
        <a:bodyPr/>
        <a:lstStyle/>
        <a:p>
          <a:endParaRPr lang="en-US"/>
        </a:p>
      </dgm:t>
    </dgm:pt>
    <dgm:pt modelId="{A29C055B-04C5-EB48-BB00-9FF88795ED84}" type="pres">
      <dgm:prSet presAssocID="{B79BD32D-FACA-5C43-A1D7-AF4A3609B917}" presName="circ3Tx" presStyleLbl="revTx" presStyleIdx="0" presStyleCnt="0">
        <dgm:presLayoutVars>
          <dgm:chMax val="0"/>
          <dgm:chPref val="0"/>
          <dgm:bulletEnabled val="1"/>
        </dgm:presLayoutVars>
      </dgm:prSet>
      <dgm:spPr/>
      <dgm:t>
        <a:bodyPr/>
        <a:lstStyle/>
        <a:p>
          <a:endParaRPr lang="en-US"/>
        </a:p>
      </dgm:t>
    </dgm:pt>
  </dgm:ptLst>
  <dgm:cxnLst>
    <dgm:cxn modelId="{8747F283-F35D-1D4B-8D1F-34E3F55853BD}" srcId="{DA23C536-82C4-F646-9001-5A7658418EAF}" destId="{BAE2B155-475C-8D48-8473-9CC508A38C2A}" srcOrd="0" destOrd="0" parTransId="{1A687426-16AD-4F4C-946B-E11C77E58FE2}" sibTransId="{3D370428-E0E1-1D40-9969-18B82EEAB62F}"/>
    <dgm:cxn modelId="{E6CEE732-A7F2-8C4B-AA6A-8236D8268622}" type="presOf" srcId="{BAE2B155-475C-8D48-8473-9CC508A38C2A}" destId="{C4B8BA0B-484A-FD46-9D33-1ECA446CD636}" srcOrd="1" destOrd="0" presId="urn:microsoft.com/office/officeart/2005/8/layout/venn1"/>
    <dgm:cxn modelId="{D61EAEE3-6144-7E4E-950A-DC01C7E314D7}" type="presOf" srcId="{B79BD32D-FACA-5C43-A1D7-AF4A3609B917}" destId="{66DD215C-105D-134C-9C89-5DD09FE75246}" srcOrd="0" destOrd="0" presId="urn:microsoft.com/office/officeart/2005/8/layout/venn1"/>
    <dgm:cxn modelId="{A7A0F25E-8A0E-3D4E-B7BE-8AE990D90659}" type="presOf" srcId="{67EFDCDA-81F8-2B48-9EE8-C844A31D985F}" destId="{F0A53343-8360-C842-91A3-E87FC4656611}" srcOrd="1" destOrd="0" presId="urn:microsoft.com/office/officeart/2005/8/layout/venn1"/>
    <dgm:cxn modelId="{E8BDF7F0-5683-3C47-8FFC-8E2EE098AD29}" type="presOf" srcId="{B79BD32D-FACA-5C43-A1D7-AF4A3609B917}" destId="{A29C055B-04C5-EB48-BB00-9FF88795ED84}" srcOrd="1" destOrd="0" presId="urn:microsoft.com/office/officeart/2005/8/layout/venn1"/>
    <dgm:cxn modelId="{86BB571D-2155-EE44-837B-B2BA6932D95D}" type="presOf" srcId="{BAE2B155-475C-8D48-8473-9CC508A38C2A}" destId="{4F03E839-19A9-9047-ABD9-BD5AC97662CD}" srcOrd="0" destOrd="0" presId="urn:microsoft.com/office/officeart/2005/8/layout/venn1"/>
    <dgm:cxn modelId="{C4A6B1C9-9516-4D49-A8E6-5B1F18A6237F}" type="presOf" srcId="{67EFDCDA-81F8-2B48-9EE8-C844A31D985F}" destId="{A1410392-423F-5240-BCFD-227DAE06178C}" srcOrd="0" destOrd="0" presId="urn:microsoft.com/office/officeart/2005/8/layout/venn1"/>
    <dgm:cxn modelId="{307BA70A-8645-C641-A8E6-82EBE03DF3E4}" srcId="{DA23C536-82C4-F646-9001-5A7658418EAF}" destId="{B79BD32D-FACA-5C43-A1D7-AF4A3609B917}" srcOrd="2" destOrd="0" parTransId="{978E5613-A18B-CC4E-B631-6F4F5386A94B}" sibTransId="{1B125759-E725-6E46-B3D5-C09511DC51BC}"/>
    <dgm:cxn modelId="{F63C2412-5642-C647-A4FA-768C0059A06D}" type="presOf" srcId="{DA23C536-82C4-F646-9001-5A7658418EAF}" destId="{4E79DDAC-0CC4-534F-A195-0F2BD49427DE}" srcOrd="0" destOrd="0" presId="urn:microsoft.com/office/officeart/2005/8/layout/venn1"/>
    <dgm:cxn modelId="{DC8C692C-426E-174A-93F2-EC9DA8E13471}" srcId="{DA23C536-82C4-F646-9001-5A7658418EAF}" destId="{67EFDCDA-81F8-2B48-9EE8-C844A31D985F}" srcOrd="1" destOrd="0" parTransId="{58BC3DF5-FDD9-5F4B-B239-FCA23FA9623E}" sibTransId="{B3248CD8-8AB8-874C-87F0-F063143F05D9}"/>
    <dgm:cxn modelId="{E6ECE406-8AEC-874E-AA63-5C33C2FECC2C}" type="presParOf" srcId="{4E79DDAC-0CC4-534F-A195-0F2BD49427DE}" destId="{4F03E839-19A9-9047-ABD9-BD5AC97662CD}" srcOrd="0" destOrd="0" presId="urn:microsoft.com/office/officeart/2005/8/layout/venn1"/>
    <dgm:cxn modelId="{6E05036F-478B-6A4F-9086-3014AC536A97}" type="presParOf" srcId="{4E79DDAC-0CC4-534F-A195-0F2BD49427DE}" destId="{C4B8BA0B-484A-FD46-9D33-1ECA446CD636}" srcOrd="1" destOrd="0" presId="urn:microsoft.com/office/officeart/2005/8/layout/venn1"/>
    <dgm:cxn modelId="{0C2E316B-5AC6-A542-936B-085368A7F83F}" type="presParOf" srcId="{4E79DDAC-0CC4-534F-A195-0F2BD49427DE}" destId="{A1410392-423F-5240-BCFD-227DAE06178C}" srcOrd="2" destOrd="0" presId="urn:microsoft.com/office/officeart/2005/8/layout/venn1"/>
    <dgm:cxn modelId="{FAB198F4-86BC-1249-922F-07C300DA9152}" type="presParOf" srcId="{4E79DDAC-0CC4-534F-A195-0F2BD49427DE}" destId="{F0A53343-8360-C842-91A3-E87FC4656611}" srcOrd="3" destOrd="0" presId="urn:microsoft.com/office/officeart/2005/8/layout/venn1"/>
    <dgm:cxn modelId="{07640220-C19B-1942-8310-9BDFC0419B7E}" type="presParOf" srcId="{4E79DDAC-0CC4-534F-A195-0F2BD49427DE}" destId="{66DD215C-105D-134C-9C89-5DD09FE75246}" srcOrd="4" destOrd="0" presId="urn:microsoft.com/office/officeart/2005/8/layout/venn1"/>
    <dgm:cxn modelId="{5AC38221-A081-D14B-BF33-A827284D864F}" type="presParOf" srcId="{4E79DDAC-0CC4-534F-A195-0F2BD49427DE}" destId="{A29C055B-04C5-EB48-BB00-9FF88795ED84}"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524E92C-3F0D-244A-8355-09C3D9444046}" type="doc">
      <dgm:prSet loTypeId="urn:microsoft.com/office/officeart/2005/8/layout/orgChart1" loCatId="hierarchy" qsTypeId="urn:microsoft.com/office/officeart/2005/8/quickstyle/simple4" qsCatId="simple" csTypeId="urn:microsoft.com/office/officeart/2005/8/colors/accent1_2" csCatId="accent1" phldr="1"/>
      <dgm:spPr/>
      <dgm:t>
        <a:bodyPr/>
        <a:lstStyle/>
        <a:p>
          <a:endParaRPr lang="en-US"/>
        </a:p>
      </dgm:t>
    </dgm:pt>
    <dgm:pt modelId="{40C520A6-E2A9-544A-B88D-4CA58CED2C62}">
      <dgm:prSet phldrT="[Text]" custT="1"/>
      <dgm:spPr/>
      <dgm:t>
        <a:bodyPr/>
        <a:lstStyle/>
        <a:p>
          <a:r>
            <a:rPr lang="en-US" sz="800" dirty="0" smtClean="0">
              <a:solidFill>
                <a:schemeClr val="accent2"/>
              </a:solidFill>
            </a:rPr>
            <a:t>NACA-Governing Council </a:t>
          </a:r>
          <a:endParaRPr lang="en-US" sz="800" dirty="0">
            <a:solidFill>
              <a:schemeClr val="accent2"/>
            </a:solidFill>
          </a:endParaRPr>
        </a:p>
      </dgm:t>
    </dgm:pt>
    <dgm:pt modelId="{B06E1C9E-DCE2-D44C-A23F-AE17230582B6}" type="parTrans" cxnId="{8437F84F-A399-C649-924A-7E8B0A9C3F8F}">
      <dgm:prSet/>
      <dgm:spPr/>
      <dgm:t>
        <a:bodyPr/>
        <a:lstStyle/>
        <a:p>
          <a:endParaRPr lang="en-US" sz="800">
            <a:solidFill>
              <a:schemeClr val="accent2"/>
            </a:solidFill>
          </a:endParaRPr>
        </a:p>
      </dgm:t>
    </dgm:pt>
    <dgm:pt modelId="{71E3DA0B-4CAD-4741-AE56-0E22D9C44A5C}" type="sibTrans" cxnId="{8437F84F-A399-C649-924A-7E8B0A9C3F8F}">
      <dgm:prSet/>
      <dgm:spPr/>
      <dgm:t>
        <a:bodyPr/>
        <a:lstStyle/>
        <a:p>
          <a:endParaRPr lang="en-US" sz="800">
            <a:solidFill>
              <a:schemeClr val="accent2"/>
            </a:solidFill>
          </a:endParaRPr>
        </a:p>
      </dgm:t>
    </dgm:pt>
    <dgm:pt modelId="{46C48277-BCFA-2F49-A73C-EE1E207A630B}">
      <dgm:prSet phldrT="[Text]" custT="1"/>
      <dgm:spPr/>
      <dgm:t>
        <a:bodyPr/>
        <a:lstStyle/>
        <a:p>
          <a:r>
            <a:rPr lang="en-US" sz="800" dirty="0" smtClean="0">
              <a:solidFill>
                <a:schemeClr val="accent2"/>
              </a:solidFill>
            </a:rPr>
            <a:t>Principal – </a:t>
          </a:r>
          <a:br>
            <a:rPr lang="en-US" sz="800" dirty="0" smtClean="0">
              <a:solidFill>
                <a:schemeClr val="accent2"/>
              </a:solidFill>
            </a:rPr>
          </a:br>
          <a:r>
            <a:rPr lang="en-US" sz="800" dirty="0" smtClean="0">
              <a:solidFill>
                <a:schemeClr val="accent2"/>
              </a:solidFill>
            </a:rPr>
            <a:t>Kara </a:t>
          </a:r>
          <a:r>
            <a:rPr lang="en-US" sz="800" dirty="0" err="1" smtClean="0">
              <a:solidFill>
                <a:schemeClr val="accent2"/>
              </a:solidFill>
            </a:rPr>
            <a:t>Bobroff</a:t>
          </a:r>
          <a:endParaRPr lang="en-US" sz="800" dirty="0">
            <a:solidFill>
              <a:schemeClr val="accent2"/>
            </a:solidFill>
          </a:endParaRPr>
        </a:p>
      </dgm:t>
    </dgm:pt>
    <dgm:pt modelId="{A1692136-FE20-7849-918A-922C04E77CF8}" type="parTrans" cxnId="{2E3FA9B9-EF1E-654B-9CCA-D0FC9258136D}">
      <dgm:prSet/>
      <dgm:spPr/>
      <dgm:t>
        <a:bodyPr/>
        <a:lstStyle/>
        <a:p>
          <a:endParaRPr lang="en-US" sz="800"/>
        </a:p>
      </dgm:t>
    </dgm:pt>
    <dgm:pt modelId="{1D200FC7-8EB1-DB4F-B9BB-DA12E96535FC}" type="sibTrans" cxnId="{2E3FA9B9-EF1E-654B-9CCA-D0FC9258136D}">
      <dgm:prSet/>
      <dgm:spPr/>
      <dgm:t>
        <a:bodyPr/>
        <a:lstStyle/>
        <a:p>
          <a:endParaRPr lang="en-US" sz="800"/>
        </a:p>
      </dgm:t>
    </dgm:pt>
    <dgm:pt modelId="{2D2708B5-9800-974C-8EFF-8E3C82330DAD}">
      <dgm:prSet phldrT="[Text]" custT="1"/>
      <dgm:spPr/>
      <dgm:t>
        <a:bodyPr/>
        <a:lstStyle/>
        <a:p>
          <a:r>
            <a:rPr lang="en-US" sz="700" dirty="0" smtClean="0">
              <a:solidFill>
                <a:schemeClr val="accent2"/>
              </a:solidFill>
            </a:rPr>
            <a:t>Director of Finance &amp; Human Resources</a:t>
          </a:r>
          <a:endParaRPr lang="en-US" sz="700" dirty="0">
            <a:solidFill>
              <a:schemeClr val="accent2"/>
            </a:solidFill>
          </a:endParaRPr>
        </a:p>
      </dgm:t>
    </dgm:pt>
    <dgm:pt modelId="{6DDE8FFB-92B7-F347-B543-ED4DCA2193D7}" type="parTrans" cxnId="{872F3BB4-DF16-E848-AE69-2165B955B060}">
      <dgm:prSet/>
      <dgm:spPr/>
      <dgm:t>
        <a:bodyPr/>
        <a:lstStyle/>
        <a:p>
          <a:endParaRPr lang="en-US" sz="800"/>
        </a:p>
      </dgm:t>
    </dgm:pt>
    <dgm:pt modelId="{C9F42F60-95BD-2F43-8529-B58919D24601}" type="sibTrans" cxnId="{872F3BB4-DF16-E848-AE69-2165B955B060}">
      <dgm:prSet/>
      <dgm:spPr/>
      <dgm:t>
        <a:bodyPr/>
        <a:lstStyle/>
        <a:p>
          <a:endParaRPr lang="en-US" sz="800"/>
        </a:p>
      </dgm:t>
    </dgm:pt>
    <dgm:pt modelId="{D17FD627-A5BB-8D4E-9762-02C7F4DAFAFC}">
      <dgm:prSet phldrT="[Text]" custT="1"/>
      <dgm:spPr>
        <a:gradFill flip="none" rotWithShape="1">
          <a:gsLst>
            <a:gs pos="0">
              <a:schemeClr val="accent3"/>
            </a:gs>
            <a:gs pos="69000">
              <a:schemeClr val="accent3">
                <a:lumMod val="40000"/>
                <a:lumOff val="60000"/>
              </a:schemeClr>
            </a:gs>
            <a:gs pos="100000">
              <a:schemeClr val="accent3">
                <a:lumMod val="20000"/>
                <a:lumOff val="80000"/>
              </a:schemeClr>
            </a:gs>
          </a:gsLst>
          <a:lin ang="10800000" scaled="0"/>
          <a:tileRect/>
        </a:gradFill>
      </dgm:spPr>
      <dgm:t>
        <a:bodyPr/>
        <a:lstStyle/>
        <a:p>
          <a:r>
            <a:rPr lang="en-US" sz="800" dirty="0" smtClean="0">
              <a:solidFill>
                <a:schemeClr val="accent2"/>
              </a:solidFill>
            </a:rPr>
            <a:t>Director of OST</a:t>
          </a:r>
          <a:endParaRPr lang="en-US" sz="800" dirty="0">
            <a:solidFill>
              <a:schemeClr val="accent2"/>
            </a:solidFill>
          </a:endParaRPr>
        </a:p>
      </dgm:t>
    </dgm:pt>
    <dgm:pt modelId="{D9582C8D-DA95-6C42-889C-39498D3D3EF4}" type="parTrans" cxnId="{E3AA5D0B-3D53-3A45-9F17-68BC60E8CB8D}">
      <dgm:prSet/>
      <dgm:spPr/>
      <dgm:t>
        <a:bodyPr/>
        <a:lstStyle/>
        <a:p>
          <a:endParaRPr lang="en-US" sz="800"/>
        </a:p>
      </dgm:t>
    </dgm:pt>
    <dgm:pt modelId="{028CD434-BFE0-8348-AB0F-E611A98EBD34}" type="sibTrans" cxnId="{E3AA5D0B-3D53-3A45-9F17-68BC60E8CB8D}">
      <dgm:prSet/>
      <dgm:spPr/>
      <dgm:t>
        <a:bodyPr/>
        <a:lstStyle/>
        <a:p>
          <a:endParaRPr lang="en-US" sz="800"/>
        </a:p>
      </dgm:t>
    </dgm:pt>
    <dgm:pt modelId="{BE7E7CCE-E6E8-5A4F-B732-F4D9D81C426F}">
      <dgm:prSet phldrT="[Text]" custT="1"/>
      <dgm:spPr>
        <a:gradFill flip="none" rotWithShape="1">
          <a:gsLst>
            <a:gs pos="0">
              <a:schemeClr val="accent3">
                <a:lumMod val="20000"/>
                <a:lumOff val="80000"/>
              </a:schemeClr>
            </a:gs>
            <a:gs pos="100000">
              <a:schemeClr val="accent3"/>
            </a:gs>
          </a:gsLst>
          <a:lin ang="0" scaled="1"/>
          <a:tileRect/>
        </a:gradFill>
        <a:ln w="9525" cmpd="sng">
          <a:prstDash val="sysDot"/>
        </a:ln>
      </dgm:spPr>
      <dgm:t>
        <a:bodyPr/>
        <a:lstStyle/>
        <a:p>
          <a:r>
            <a:rPr lang="en-US" sz="800" dirty="0" smtClean="0">
              <a:solidFill>
                <a:schemeClr val="accent2"/>
              </a:solidFill>
            </a:rPr>
            <a:t>External Partnerships</a:t>
          </a:r>
          <a:endParaRPr lang="en-US" sz="800" dirty="0">
            <a:solidFill>
              <a:schemeClr val="accent2"/>
            </a:solidFill>
          </a:endParaRPr>
        </a:p>
      </dgm:t>
    </dgm:pt>
    <dgm:pt modelId="{3B9E3623-DECD-F747-BECD-8470E74BB6F1}" type="parTrans" cxnId="{FC26A6AB-4B65-8745-B25E-011A25E04762}">
      <dgm:prSet/>
      <dgm:spPr/>
      <dgm:t>
        <a:bodyPr/>
        <a:lstStyle/>
        <a:p>
          <a:endParaRPr lang="en-US" sz="800"/>
        </a:p>
      </dgm:t>
    </dgm:pt>
    <dgm:pt modelId="{BFF5E260-6C69-3E4E-AC75-423086D51827}" type="sibTrans" cxnId="{FC26A6AB-4B65-8745-B25E-011A25E04762}">
      <dgm:prSet/>
      <dgm:spPr/>
      <dgm:t>
        <a:bodyPr/>
        <a:lstStyle/>
        <a:p>
          <a:endParaRPr lang="en-US" sz="800"/>
        </a:p>
      </dgm:t>
    </dgm:pt>
    <dgm:pt modelId="{84E28A35-C355-FF48-A92B-937AA9DD44AA}">
      <dgm:prSet phldrT="[Text]" custT="1"/>
      <dgm:spPr>
        <a:gradFill flip="none" rotWithShape="1">
          <a:gsLst>
            <a:gs pos="0">
              <a:schemeClr val="accent3"/>
            </a:gs>
            <a:gs pos="69000">
              <a:schemeClr val="accent3">
                <a:lumMod val="40000"/>
                <a:lumOff val="60000"/>
              </a:schemeClr>
            </a:gs>
            <a:gs pos="100000">
              <a:schemeClr val="accent3">
                <a:lumMod val="20000"/>
                <a:lumOff val="80000"/>
              </a:schemeClr>
            </a:gs>
          </a:gsLst>
          <a:lin ang="10800000" scaled="0"/>
          <a:tileRect/>
        </a:gradFill>
      </dgm:spPr>
      <dgm:t>
        <a:bodyPr/>
        <a:lstStyle/>
        <a:p>
          <a:r>
            <a:rPr lang="en-US" sz="800" dirty="0" smtClean="0">
              <a:solidFill>
                <a:srgbClr val="244A58"/>
              </a:solidFill>
            </a:rPr>
            <a:t>Director of Development</a:t>
          </a:r>
          <a:endParaRPr lang="en-US" sz="800" dirty="0">
            <a:solidFill>
              <a:srgbClr val="244A58"/>
            </a:solidFill>
          </a:endParaRPr>
        </a:p>
      </dgm:t>
    </dgm:pt>
    <dgm:pt modelId="{57BDB410-01A7-D549-B9DD-861C94D8F1A2}" type="parTrans" cxnId="{56025561-4605-F34E-9886-B02C07254642}">
      <dgm:prSet/>
      <dgm:spPr/>
      <dgm:t>
        <a:bodyPr/>
        <a:lstStyle/>
        <a:p>
          <a:endParaRPr lang="en-US" sz="800"/>
        </a:p>
      </dgm:t>
    </dgm:pt>
    <dgm:pt modelId="{FBB8A9FD-34E4-914D-BB59-E817ECE2E8ED}" type="sibTrans" cxnId="{56025561-4605-F34E-9886-B02C07254642}">
      <dgm:prSet/>
      <dgm:spPr/>
      <dgm:t>
        <a:bodyPr/>
        <a:lstStyle/>
        <a:p>
          <a:endParaRPr lang="en-US" sz="800"/>
        </a:p>
      </dgm:t>
    </dgm:pt>
    <dgm:pt modelId="{33650D4A-D772-9C43-BAC8-0C7759FF4714}">
      <dgm:prSet phldrT="[Text]" custT="1"/>
      <dgm:spPr>
        <a:gradFill flip="none" rotWithShape="1">
          <a:gsLst>
            <a:gs pos="0">
              <a:schemeClr val="accent3">
                <a:lumMod val="20000"/>
                <a:lumOff val="80000"/>
              </a:schemeClr>
            </a:gs>
            <a:gs pos="100000">
              <a:schemeClr val="accent3"/>
            </a:gs>
          </a:gsLst>
          <a:lin ang="0" scaled="1"/>
          <a:tileRect/>
        </a:gradFill>
      </dgm:spPr>
      <dgm:t>
        <a:bodyPr/>
        <a:lstStyle/>
        <a:p>
          <a:r>
            <a:rPr lang="en-US" sz="700" dirty="0" smtClean="0">
              <a:solidFill>
                <a:schemeClr val="accent2"/>
              </a:solidFill>
            </a:rPr>
            <a:t>Director of Enrollment and Community Relations</a:t>
          </a:r>
          <a:endParaRPr lang="en-US" sz="700" dirty="0">
            <a:solidFill>
              <a:schemeClr val="accent2"/>
            </a:solidFill>
          </a:endParaRPr>
        </a:p>
      </dgm:t>
    </dgm:pt>
    <dgm:pt modelId="{DF165854-3EFE-D242-B261-F7F4B309FDB4}" type="parTrans" cxnId="{73B984AE-12C6-B648-A26D-3C842C55E0AC}">
      <dgm:prSet/>
      <dgm:spPr/>
      <dgm:t>
        <a:bodyPr/>
        <a:lstStyle/>
        <a:p>
          <a:endParaRPr lang="en-US" sz="800"/>
        </a:p>
      </dgm:t>
    </dgm:pt>
    <dgm:pt modelId="{BA12DAB6-0D55-7E4A-9A8E-D1DFBA5EE797}" type="sibTrans" cxnId="{73B984AE-12C6-B648-A26D-3C842C55E0AC}">
      <dgm:prSet/>
      <dgm:spPr/>
      <dgm:t>
        <a:bodyPr/>
        <a:lstStyle/>
        <a:p>
          <a:endParaRPr lang="en-US" sz="800"/>
        </a:p>
      </dgm:t>
    </dgm:pt>
    <dgm:pt modelId="{43393FC1-969F-2249-BEAF-3B0B76E6E62B}">
      <dgm:prSet phldrT="[Text]" custT="1"/>
      <dgm:spPr/>
      <dgm:t>
        <a:bodyPr/>
        <a:lstStyle/>
        <a:p>
          <a:r>
            <a:rPr lang="en-US" sz="800" dirty="0" smtClean="0">
              <a:solidFill>
                <a:schemeClr val="accent2"/>
              </a:solidFill>
            </a:rPr>
            <a:t>Director of Curriculum and Instruction</a:t>
          </a:r>
          <a:endParaRPr lang="en-US" sz="800" dirty="0">
            <a:solidFill>
              <a:schemeClr val="accent2"/>
            </a:solidFill>
          </a:endParaRPr>
        </a:p>
      </dgm:t>
    </dgm:pt>
    <dgm:pt modelId="{B106F69D-7D8A-1540-B650-8BE80B427AA8}" type="parTrans" cxnId="{7D0EF582-B519-6D42-85F6-4A4EF6746223}">
      <dgm:prSet/>
      <dgm:spPr/>
      <dgm:t>
        <a:bodyPr/>
        <a:lstStyle/>
        <a:p>
          <a:endParaRPr lang="en-US" sz="800"/>
        </a:p>
      </dgm:t>
    </dgm:pt>
    <dgm:pt modelId="{4AABCB30-8F31-6444-BA8B-6E389BADF551}" type="sibTrans" cxnId="{7D0EF582-B519-6D42-85F6-4A4EF6746223}">
      <dgm:prSet/>
      <dgm:spPr/>
      <dgm:t>
        <a:bodyPr/>
        <a:lstStyle/>
        <a:p>
          <a:endParaRPr lang="en-US" sz="800"/>
        </a:p>
      </dgm:t>
    </dgm:pt>
    <dgm:pt modelId="{4CEB6D21-245C-914B-8573-4B96BB5CCB5F}">
      <dgm:prSet phldrT="[Text]" custT="1"/>
      <dgm:spPr/>
      <dgm:t>
        <a:bodyPr/>
        <a:lstStyle/>
        <a:p>
          <a:r>
            <a:rPr lang="en-US" sz="800" dirty="0" smtClean="0">
              <a:solidFill>
                <a:schemeClr val="accent2"/>
              </a:solidFill>
            </a:rPr>
            <a:t>Assessment and Data Manager</a:t>
          </a:r>
          <a:endParaRPr lang="en-US" sz="800" dirty="0">
            <a:solidFill>
              <a:schemeClr val="accent2"/>
            </a:solidFill>
          </a:endParaRPr>
        </a:p>
      </dgm:t>
    </dgm:pt>
    <dgm:pt modelId="{E3D13941-E4D6-9349-BFD2-0FEBD9B73603}" type="parTrans" cxnId="{8828E9BE-5F1E-0447-A941-42AE3E7AC695}">
      <dgm:prSet/>
      <dgm:spPr/>
      <dgm:t>
        <a:bodyPr/>
        <a:lstStyle/>
        <a:p>
          <a:endParaRPr lang="en-US" sz="800"/>
        </a:p>
      </dgm:t>
    </dgm:pt>
    <dgm:pt modelId="{CB25C5C5-C62D-294A-A58C-DF3A11C4272F}" type="sibTrans" cxnId="{8828E9BE-5F1E-0447-A941-42AE3E7AC695}">
      <dgm:prSet/>
      <dgm:spPr/>
      <dgm:t>
        <a:bodyPr/>
        <a:lstStyle/>
        <a:p>
          <a:endParaRPr lang="en-US" sz="800"/>
        </a:p>
      </dgm:t>
    </dgm:pt>
    <dgm:pt modelId="{4F76A86B-8783-014F-85CB-CC586F0CFB07}">
      <dgm:prSet phldrT="[Text]" custT="1"/>
      <dgm:spPr/>
      <dgm:t>
        <a:bodyPr/>
        <a:lstStyle/>
        <a:p>
          <a:r>
            <a:rPr lang="en-US" sz="800" dirty="0" smtClean="0">
              <a:solidFill>
                <a:schemeClr val="accent2"/>
              </a:solidFill>
            </a:rPr>
            <a:t>Registrar</a:t>
          </a:r>
          <a:endParaRPr lang="en-US" sz="800" dirty="0">
            <a:solidFill>
              <a:schemeClr val="accent2"/>
            </a:solidFill>
          </a:endParaRPr>
        </a:p>
      </dgm:t>
    </dgm:pt>
    <dgm:pt modelId="{F38BE679-0336-FF4A-9D12-C653F1B0619B}" type="parTrans" cxnId="{F467B80B-80FD-8648-B433-3A2B27A26310}">
      <dgm:prSet/>
      <dgm:spPr/>
      <dgm:t>
        <a:bodyPr/>
        <a:lstStyle/>
        <a:p>
          <a:endParaRPr lang="en-US" sz="800"/>
        </a:p>
      </dgm:t>
    </dgm:pt>
    <dgm:pt modelId="{6834E119-B64E-B84F-84D1-FE42F691D98C}" type="sibTrans" cxnId="{F467B80B-80FD-8648-B433-3A2B27A26310}">
      <dgm:prSet/>
      <dgm:spPr/>
      <dgm:t>
        <a:bodyPr/>
        <a:lstStyle/>
        <a:p>
          <a:endParaRPr lang="en-US" sz="800"/>
        </a:p>
      </dgm:t>
    </dgm:pt>
    <dgm:pt modelId="{4BCECD08-E345-AE44-8EC7-96E3E2AFE012}">
      <dgm:prSet phldrT="[Text]" custT="1"/>
      <dgm:spPr/>
      <dgm:t>
        <a:bodyPr/>
        <a:lstStyle/>
        <a:p>
          <a:r>
            <a:rPr lang="en-US" sz="800" dirty="0" smtClean="0">
              <a:solidFill>
                <a:schemeClr val="accent2"/>
              </a:solidFill>
            </a:rPr>
            <a:t>Office Manager</a:t>
          </a:r>
          <a:endParaRPr lang="en-US" sz="800" dirty="0">
            <a:solidFill>
              <a:schemeClr val="accent2"/>
            </a:solidFill>
          </a:endParaRPr>
        </a:p>
      </dgm:t>
    </dgm:pt>
    <dgm:pt modelId="{F3AE4553-4F13-304B-8776-6850D1FF96FD}" type="parTrans" cxnId="{D32EF828-029F-8543-8232-9201490CFFDD}">
      <dgm:prSet/>
      <dgm:spPr/>
      <dgm:t>
        <a:bodyPr/>
        <a:lstStyle/>
        <a:p>
          <a:endParaRPr lang="en-US" sz="800"/>
        </a:p>
      </dgm:t>
    </dgm:pt>
    <dgm:pt modelId="{AA6C63A1-6211-3F4E-95DA-574FD7FCEFFD}" type="sibTrans" cxnId="{D32EF828-029F-8543-8232-9201490CFFDD}">
      <dgm:prSet/>
      <dgm:spPr/>
      <dgm:t>
        <a:bodyPr/>
        <a:lstStyle/>
        <a:p>
          <a:endParaRPr lang="en-US" sz="800"/>
        </a:p>
      </dgm:t>
    </dgm:pt>
    <dgm:pt modelId="{0000AC12-8D84-8D4F-97EF-49962F12F795}">
      <dgm:prSet phldrT="[Text]" custT="1"/>
      <dgm:spPr>
        <a:gradFill flip="none" rotWithShape="1">
          <a:gsLst>
            <a:gs pos="18000">
              <a:schemeClr val="accent3"/>
            </a:gs>
            <a:gs pos="57000">
              <a:schemeClr val="accent3">
                <a:lumMod val="40000"/>
                <a:lumOff val="60000"/>
              </a:schemeClr>
            </a:gs>
            <a:gs pos="100000">
              <a:schemeClr val="accent3">
                <a:lumMod val="20000"/>
                <a:lumOff val="80000"/>
              </a:schemeClr>
            </a:gs>
          </a:gsLst>
          <a:path path="circle">
            <a:fillToRect l="100000" t="100000"/>
          </a:path>
          <a:tileRect r="-100000" b="-100000"/>
        </a:gradFill>
      </dgm:spPr>
      <dgm:t>
        <a:bodyPr/>
        <a:lstStyle/>
        <a:p>
          <a:r>
            <a:rPr lang="en-US" sz="800" dirty="0" smtClean="0">
              <a:solidFill>
                <a:schemeClr val="accent2"/>
              </a:solidFill>
            </a:rPr>
            <a:t>UNM </a:t>
          </a:r>
          <a:r>
            <a:rPr lang="en-US" sz="800" dirty="0" err="1" smtClean="0">
              <a:solidFill>
                <a:schemeClr val="accent2"/>
              </a:solidFill>
            </a:rPr>
            <a:t>Workstudy</a:t>
          </a:r>
          <a:endParaRPr lang="en-US" sz="800" dirty="0">
            <a:solidFill>
              <a:schemeClr val="accent2"/>
            </a:solidFill>
          </a:endParaRPr>
        </a:p>
      </dgm:t>
    </dgm:pt>
    <dgm:pt modelId="{AC048996-132D-3C47-955B-358D00727B92}" type="parTrans" cxnId="{0C75D346-831D-C447-924F-85F9CE5A6A17}">
      <dgm:prSet/>
      <dgm:spPr/>
      <dgm:t>
        <a:bodyPr/>
        <a:lstStyle/>
        <a:p>
          <a:endParaRPr lang="en-US" sz="800"/>
        </a:p>
      </dgm:t>
    </dgm:pt>
    <dgm:pt modelId="{0FA547D8-68CE-7047-9BE2-3E522C459D0D}" type="sibTrans" cxnId="{0C75D346-831D-C447-924F-85F9CE5A6A17}">
      <dgm:prSet/>
      <dgm:spPr/>
      <dgm:t>
        <a:bodyPr/>
        <a:lstStyle/>
        <a:p>
          <a:endParaRPr lang="en-US" sz="800"/>
        </a:p>
      </dgm:t>
    </dgm:pt>
    <dgm:pt modelId="{B2652C2D-26EC-C145-B53B-E95948E8C22A}">
      <dgm:prSet phldrT="[Text]" custT="1"/>
      <dgm:spPr/>
      <dgm:t>
        <a:bodyPr/>
        <a:lstStyle/>
        <a:p>
          <a:r>
            <a:rPr lang="en-US" sz="700" dirty="0" smtClean="0">
              <a:solidFill>
                <a:schemeClr val="accent2"/>
              </a:solidFill>
            </a:rPr>
            <a:t>Contractors – Technology, Food Services, Transportation</a:t>
          </a:r>
          <a:endParaRPr lang="en-US" sz="700" dirty="0">
            <a:solidFill>
              <a:schemeClr val="accent2"/>
            </a:solidFill>
          </a:endParaRPr>
        </a:p>
      </dgm:t>
    </dgm:pt>
    <dgm:pt modelId="{C61DB602-B016-6F42-BCB4-7A09F9864318}" type="parTrans" cxnId="{A7107684-9449-F441-9F48-4AAFF22EC2F4}">
      <dgm:prSet/>
      <dgm:spPr/>
      <dgm:t>
        <a:bodyPr/>
        <a:lstStyle/>
        <a:p>
          <a:endParaRPr lang="en-US" sz="800"/>
        </a:p>
      </dgm:t>
    </dgm:pt>
    <dgm:pt modelId="{63CFC16B-B77B-4D4B-A39C-3FF700F54B3A}" type="sibTrans" cxnId="{A7107684-9449-F441-9F48-4AAFF22EC2F4}">
      <dgm:prSet/>
      <dgm:spPr/>
      <dgm:t>
        <a:bodyPr/>
        <a:lstStyle/>
        <a:p>
          <a:endParaRPr lang="en-US" sz="800"/>
        </a:p>
      </dgm:t>
    </dgm:pt>
    <dgm:pt modelId="{6EC0CE12-EDF4-3A4C-A689-BC3088126D00}">
      <dgm:prSet phldrT="[Text]" custT="1"/>
      <dgm:spPr>
        <a:gradFill flip="none" rotWithShape="1">
          <a:gsLst>
            <a:gs pos="0">
              <a:schemeClr val="accent3">
                <a:lumMod val="20000"/>
                <a:lumOff val="80000"/>
              </a:schemeClr>
            </a:gs>
            <a:gs pos="100000">
              <a:schemeClr val="accent3"/>
            </a:gs>
          </a:gsLst>
          <a:lin ang="0" scaled="1"/>
          <a:tileRect/>
        </a:gradFill>
      </dgm:spPr>
      <dgm:t>
        <a:bodyPr/>
        <a:lstStyle/>
        <a:p>
          <a:r>
            <a:rPr lang="en-US" sz="800" dirty="0" smtClean="0">
              <a:solidFill>
                <a:schemeClr val="accent2"/>
              </a:solidFill>
            </a:rPr>
            <a:t>Tribal Relations Dean</a:t>
          </a:r>
          <a:endParaRPr lang="en-US" sz="800" dirty="0">
            <a:solidFill>
              <a:schemeClr val="accent2"/>
            </a:solidFill>
          </a:endParaRPr>
        </a:p>
      </dgm:t>
    </dgm:pt>
    <dgm:pt modelId="{6F9FED63-DC16-B54B-8E6B-748AE332B0E6}" type="parTrans" cxnId="{EBF2DDBE-52F9-1D4E-8576-1B8E2097026D}">
      <dgm:prSet/>
      <dgm:spPr/>
      <dgm:t>
        <a:bodyPr/>
        <a:lstStyle/>
        <a:p>
          <a:endParaRPr lang="en-US" sz="800"/>
        </a:p>
      </dgm:t>
    </dgm:pt>
    <dgm:pt modelId="{8C81A0CF-4F65-6C4A-9EBA-F98D9CBF20A2}" type="sibTrans" cxnId="{EBF2DDBE-52F9-1D4E-8576-1B8E2097026D}">
      <dgm:prSet/>
      <dgm:spPr/>
      <dgm:t>
        <a:bodyPr/>
        <a:lstStyle/>
        <a:p>
          <a:endParaRPr lang="en-US" sz="800"/>
        </a:p>
      </dgm:t>
    </dgm:pt>
    <dgm:pt modelId="{8050F112-75E9-2744-AA2E-3A0D76FAC329}">
      <dgm:prSet phldrT="[Text]" custT="1"/>
      <dgm:spPr>
        <a:gradFill flip="none" rotWithShape="1">
          <a:gsLst>
            <a:gs pos="0">
              <a:schemeClr val="accent3"/>
            </a:gs>
            <a:gs pos="69000">
              <a:schemeClr val="accent3">
                <a:lumMod val="40000"/>
                <a:lumOff val="60000"/>
              </a:schemeClr>
            </a:gs>
            <a:gs pos="100000">
              <a:schemeClr val="accent3">
                <a:lumMod val="20000"/>
                <a:lumOff val="80000"/>
              </a:schemeClr>
            </a:gs>
          </a:gsLst>
          <a:lin ang="10800000" scaled="0"/>
          <a:tileRect/>
        </a:gradFill>
      </dgm:spPr>
      <dgm:t>
        <a:bodyPr/>
        <a:lstStyle/>
        <a:p>
          <a:r>
            <a:rPr lang="en-US" sz="700" dirty="0" smtClean="0">
              <a:solidFill>
                <a:schemeClr val="accent2"/>
              </a:solidFill>
            </a:rPr>
            <a:t>Student Support Program manager</a:t>
          </a:r>
          <a:endParaRPr lang="en-US" sz="700" dirty="0">
            <a:solidFill>
              <a:schemeClr val="accent2"/>
            </a:solidFill>
          </a:endParaRPr>
        </a:p>
      </dgm:t>
    </dgm:pt>
    <dgm:pt modelId="{425EAE1D-84FD-A944-ADA8-2FCE8816C694}" type="parTrans" cxnId="{9371FFFA-5CF7-2F4D-A147-ABA6D6634A60}">
      <dgm:prSet/>
      <dgm:spPr/>
      <dgm:t>
        <a:bodyPr/>
        <a:lstStyle/>
        <a:p>
          <a:endParaRPr lang="en-US" sz="800"/>
        </a:p>
      </dgm:t>
    </dgm:pt>
    <dgm:pt modelId="{7EA0033D-B680-524A-BA39-6EFF5581944D}" type="sibTrans" cxnId="{9371FFFA-5CF7-2F4D-A147-ABA6D6634A60}">
      <dgm:prSet/>
      <dgm:spPr/>
      <dgm:t>
        <a:bodyPr/>
        <a:lstStyle/>
        <a:p>
          <a:endParaRPr lang="en-US" sz="800"/>
        </a:p>
      </dgm:t>
    </dgm:pt>
    <dgm:pt modelId="{FAC4B46C-2E31-B048-9C72-9B95A861DF52}">
      <dgm:prSet phldrT="[Text]" custT="1"/>
      <dgm:spPr/>
      <dgm:t>
        <a:bodyPr/>
        <a:lstStyle/>
        <a:p>
          <a:r>
            <a:rPr lang="en-US" sz="800" smtClean="0">
              <a:solidFill>
                <a:schemeClr val="accent2"/>
              </a:solidFill>
            </a:rPr>
            <a:t>Dean </a:t>
          </a:r>
          <a:r>
            <a:rPr lang="en-US" sz="800" dirty="0" smtClean="0">
              <a:solidFill>
                <a:schemeClr val="accent2"/>
              </a:solidFill>
            </a:rPr>
            <a:t>of Students and School Culture</a:t>
          </a:r>
          <a:endParaRPr lang="en-US" sz="800" dirty="0">
            <a:solidFill>
              <a:schemeClr val="accent2"/>
            </a:solidFill>
          </a:endParaRPr>
        </a:p>
      </dgm:t>
    </dgm:pt>
    <dgm:pt modelId="{B35CDF7D-DAD0-3F41-9EEB-C0381FE3868B}" type="parTrans" cxnId="{E2E57EC7-DDDF-1942-A54A-8C037C84D9C2}">
      <dgm:prSet/>
      <dgm:spPr/>
      <dgm:t>
        <a:bodyPr/>
        <a:lstStyle/>
        <a:p>
          <a:endParaRPr lang="en-US" sz="800"/>
        </a:p>
      </dgm:t>
    </dgm:pt>
    <dgm:pt modelId="{4DBD77B2-B2C3-C148-91B7-97E01B09D221}" type="sibTrans" cxnId="{E2E57EC7-DDDF-1942-A54A-8C037C84D9C2}">
      <dgm:prSet/>
      <dgm:spPr/>
      <dgm:t>
        <a:bodyPr/>
        <a:lstStyle/>
        <a:p>
          <a:endParaRPr lang="en-US" sz="800"/>
        </a:p>
      </dgm:t>
    </dgm:pt>
    <dgm:pt modelId="{9EFF7702-93FB-D94E-84E7-DF64FDCE552E}">
      <dgm:prSet phldrT="[Text]" custT="1"/>
      <dgm:spPr/>
      <dgm:t>
        <a:bodyPr/>
        <a:lstStyle/>
        <a:p>
          <a:r>
            <a:rPr lang="en-US" sz="800" dirty="0" smtClean="0">
              <a:solidFill>
                <a:schemeClr val="accent2"/>
              </a:solidFill>
            </a:rPr>
            <a:t>Out of School Time Staff</a:t>
          </a:r>
          <a:endParaRPr lang="en-US" sz="800" dirty="0">
            <a:solidFill>
              <a:schemeClr val="accent2"/>
            </a:solidFill>
          </a:endParaRPr>
        </a:p>
      </dgm:t>
    </dgm:pt>
    <dgm:pt modelId="{834F842E-9E15-444A-8242-94F819A5F9EF}" type="parTrans" cxnId="{6F1B6622-6CBA-8B4E-9768-6CA90CCAC72C}">
      <dgm:prSet/>
      <dgm:spPr/>
      <dgm:t>
        <a:bodyPr/>
        <a:lstStyle/>
        <a:p>
          <a:endParaRPr lang="en-US"/>
        </a:p>
      </dgm:t>
    </dgm:pt>
    <dgm:pt modelId="{64749985-6298-4341-B022-A09427A1D276}" type="sibTrans" cxnId="{6F1B6622-6CBA-8B4E-9768-6CA90CCAC72C}">
      <dgm:prSet/>
      <dgm:spPr/>
      <dgm:t>
        <a:bodyPr/>
        <a:lstStyle/>
        <a:p>
          <a:endParaRPr lang="en-US"/>
        </a:p>
      </dgm:t>
    </dgm:pt>
    <dgm:pt modelId="{7B095DB3-262E-AD4B-ABA5-CD1C9450DB5A}">
      <dgm:prSet phldrT="[Text]" custT="1"/>
      <dgm:spPr>
        <a:gradFill flip="none" rotWithShape="1">
          <a:gsLst>
            <a:gs pos="0">
              <a:schemeClr val="accent3">
                <a:lumMod val="20000"/>
                <a:lumOff val="80000"/>
              </a:schemeClr>
            </a:gs>
            <a:gs pos="100000">
              <a:schemeClr val="accent3"/>
            </a:gs>
          </a:gsLst>
          <a:lin ang="0" scaled="1"/>
          <a:tileRect/>
        </a:gradFill>
      </dgm:spPr>
      <dgm:t>
        <a:bodyPr/>
        <a:lstStyle/>
        <a:p>
          <a:r>
            <a:rPr lang="en-US" sz="800" dirty="0" smtClean="0">
              <a:solidFill>
                <a:schemeClr val="accent2"/>
              </a:solidFill>
            </a:rPr>
            <a:t>OST Vista Volunteers</a:t>
          </a:r>
          <a:endParaRPr lang="en-US" sz="800" dirty="0">
            <a:solidFill>
              <a:schemeClr val="accent2"/>
            </a:solidFill>
          </a:endParaRPr>
        </a:p>
      </dgm:t>
    </dgm:pt>
    <dgm:pt modelId="{1D5A634D-CA87-4142-82A7-0602CA8E1754}" type="parTrans" cxnId="{A4D29B74-40B7-B443-82E0-1CB37492A904}">
      <dgm:prSet/>
      <dgm:spPr/>
      <dgm:t>
        <a:bodyPr/>
        <a:lstStyle/>
        <a:p>
          <a:endParaRPr lang="en-US"/>
        </a:p>
      </dgm:t>
    </dgm:pt>
    <dgm:pt modelId="{238A8825-DDC0-2748-BF97-F3EFDD79D1F3}" type="sibTrans" cxnId="{A4D29B74-40B7-B443-82E0-1CB37492A904}">
      <dgm:prSet/>
      <dgm:spPr/>
      <dgm:t>
        <a:bodyPr/>
        <a:lstStyle/>
        <a:p>
          <a:endParaRPr lang="en-US"/>
        </a:p>
      </dgm:t>
    </dgm:pt>
    <dgm:pt modelId="{02C691AA-8662-014D-914A-274817C9616F}">
      <dgm:prSet phldrT="[Text]" custT="1"/>
      <dgm:spPr>
        <a:gradFill flip="none" rotWithShape="1">
          <a:gsLst>
            <a:gs pos="0">
              <a:schemeClr val="accent3">
                <a:lumMod val="20000"/>
                <a:lumOff val="80000"/>
              </a:schemeClr>
            </a:gs>
            <a:gs pos="100000">
              <a:schemeClr val="accent3"/>
            </a:gs>
          </a:gsLst>
          <a:lin ang="0" scaled="1"/>
          <a:tileRect/>
        </a:gradFill>
        <a:ln w="9525" cmpd="sng">
          <a:prstDash val="sysDot"/>
        </a:ln>
      </dgm:spPr>
      <dgm:t>
        <a:bodyPr/>
        <a:lstStyle/>
        <a:p>
          <a:r>
            <a:rPr lang="en-US" sz="800" dirty="0" smtClean="0">
              <a:solidFill>
                <a:schemeClr val="accent2"/>
              </a:solidFill>
            </a:rPr>
            <a:t>Albuquerque Public Schools</a:t>
          </a:r>
          <a:endParaRPr lang="en-US" sz="800" dirty="0">
            <a:solidFill>
              <a:schemeClr val="accent2"/>
            </a:solidFill>
          </a:endParaRPr>
        </a:p>
      </dgm:t>
    </dgm:pt>
    <dgm:pt modelId="{96351C59-05AD-4441-B3DB-6E82991EBB99}" type="parTrans" cxnId="{0701FE80-26A9-2943-BEF2-5CDEFC57E409}">
      <dgm:prSet/>
      <dgm:spPr/>
      <dgm:t>
        <a:bodyPr/>
        <a:lstStyle/>
        <a:p>
          <a:endParaRPr lang="en-US"/>
        </a:p>
      </dgm:t>
    </dgm:pt>
    <dgm:pt modelId="{EBEE3E62-9F7F-A340-AEB2-BC2FE92A914F}" type="sibTrans" cxnId="{0701FE80-26A9-2943-BEF2-5CDEFC57E409}">
      <dgm:prSet/>
      <dgm:spPr/>
      <dgm:t>
        <a:bodyPr/>
        <a:lstStyle/>
        <a:p>
          <a:endParaRPr lang="en-US"/>
        </a:p>
      </dgm:t>
    </dgm:pt>
    <dgm:pt modelId="{508DA6D6-216F-2C49-9E64-166664ABBA34}">
      <dgm:prSet phldrT="[Text]" custT="1"/>
      <dgm:spPr>
        <a:gradFill flip="none" rotWithShape="1">
          <a:gsLst>
            <a:gs pos="0">
              <a:schemeClr val="accent3">
                <a:lumMod val="20000"/>
                <a:lumOff val="80000"/>
              </a:schemeClr>
            </a:gs>
            <a:gs pos="100000">
              <a:schemeClr val="accent3"/>
            </a:gs>
          </a:gsLst>
          <a:lin ang="0" scaled="1"/>
          <a:tileRect/>
        </a:gradFill>
        <a:ln w="9525" cmpd="sng">
          <a:prstDash val="sysDot"/>
        </a:ln>
      </dgm:spPr>
      <dgm:t>
        <a:bodyPr/>
        <a:lstStyle/>
        <a:p>
          <a:r>
            <a:rPr lang="en-US" sz="800" dirty="0" smtClean="0">
              <a:solidFill>
                <a:schemeClr val="accent2"/>
              </a:solidFill>
            </a:rPr>
            <a:t>Teach for America</a:t>
          </a:r>
          <a:endParaRPr lang="en-US" sz="800" dirty="0">
            <a:solidFill>
              <a:schemeClr val="accent2"/>
            </a:solidFill>
          </a:endParaRPr>
        </a:p>
      </dgm:t>
    </dgm:pt>
    <dgm:pt modelId="{959E6137-7B61-CA43-B1F4-2F1E3E81CA78}" type="parTrans" cxnId="{AB63975D-29C6-5945-8D0A-41BD8CCA6C0E}">
      <dgm:prSet/>
      <dgm:spPr/>
      <dgm:t>
        <a:bodyPr/>
        <a:lstStyle/>
        <a:p>
          <a:endParaRPr lang="en-US"/>
        </a:p>
      </dgm:t>
    </dgm:pt>
    <dgm:pt modelId="{1C5A29D4-ADC2-DA4C-B67E-6D0AB55D3A50}" type="sibTrans" cxnId="{AB63975D-29C6-5945-8D0A-41BD8CCA6C0E}">
      <dgm:prSet/>
      <dgm:spPr/>
      <dgm:t>
        <a:bodyPr/>
        <a:lstStyle/>
        <a:p>
          <a:endParaRPr lang="en-US"/>
        </a:p>
      </dgm:t>
    </dgm:pt>
    <dgm:pt modelId="{4C0ACA89-7F0A-514D-B87C-C39A08FBFAF5}">
      <dgm:prSet phldrT="[Text]" custT="1"/>
      <dgm:spPr>
        <a:gradFill flip="none" rotWithShape="1">
          <a:gsLst>
            <a:gs pos="0">
              <a:schemeClr val="accent3">
                <a:lumMod val="20000"/>
                <a:lumOff val="80000"/>
              </a:schemeClr>
            </a:gs>
            <a:gs pos="100000">
              <a:schemeClr val="accent3"/>
            </a:gs>
          </a:gsLst>
          <a:lin ang="0" scaled="1"/>
          <a:tileRect/>
        </a:gradFill>
        <a:ln w="9525" cmpd="sng">
          <a:prstDash val="sysDot"/>
        </a:ln>
      </dgm:spPr>
      <dgm:t>
        <a:bodyPr/>
        <a:lstStyle/>
        <a:p>
          <a:r>
            <a:rPr lang="en-US" sz="800" dirty="0" smtClean="0">
              <a:solidFill>
                <a:schemeClr val="accent2"/>
              </a:solidFill>
            </a:rPr>
            <a:t>Southwest Youth Services</a:t>
          </a:r>
          <a:endParaRPr lang="en-US" sz="800" dirty="0">
            <a:solidFill>
              <a:schemeClr val="accent2"/>
            </a:solidFill>
          </a:endParaRPr>
        </a:p>
      </dgm:t>
    </dgm:pt>
    <dgm:pt modelId="{0EE336FC-064E-8648-B396-29A559635429}" type="parTrans" cxnId="{D4C22E28-FCA5-F149-BEF4-3F2E170990AF}">
      <dgm:prSet/>
      <dgm:spPr/>
      <dgm:t>
        <a:bodyPr/>
        <a:lstStyle/>
        <a:p>
          <a:endParaRPr lang="en-US"/>
        </a:p>
      </dgm:t>
    </dgm:pt>
    <dgm:pt modelId="{F8E68277-971D-D843-BAE6-2E40FAB8A4C9}" type="sibTrans" cxnId="{D4C22E28-FCA5-F149-BEF4-3F2E170990AF}">
      <dgm:prSet/>
      <dgm:spPr/>
      <dgm:t>
        <a:bodyPr/>
        <a:lstStyle/>
        <a:p>
          <a:endParaRPr lang="en-US"/>
        </a:p>
      </dgm:t>
    </dgm:pt>
    <dgm:pt modelId="{60B29F3F-9B3F-994E-9C82-D1EAD40840A3}">
      <dgm:prSet phldrT="[Text]" custT="1"/>
      <dgm:spPr>
        <a:gradFill flip="none" rotWithShape="1">
          <a:gsLst>
            <a:gs pos="0">
              <a:schemeClr val="accent3">
                <a:lumMod val="20000"/>
                <a:lumOff val="80000"/>
              </a:schemeClr>
            </a:gs>
            <a:gs pos="100000">
              <a:schemeClr val="accent3"/>
            </a:gs>
          </a:gsLst>
          <a:lin ang="0" scaled="1"/>
          <a:tileRect/>
        </a:gradFill>
        <a:ln w="9525" cmpd="sng">
          <a:prstDash val="sysDot"/>
        </a:ln>
      </dgm:spPr>
      <dgm:t>
        <a:bodyPr/>
        <a:lstStyle/>
        <a:p>
          <a:r>
            <a:rPr lang="en-US" sz="800" dirty="0" smtClean="0">
              <a:solidFill>
                <a:schemeClr val="accent2"/>
              </a:solidFill>
            </a:rPr>
            <a:t>UNM</a:t>
          </a:r>
          <a:endParaRPr lang="en-US" sz="800" dirty="0">
            <a:solidFill>
              <a:schemeClr val="accent2"/>
            </a:solidFill>
          </a:endParaRPr>
        </a:p>
      </dgm:t>
    </dgm:pt>
    <dgm:pt modelId="{AA2C8B41-DBCD-614B-AA51-4A0AABD0E0E1}" type="parTrans" cxnId="{A0B089B5-1777-8D43-B9F7-7DC751938476}">
      <dgm:prSet/>
      <dgm:spPr/>
      <dgm:t>
        <a:bodyPr/>
        <a:lstStyle/>
        <a:p>
          <a:endParaRPr lang="en-US"/>
        </a:p>
      </dgm:t>
    </dgm:pt>
    <dgm:pt modelId="{5C77CB33-EBD5-894A-899A-429DB7B7086C}" type="sibTrans" cxnId="{A0B089B5-1777-8D43-B9F7-7DC751938476}">
      <dgm:prSet/>
      <dgm:spPr/>
      <dgm:t>
        <a:bodyPr/>
        <a:lstStyle/>
        <a:p>
          <a:endParaRPr lang="en-US"/>
        </a:p>
      </dgm:t>
    </dgm:pt>
    <dgm:pt modelId="{F842DB6C-6126-9346-8D59-5176E0117A37}">
      <dgm:prSet phldrT="[Text]" custT="1"/>
      <dgm:spPr>
        <a:gradFill flip="none" rotWithShape="1">
          <a:gsLst>
            <a:gs pos="0">
              <a:schemeClr val="accent3">
                <a:lumMod val="20000"/>
                <a:lumOff val="80000"/>
              </a:schemeClr>
            </a:gs>
            <a:gs pos="100000">
              <a:schemeClr val="accent3"/>
            </a:gs>
          </a:gsLst>
          <a:lin ang="0" scaled="1"/>
          <a:tileRect/>
        </a:gradFill>
        <a:ln w="9525" cmpd="sng">
          <a:prstDash val="sysDot"/>
        </a:ln>
      </dgm:spPr>
      <dgm:t>
        <a:bodyPr/>
        <a:lstStyle/>
        <a:p>
          <a:r>
            <a:rPr lang="en-US" sz="800" dirty="0" smtClean="0">
              <a:solidFill>
                <a:schemeClr val="accent2"/>
              </a:solidFill>
            </a:rPr>
            <a:t>CNM</a:t>
          </a:r>
          <a:endParaRPr lang="en-US" sz="800" dirty="0">
            <a:solidFill>
              <a:schemeClr val="accent2"/>
            </a:solidFill>
          </a:endParaRPr>
        </a:p>
      </dgm:t>
    </dgm:pt>
    <dgm:pt modelId="{EC6606CB-F42A-DA45-A0CB-5EE304711FD9}" type="parTrans" cxnId="{36C7D55C-B849-C94F-A81F-C39BF3E2BCA8}">
      <dgm:prSet/>
      <dgm:spPr/>
      <dgm:t>
        <a:bodyPr/>
        <a:lstStyle/>
        <a:p>
          <a:endParaRPr lang="en-US"/>
        </a:p>
      </dgm:t>
    </dgm:pt>
    <dgm:pt modelId="{D7AF2387-3162-5F49-B958-4E0C4F5073AE}" type="sibTrans" cxnId="{36C7D55C-B849-C94F-A81F-C39BF3E2BCA8}">
      <dgm:prSet/>
      <dgm:spPr/>
      <dgm:t>
        <a:bodyPr/>
        <a:lstStyle/>
        <a:p>
          <a:endParaRPr lang="en-US"/>
        </a:p>
      </dgm:t>
    </dgm:pt>
    <dgm:pt modelId="{816C91BA-B240-124F-ADA0-A8961FF27E0F}">
      <dgm:prSet phldrT="[Text]" custT="1"/>
      <dgm:spPr>
        <a:gradFill flip="none" rotWithShape="1">
          <a:gsLst>
            <a:gs pos="0">
              <a:schemeClr val="accent3">
                <a:lumMod val="20000"/>
                <a:lumOff val="80000"/>
              </a:schemeClr>
            </a:gs>
            <a:gs pos="100000">
              <a:schemeClr val="accent3"/>
            </a:gs>
          </a:gsLst>
          <a:lin ang="0" scaled="1"/>
          <a:tileRect/>
        </a:gradFill>
        <a:ln w="9525" cmpd="sng">
          <a:prstDash val="sysDot"/>
        </a:ln>
      </dgm:spPr>
      <dgm:t>
        <a:bodyPr/>
        <a:lstStyle/>
        <a:p>
          <a:r>
            <a:rPr lang="en-US" sz="800" dirty="0" smtClean="0">
              <a:solidFill>
                <a:schemeClr val="accent2"/>
              </a:solidFill>
            </a:rPr>
            <a:t>AIO</a:t>
          </a:r>
          <a:endParaRPr lang="en-US" sz="800" dirty="0">
            <a:solidFill>
              <a:schemeClr val="accent2"/>
            </a:solidFill>
          </a:endParaRPr>
        </a:p>
      </dgm:t>
    </dgm:pt>
    <dgm:pt modelId="{5CA0B8A8-7835-2747-8DAD-7295F13D01BD}" type="parTrans" cxnId="{0EFBF438-824B-6C40-82C8-C24E1E243B15}">
      <dgm:prSet/>
      <dgm:spPr/>
      <dgm:t>
        <a:bodyPr/>
        <a:lstStyle/>
        <a:p>
          <a:endParaRPr lang="en-US"/>
        </a:p>
      </dgm:t>
    </dgm:pt>
    <dgm:pt modelId="{B2BB126F-6425-E841-B15C-9282933C4875}" type="sibTrans" cxnId="{0EFBF438-824B-6C40-82C8-C24E1E243B15}">
      <dgm:prSet/>
      <dgm:spPr/>
      <dgm:t>
        <a:bodyPr/>
        <a:lstStyle/>
        <a:p>
          <a:endParaRPr lang="en-US"/>
        </a:p>
      </dgm:t>
    </dgm:pt>
    <dgm:pt modelId="{D2D1C7B4-76A5-A042-AE26-3439D6662E0C}">
      <dgm:prSet phldrT="[Text]" custT="1"/>
      <dgm:spPr>
        <a:gradFill flip="none" rotWithShape="1">
          <a:gsLst>
            <a:gs pos="0">
              <a:schemeClr val="accent3">
                <a:lumMod val="20000"/>
                <a:lumOff val="80000"/>
              </a:schemeClr>
            </a:gs>
            <a:gs pos="100000">
              <a:schemeClr val="accent3"/>
            </a:gs>
          </a:gsLst>
          <a:lin ang="0" scaled="1"/>
          <a:tileRect/>
        </a:gradFill>
        <a:ln w="9525" cmpd="sng">
          <a:prstDash val="sysDot"/>
        </a:ln>
      </dgm:spPr>
      <dgm:t>
        <a:bodyPr/>
        <a:lstStyle/>
        <a:p>
          <a:r>
            <a:rPr lang="en-US" sz="800" smtClean="0">
              <a:solidFill>
                <a:schemeClr val="accent2"/>
              </a:solidFill>
            </a:rPr>
            <a:t>Funders</a:t>
          </a:r>
          <a:endParaRPr lang="en-US" sz="800" dirty="0">
            <a:solidFill>
              <a:schemeClr val="accent2"/>
            </a:solidFill>
          </a:endParaRPr>
        </a:p>
      </dgm:t>
    </dgm:pt>
    <dgm:pt modelId="{A4551020-FED4-0941-8ADE-0F31B852CC08}" type="parTrans" cxnId="{DFC304C9-3222-8D45-A67F-2DA0070363DF}">
      <dgm:prSet/>
      <dgm:spPr/>
      <dgm:t>
        <a:bodyPr/>
        <a:lstStyle/>
        <a:p>
          <a:endParaRPr lang="en-US"/>
        </a:p>
      </dgm:t>
    </dgm:pt>
    <dgm:pt modelId="{68A15C2E-8038-C04F-99FB-D5A22AEE6CDB}" type="sibTrans" cxnId="{DFC304C9-3222-8D45-A67F-2DA0070363DF}">
      <dgm:prSet/>
      <dgm:spPr/>
      <dgm:t>
        <a:bodyPr/>
        <a:lstStyle/>
        <a:p>
          <a:endParaRPr lang="en-US"/>
        </a:p>
      </dgm:t>
    </dgm:pt>
    <dgm:pt modelId="{A6676486-AD20-5F41-83C8-FE0D923748A6}">
      <dgm:prSet phldrT="[Text]" custT="1"/>
      <dgm:spPr>
        <a:gradFill flip="none" rotWithShape="1">
          <a:gsLst>
            <a:gs pos="0">
              <a:schemeClr val="accent3">
                <a:lumMod val="20000"/>
                <a:lumOff val="80000"/>
              </a:schemeClr>
            </a:gs>
            <a:gs pos="100000">
              <a:schemeClr val="accent3"/>
            </a:gs>
          </a:gsLst>
          <a:lin ang="0" scaled="1"/>
          <a:tileRect/>
        </a:gradFill>
        <a:ln w="9525" cmpd="sng">
          <a:prstDash val="sysDot"/>
        </a:ln>
      </dgm:spPr>
      <dgm:t>
        <a:bodyPr/>
        <a:lstStyle/>
        <a:p>
          <a:r>
            <a:rPr lang="en-US" sz="800" dirty="0" smtClean="0">
              <a:solidFill>
                <a:schemeClr val="accent2"/>
              </a:solidFill>
            </a:rPr>
            <a:t>NACA Fellow 1</a:t>
          </a:r>
          <a:endParaRPr lang="en-US" sz="800" dirty="0">
            <a:solidFill>
              <a:schemeClr val="accent2"/>
            </a:solidFill>
          </a:endParaRPr>
        </a:p>
      </dgm:t>
    </dgm:pt>
    <dgm:pt modelId="{BD0B4374-6A89-1C40-BE1D-2C6B996DC83E}" type="parTrans" cxnId="{9C776984-CFAE-BD4A-A98D-375A060B2557}">
      <dgm:prSet/>
      <dgm:spPr/>
      <dgm:t>
        <a:bodyPr/>
        <a:lstStyle/>
        <a:p>
          <a:endParaRPr lang="en-US"/>
        </a:p>
      </dgm:t>
    </dgm:pt>
    <dgm:pt modelId="{3F43B1E8-874C-3647-9AAE-5F4DBB8BB759}" type="sibTrans" cxnId="{9C776984-CFAE-BD4A-A98D-375A060B2557}">
      <dgm:prSet/>
      <dgm:spPr/>
      <dgm:t>
        <a:bodyPr/>
        <a:lstStyle/>
        <a:p>
          <a:endParaRPr lang="en-US"/>
        </a:p>
      </dgm:t>
    </dgm:pt>
    <dgm:pt modelId="{784864D3-534C-C940-8B59-C57FA60C108A}">
      <dgm:prSet phldrT="[Text]" custT="1"/>
      <dgm:spPr>
        <a:gradFill flip="none" rotWithShape="1">
          <a:gsLst>
            <a:gs pos="0">
              <a:schemeClr val="accent3">
                <a:lumMod val="20000"/>
                <a:lumOff val="80000"/>
              </a:schemeClr>
            </a:gs>
            <a:gs pos="100000">
              <a:schemeClr val="accent3"/>
            </a:gs>
          </a:gsLst>
          <a:lin ang="0" scaled="1"/>
          <a:tileRect/>
        </a:gradFill>
        <a:ln w="9525" cmpd="sng">
          <a:prstDash val="sysDot"/>
        </a:ln>
      </dgm:spPr>
      <dgm:t>
        <a:bodyPr/>
        <a:lstStyle/>
        <a:p>
          <a:r>
            <a:rPr lang="en-US" sz="800" dirty="0" smtClean="0">
              <a:solidFill>
                <a:schemeClr val="accent2"/>
              </a:solidFill>
            </a:rPr>
            <a:t>NACA Fellow2 / Athletics Coordinator</a:t>
          </a:r>
          <a:endParaRPr lang="en-US" sz="800" dirty="0">
            <a:solidFill>
              <a:schemeClr val="accent2"/>
            </a:solidFill>
          </a:endParaRPr>
        </a:p>
      </dgm:t>
    </dgm:pt>
    <dgm:pt modelId="{8F0D8A73-6010-8349-8E07-CFA9F710B21F}" type="parTrans" cxnId="{7F066F6E-A790-C24B-A6DE-1AC15D4049F4}">
      <dgm:prSet/>
      <dgm:spPr/>
      <dgm:t>
        <a:bodyPr/>
        <a:lstStyle/>
        <a:p>
          <a:endParaRPr lang="en-US"/>
        </a:p>
      </dgm:t>
    </dgm:pt>
    <dgm:pt modelId="{17898E6A-08F4-514D-96AB-9EC0235F8C34}" type="sibTrans" cxnId="{7F066F6E-A790-C24B-A6DE-1AC15D4049F4}">
      <dgm:prSet/>
      <dgm:spPr/>
      <dgm:t>
        <a:bodyPr/>
        <a:lstStyle/>
        <a:p>
          <a:endParaRPr lang="en-US"/>
        </a:p>
      </dgm:t>
    </dgm:pt>
    <dgm:pt modelId="{6D67B57A-FF82-7A46-9D3C-D80E0105CE5E}">
      <dgm:prSet phldrT="[Text]" custT="1"/>
      <dgm:spPr/>
      <dgm:t>
        <a:bodyPr/>
        <a:lstStyle/>
        <a:p>
          <a:r>
            <a:rPr lang="en-US" sz="800" dirty="0" smtClean="0">
              <a:solidFill>
                <a:schemeClr val="accent2"/>
              </a:solidFill>
            </a:rPr>
            <a:t>Instructional Coach</a:t>
          </a:r>
          <a:endParaRPr lang="en-US" sz="800" dirty="0">
            <a:solidFill>
              <a:schemeClr val="accent2"/>
            </a:solidFill>
          </a:endParaRPr>
        </a:p>
      </dgm:t>
    </dgm:pt>
    <dgm:pt modelId="{65F51E54-56F2-FF49-9A85-A6DD795658FC}" type="parTrans" cxnId="{2BC45759-E1C2-7041-B8DA-3DC6997DBD7D}">
      <dgm:prSet/>
      <dgm:spPr/>
      <dgm:t>
        <a:bodyPr/>
        <a:lstStyle/>
        <a:p>
          <a:endParaRPr lang="en-US"/>
        </a:p>
      </dgm:t>
    </dgm:pt>
    <dgm:pt modelId="{5A274EB5-9264-2A43-AFC3-2EC3336C597F}" type="sibTrans" cxnId="{2BC45759-E1C2-7041-B8DA-3DC6997DBD7D}">
      <dgm:prSet/>
      <dgm:spPr/>
      <dgm:t>
        <a:bodyPr/>
        <a:lstStyle/>
        <a:p>
          <a:endParaRPr lang="en-US"/>
        </a:p>
      </dgm:t>
    </dgm:pt>
    <dgm:pt modelId="{F7E591CF-97DE-7E42-B7D0-806185343071}">
      <dgm:prSet phldrT="[Text]" custT="1"/>
      <dgm:spPr/>
      <dgm:t>
        <a:bodyPr/>
        <a:lstStyle/>
        <a:p>
          <a:r>
            <a:rPr lang="en-US" sz="800" dirty="0" smtClean="0">
              <a:solidFill>
                <a:schemeClr val="accent2"/>
              </a:solidFill>
            </a:rPr>
            <a:t>Math Instructors</a:t>
          </a:r>
          <a:endParaRPr lang="en-US" sz="800" dirty="0">
            <a:solidFill>
              <a:schemeClr val="accent2"/>
            </a:solidFill>
          </a:endParaRPr>
        </a:p>
      </dgm:t>
    </dgm:pt>
    <dgm:pt modelId="{04FA32CB-26E9-5D47-A17B-4A54FA78B59D}" type="parTrans" cxnId="{41F0070D-FA18-FB43-BAE0-A1F166A8232D}">
      <dgm:prSet/>
      <dgm:spPr/>
      <dgm:t>
        <a:bodyPr/>
        <a:lstStyle/>
        <a:p>
          <a:endParaRPr lang="en-US"/>
        </a:p>
      </dgm:t>
    </dgm:pt>
    <dgm:pt modelId="{9AC03992-B613-BB4E-9595-276C53A43232}" type="sibTrans" cxnId="{41F0070D-FA18-FB43-BAE0-A1F166A8232D}">
      <dgm:prSet/>
      <dgm:spPr/>
      <dgm:t>
        <a:bodyPr/>
        <a:lstStyle/>
        <a:p>
          <a:endParaRPr lang="en-US"/>
        </a:p>
      </dgm:t>
    </dgm:pt>
    <dgm:pt modelId="{4F0C1F4F-DEC3-A54C-B001-BA4AC8591938}">
      <dgm:prSet phldrT="[Text]" custT="1"/>
      <dgm:spPr/>
      <dgm:t>
        <a:bodyPr/>
        <a:lstStyle/>
        <a:p>
          <a:r>
            <a:rPr lang="en-US" sz="800" dirty="0" smtClean="0">
              <a:solidFill>
                <a:schemeClr val="accent2"/>
              </a:solidFill>
            </a:rPr>
            <a:t>Social Studies Instructors</a:t>
          </a:r>
          <a:endParaRPr lang="en-US" sz="800" dirty="0">
            <a:solidFill>
              <a:schemeClr val="accent2"/>
            </a:solidFill>
          </a:endParaRPr>
        </a:p>
      </dgm:t>
    </dgm:pt>
    <dgm:pt modelId="{BFAD7EB4-C701-A34B-A9A1-9CB586ACCA6B}" type="parTrans" cxnId="{A77B5480-6254-C64C-B2BF-9708F63BAC8C}">
      <dgm:prSet/>
      <dgm:spPr/>
      <dgm:t>
        <a:bodyPr/>
        <a:lstStyle/>
        <a:p>
          <a:endParaRPr lang="en-US"/>
        </a:p>
      </dgm:t>
    </dgm:pt>
    <dgm:pt modelId="{D59C5B31-D40B-DE4B-A14F-B085C702D7B7}" type="sibTrans" cxnId="{A77B5480-6254-C64C-B2BF-9708F63BAC8C}">
      <dgm:prSet/>
      <dgm:spPr/>
      <dgm:t>
        <a:bodyPr/>
        <a:lstStyle/>
        <a:p>
          <a:endParaRPr lang="en-US"/>
        </a:p>
      </dgm:t>
    </dgm:pt>
    <dgm:pt modelId="{E1D38358-6DF9-AD40-984F-1A71B931222C}">
      <dgm:prSet phldrT="[Text]" custT="1"/>
      <dgm:spPr/>
      <dgm:t>
        <a:bodyPr/>
        <a:lstStyle/>
        <a:p>
          <a:r>
            <a:rPr lang="en-US" sz="800" dirty="0" smtClean="0">
              <a:solidFill>
                <a:schemeClr val="accent2"/>
              </a:solidFill>
            </a:rPr>
            <a:t>Language Arts Instructors</a:t>
          </a:r>
          <a:endParaRPr lang="en-US" sz="800" dirty="0">
            <a:solidFill>
              <a:schemeClr val="accent2"/>
            </a:solidFill>
          </a:endParaRPr>
        </a:p>
      </dgm:t>
    </dgm:pt>
    <dgm:pt modelId="{680BB682-696B-2242-BD52-53CBDE27FA1D}" type="parTrans" cxnId="{DDB4D251-24BD-7F42-95E9-4B3C39E475F7}">
      <dgm:prSet/>
      <dgm:spPr/>
      <dgm:t>
        <a:bodyPr/>
        <a:lstStyle/>
        <a:p>
          <a:endParaRPr lang="en-US"/>
        </a:p>
      </dgm:t>
    </dgm:pt>
    <dgm:pt modelId="{DDFABB4E-8D98-9047-AA08-74D6E2D0DD8F}" type="sibTrans" cxnId="{DDB4D251-24BD-7F42-95E9-4B3C39E475F7}">
      <dgm:prSet/>
      <dgm:spPr/>
      <dgm:t>
        <a:bodyPr/>
        <a:lstStyle/>
        <a:p>
          <a:endParaRPr lang="en-US"/>
        </a:p>
      </dgm:t>
    </dgm:pt>
    <dgm:pt modelId="{383582DC-C65C-1E43-BCA4-E3E6B2B0E1CA}">
      <dgm:prSet phldrT="[Text]" custT="1"/>
      <dgm:spPr/>
      <dgm:t>
        <a:bodyPr/>
        <a:lstStyle/>
        <a:p>
          <a:r>
            <a:rPr lang="en-US" sz="800" dirty="0" smtClean="0">
              <a:solidFill>
                <a:schemeClr val="accent2"/>
              </a:solidFill>
            </a:rPr>
            <a:t>Wellness Instructors</a:t>
          </a:r>
          <a:endParaRPr lang="en-US" sz="800" dirty="0">
            <a:solidFill>
              <a:schemeClr val="accent2"/>
            </a:solidFill>
          </a:endParaRPr>
        </a:p>
      </dgm:t>
    </dgm:pt>
    <dgm:pt modelId="{69E2C27B-4C2B-0A4F-A370-8319148CCCFB}" type="parTrans" cxnId="{7E3FE741-AF18-4249-B77A-4B90A9E2B9C6}">
      <dgm:prSet/>
      <dgm:spPr/>
      <dgm:t>
        <a:bodyPr/>
        <a:lstStyle/>
        <a:p>
          <a:endParaRPr lang="en-US"/>
        </a:p>
      </dgm:t>
    </dgm:pt>
    <dgm:pt modelId="{F8E98C70-9E8A-B549-9CF5-38937FD839FB}" type="sibTrans" cxnId="{7E3FE741-AF18-4249-B77A-4B90A9E2B9C6}">
      <dgm:prSet/>
      <dgm:spPr/>
      <dgm:t>
        <a:bodyPr/>
        <a:lstStyle/>
        <a:p>
          <a:endParaRPr lang="en-US"/>
        </a:p>
      </dgm:t>
    </dgm:pt>
    <dgm:pt modelId="{A9429178-799E-FE44-B1CB-D7AE33AEBCC6}">
      <dgm:prSet phldrT="[Text]" custT="1"/>
      <dgm:spPr/>
      <dgm:t>
        <a:bodyPr/>
        <a:lstStyle/>
        <a:p>
          <a:r>
            <a:rPr lang="en-US" sz="800" dirty="0" smtClean="0">
              <a:solidFill>
                <a:schemeClr val="accent2"/>
              </a:solidFill>
            </a:rPr>
            <a:t>Language Instructors</a:t>
          </a:r>
          <a:endParaRPr lang="en-US" sz="800" dirty="0">
            <a:solidFill>
              <a:schemeClr val="accent2"/>
            </a:solidFill>
          </a:endParaRPr>
        </a:p>
      </dgm:t>
    </dgm:pt>
    <dgm:pt modelId="{2AE250B8-7D2D-A146-A02C-28D58171B966}" type="parTrans" cxnId="{61FEC674-BA2D-CE41-8DF7-8E8732C3EC04}">
      <dgm:prSet/>
      <dgm:spPr/>
      <dgm:t>
        <a:bodyPr/>
        <a:lstStyle/>
        <a:p>
          <a:endParaRPr lang="en-US"/>
        </a:p>
      </dgm:t>
    </dgm:pt>
    <dgm:pt modelId="{06C8D3CA-CB9A-0F46-AA0B-EEC2853E794A}" type="sibTrans" cxnId="{61FEC674-BA2D-CE41-8DF7-8E8732C3EC04}">
      <dgm:prSet/>
      <dgm:spPr/>
      <dgm:t>
        <a:bodyPr/>
        <a:lstStyle/>
        <a:p>
          <a:endParaRPr lang="en-US"/>
        </a:p>
      </dgm:t>
    </dgm:pt>
    <dgm:pt modelId="{18415B96-593F-B141-95ED-BFD225FE5032}">
      <dgm:prSet phldrT="[Text]" custT="1"/>
      <dgm:spPr/>
      <dgm:t>
        <a:bodyPr/>
        <a:lstStyle/>
        <a:p>
          <a:r>
            <a:rPr lang="en-US" sz="800" dirty="0" smtClean="0">
              <a:solidFill>
                <a:schemeClr val="accent2"/>
              </a:solidFill>
            </a:rPr>
            <a:t>Native Literature Instructors</a:t>
          </a:r>
          <a:endParaRPr lang="en-US" sz="800" dirty="0">
            <a:solidFill>
              <a:schemeClr val="accent2"/>
            </a:solidFill>
          </a:endParaRPr>
        </a:p>
      </dgm:t>
    </dgm:pt>
    <dgm:pt modelId="{F44BA68E-50D4-4846-A9D6-D3EDFA60920F}" type="parTrans" cxnId="{ACC0C0BA-5C7A-E449-9793-50E538BE1F70}">
      <dgm:prSet/>
      <dgm:spPr/>
      <dgm:t>
        <a:bodyPr/>
        <a:lstStyle/>
        <a:p>
          <a:endParaRPr lang="en-US"/>
        </a:p>
      </dgm:t>
    </dgm:pt>
    <dgm:pt modelId="{F8822C29-9F7B-D242-A8A6-EA71C7610BB7}" type="sibTrans" cxnId="{ACC0C0BA-5C7A-E449-9793-50E538BE1F70}">
      <dgm:prSet/>
      <dgm:spPr/>
      <dgm:t>
        <a:bodyPr/>
        <a:lstStyle/>
        <a:p>
          <a:endParaRPr lang="en-US"/>
        </a:p>
      </dgm:t>
    </dgm:pt>
    <dgm:pt modelId="{76E8CE45-1B1D-914D-B369-511C179C5504}">
      <dgm:prSet phldrT="[Text]" custT="1"/>
      <dgm:spPr/>
      <dgm:t>
        <a:bodyPr/>
        <a:lstStyle/>
        <a:p>
          <a:r>
            <a:rPr lang="en-US" sz="800" dirty="0" smtClean="0">
              <a:solidFill>
                <a:schemeClr val="accent2"/>
              </a:solidFill>
            </a:rPr>
            <a:t>Science Instructors</a:t>
          </a:r>
          <a:endParaRPr lang="en-US" sz="800" dirty="0">
            <a:solidFill>
              <a:schemeClr val="accent2"/>
            </a:solidFill>
          </a:endParaRPr>
        </a:p>
      </dgm:t>
    </dgm:pt>
    <dgm:pt modelId="{E6CF4313-F0D5-F34F-93E0-376B5DEEA53B}" type="parTrans" cxnId="{661F2637-2797-2441-9804-F722C68477C7}">
      <dgm:prSet/>
      <dgm:spPr/>
      <dgm:t>
        <a:bodyPr/>
        <a:lstStyle/>
        <a:p>
          <a:endParaRPr lang="en-US"/>
        </a:p>
      </dgm:t>
    </dgm:pt>
    <dgm:pt modelId="{D0B8E024-D020-9B4B-BBBF-041F39BC3D3B}" type="sibTrans" cxnId="{661F2637-2797-2441-9804-F722C68477C7}">
      <dgm:prSet/>
      <dgm:spPr/>
      <dgm:t>
        <a:bodyPr/>
        <a:lstStyle/>
        <a:p>
          <a:endParaRPr lang="en-US"/>
        </a:p>
      </dgm:t>
    </dgm:pt>
    <dgm:pt modelId="{A00E90A1-7C1A-E44C-A6D0-121AE5ECA84C}">
      <dgm:prSet phldrT="[Text]" custT="1"/>
      <dgm:spPr/>
      <dgm:t>
        <a:bodyPr/>
        <a:lstStyle/>
        <a:p>
          <a:r>
            <a:rPr lang="en-US" sz="800" dirty="0" smtClean="0">
              <a:solidFill>
                <a:schemeClr val="accent2"/>
              </a:solidFill>
            </a:rPr>
            <a:t>Electric Instructors</a:t>
          </a:r>
          <a:endParaRPr lang="en-US" sz="800" dirty="0">
            <a:solidFill>
              <a:schemeClr val="accent2"/>
            </a:solidFill>
          </a:endParaRPr>
        </a:p>
      </dgm:t>
    </dgm:pt>
    <dgm:pt modelId="{C87E7A3F-A028-FE42-8307-6B9AA4B679DE}" type="parTrans" cxnId="{3ED80AE8-5E28-9C4E-BA8B-386DA80CEF47}">
      <dgm:prSet/>
      <dgm:spPr/>
      <dgm:t>
        <a:bodyPr/>
        <a:lstStyle/>
        <a:p>
          <a:endParaRPr lang="en-US"/>
        </a:p>
      </dgm:t>
    </dgm:pt>
    <dgm:pt modelId="{27E291FA-3908-444E-831A-BFF242374B0E}" type="sibTrans" cxnId="{3ED80AE8-5E28-9C4E-BA8B-386DA80CEF47}">
      <dgm:prSet/>
      <dgm:spPr/>
      <dgm:t>
        <a:bodyPr/>
        <a:lstStyle/>
        <a:p>
          <a:endParaRPr lang="en-US"/>
        </a:p>
      </dgm:t>
    </dgm:pt>
    <dgm:pt modelId="{062B45C0-22D2-4F4D-8269-A14D1533D472}">
      <dgm:prSet phldrT="[Text]" custT="1"/>
      <dgm:spPr/>
      <dgm:t>
        <a:bodyPr/>
        <a:lstStyle/>
        <a:p>
          <a:r>
            <a:rPr lang="en-US" sz="800" dirty="0" smtClean="0">
              <a:solidFill>
                <a:schemeClr val="accent2"/>
              </a:solidFill>
            </a:rPr>
            <a:t>College Preparation Instructors</a:t>
          </a:r>
          <a:endParaRPr lang="en-US" sz="800" dirty="0">
            <a:solidFill>
              <a:schemeClr val="accent2"/>
            </a:solidFill>
          </a:endParaRPr>
        </a:p>
      </dgm:t>
    </dgm:pt>
    <dgm:pt modelId="{3379ED7A-4160-2D4E-B357-83AE73D24FE7}" type="parTrans" cxnId="{ED014016-F88B-8040-94CE-EA9C330B6AB2}">
      <dgm:prSet/>
      <dgm:spPr/>
      <dgm:t>
        <a:bodyPr/>
        <a:lstStyle/>
        <a:p>
          <a:endParaRPr lang="en-US"/>
        </a:p>
      </dgm:t>
    </dgm:pt>
    <dgm:pt modelId="{DC3B2BAF-C680-F346-82F2-7AD8F21148E7}" type="sibTrans" cxnId="{ED014016-F88B-8040-94CE-EA9C330B6AB2}">
      <dgm:prSet/>
      <dgm:spPr/>
      <dgm:t>
        <a:bodyPr/>
        <a:lstStyle/>
        <a:p>
          <a:endParaRPr lang="en-US"/>
        </a:p>
      </dgm:t>
    </dgm:pt>
    <dgm:pt modelId="{514B32DC-15C7-A84D-A5F0-7B7A1D068BE8}">
      <dgm:prSet phldrT="[Text]" custT="1"/>
      <dgm:spPr/>
      <dgm:t>
        <a:bodyPr/>
        <a:lstStyle/>
        <a:p>
          <a:r>
            <a:rPr lang="en-US" sz="700" dirty="0" smtClean="0">
              <a:solidFill>
                <a:schemeClr val="accent2"/>
              </a:solidFill>
            </a:rPr>
            <a:t>Student Support Program Coordinator</a:t>
          </a:r>
          <a:endParaRPr lang="en-US" sz="700" dirty="0">
            <a:solidFill>
              <a:schemeClr val="accent2"/>
            </a:solidFill>
          </a:endParaRPr>
        </a:p>
      </dgm:t>
    </dgm:pt>
    <dgm:pt modelId="{2C0CD134-B822-054A-A671-BA9D091B3BDE}" type="parTrans" cxnId="{828F1D38-AB2F-F249-AB75-15F9C5957665}">
      <dgm:prSet/>
      <dgm:spPr/>
      <dgm:t>
        <a:bodyPr/>
        <a:lstStyle/>
        <a:p>
          <a:endParaRPr lang="en-US"/>
        </a:p>
      </dgm:t>
    </dgm:pt>
    <dgm:pt modelId="{1C0A6A68-629A-D143-A34D-FF46E2BD76F8}" type="sibTrans" cxnId="{828F1D38-AB2F-F249-AB75-15F9C5957665}">
      <dgm:prSet/>
      <dgm:spPr/>
      <dgm:t>
        <a:bodyPr/>
        <a:lstStyle/>
        <a:p>
          <a:endParaRPr lang="en-US"/>
        </a:p>
      </dgm:t>
    </dgm:pt>
    <dgm:pt modelId="{69E72C3E-2345-9F47-B090-3CA3824DB241}">
      <dgm:prSet phldrT="[Text]" custT="1"/>
      <dgm:spPr/>
      <dgm:t>
        <a:bodyPr/>
        <a:lstStyle/>
        <a:p>
          <a:r>
            <a:rPr lang="en-US" sz="800" dirty="0" smtClean="0">
              <a:solidFill>
                <a:schemeClr val="accent2"/>
              </a:solidFill>
            </a:rPr>
            <a:t>Counselor</a:t>
          </a:r>
          <a:endParaRPr lang="en-US" sz="800" dirty="0">
            <a:solidFill>
              <a:schemeClr val="accent2"/>
            </a:solidFill>
          </a:endParaRPr>
        </a:p>
      </dgm:t>
    </dgm:pt>
    <dgm:pt modelId="{CCC72E86-2891-DA42-AF5E-2BDD1B975819}" type="parTrans" cxnId="{445463CC-C1B2-DF45-B900-FE742902E723}">
      <dgm:prSet/>
      <dgm:spPr/>
      <dgm:t>
        <a:bodyPr/>
        <a:lstStyle/>
        <a:p>
          <a:endParaRPr lang="en-US"/>
        </a:p>
      </dgm:t>
    </dgm:pt>
    <dgm:pt modelId="{F7C7CA26-8F7F-674B-9BF0-DF197D0B52C3}" type="sibTrans" cxnId="{445463CC-C1B2-DF45-B900-FE742902E723}">
      <dgm:prSet/>
      <dgm:spPr/>
      <dgm:t>
        <a:bodyPr/>
        <a:lstStyle/>
        <a:p>
          <a:endParaRPr lang="en-US"/>
        </a:p>
      </dgm:t>
    </dgm:pt>
    <dgm:pt modelId="{DB55ABD8-BAE3-FB4E-85BB-87018AD50FD7}">
      <dgm:prSet phldrT="[Text]" custT="1"/>
      <dgm:spPr>
        <a:gradFill flip="none" rotWithShape="1">
          <a:gsLst>
            <a:gs pos="0">
              <a:schemeClr val="accent3">
                <a:lumMod val="20000"/>
                <a:lumOff val="80000"/>
              </a:schemeClr>
            </a:gs>
            <a:gs pos="100000">
              <a:schemeClr val="accent3"/>
            </a:gs>
          </a:gsLst>
          <a:lin ang="0" scaled="1"/>
          <a:tileRect/>
        </a:gradFill>
      </dgm:spPr>
      <dgm:t>
        <a:bodyPr/>
        <a:lstStyle/>
        <a:p>
          <a:r>
            <a:rPr lang="en-US" sz="800" dirty="0" smtClean="0">
              <a:solidFill>
                <a:schemeClr val="accent2"/>
              </a:solidFill>
            </a:rPr>
            <a:t>Social Work Interns</a:t>
          </a:r>
          <a:endParaRPr lang="en-US" sz="800" dirty="0">
            <a:solidFill>
              <a:schemeClr val="accent2"/>
            </a:solidFill>
          </a:endParaRPr>
        </a:p>
      </dgm:t>
    </dgm:pt>
    <dgm:pt modelId="{67E3E643-D42A-704E-B913-95C25DA18FB0}" type="parTrans" cxnId="{787AB319-7B68-BE47-9266-BCB2E38634B1}">
      <dgm:prSet/>
      <dgm:spPr/>
      <dgm:t>
        <a:bodyPr/>
        <a:lstStyle/>
        <a:p>
          <a:endParaRPr lang="en-US"/>
        </a:p>
      </dgm:t>
    </dgm:pt>
    <dgm:pt modelId="{24276550-E4E0-6E4F-A9A4-2F0AF006E08A}" type="sibTrans" cxnId="{787AB319-7B68-BE47-9266-BCB2E38634B1}">
      <dgm:prSet/>
      <dgm:spPr/>
      <dgm:t>
        <a:bodyPr/>
        <a:lstStyle/>
        <a:p>
          <a:endParaRPr lang="en-US"/>
        </a:p>
      </dgm:t>
    </dgm:pt>
    <dgm:pt modelId="{0448A528-F3A9-4543-A8E1-835321323981}">
      <dgm:prSet phldrT="[Text]" custT="1"/>
      <dgm:spPr/>
      <dgm:t>
        <a:bodyPr/>
        <a:lstStyle/>
        <a:p>
          <a:r>
            <a:rPr lang="en-US" sz="800" dirty="0" smtClean="0">
              <a:solidFill>
                <a:schemeClr val="accent2"/>
              </a:solidFill>
            </a:rPr>
            <a:t>EEP Instructor</a:t>
          </a:r>
          <a:endParaRPr lang="en-US" sz="800" dirty="0">
            <a:solidFill>
              <a:schemeClr val="accent2"/>
            </a:solidFill>
          </a:endParaRPr>
        </a:p>
      </dgm:t>
    </dgm:pt>
    <dgm:pt modelId="{CD767961-CF00-FE4E-A8F3-F55925A9FEFF}" type="parTrans" cxnId="{CF81080A-740C-8C41-AF74-7662749BFE60}">
      <dgm:prSet/>
      <dgm:spPr/>
      <dgm:t>
        <a:bodyPr/>
        <a:lstStyle/>
        <a:p>
          <a:endParaRPr lang="en-US"/>
        </a:p>
      </dgm:t>
    </dgm:pt>
    <dgm:pt modelId="{B9A5E068-DBCF-E24C-9A02-034B7751B53F}" type="sibTrans" cxnId="{CF81080A-740C-8C41-AF74-7662749BFE60}">
      <dgm:prSet/>
      <dgm:spPr/>
      <dgm:t>
        <a:bodyPr/>
        <a:lstStyle/>
        <a:p>
          <a:endParaRPr lang="en-US"/>
        </a:p>
      </dgm:t>
    </dgm:pt>
    <dgm:pt modelId="{A3BF9BE1-6167-ED41-87A2-D8078450BEDC}" type="pres">
      <dgm:prSet presAssocID="{A524E92C-3F0D-244A-8355-09C3D9444046}" presName="hierChild1" presStyleCnt="0">
        <dgm:presLayoutVars>
          <dgm:orgChart val="1"/>
          <dgm:chPref val="1"/>
          <dgm:dir/>
          <dgm:animOne val="branch"/>
          <dgm:animLvl val="lvl"/>
          <dgm:resizeHandles/>
        </dgm:presLayoutVars>
      </dgm:prSet>
      <dgm:spPr/>
      <dgm:t>
        <a:bodyPr/>
        <a:lstStyle/>
        <a:p>
          <a:endParaRPr lang="en-US"/>
        </a:p>
      </dgm:t>
    </dgm:pt>
    <dgm:pt modelId="{5677F7FA-F51A-EF4B-8819-DC66D4E87133}" type="pres">
      <dgm:prSet presAssocID="{40C520A6-E2A9-544A-B88D-4CA58CED2C62}" presName="hierRoot1" presStyleCnt="0">
        <dgm:presLayoutVars>
          <dgm:hierBranch val="init"/>
        </dgm:presLayoutVars>
      </dgm:prSet>
      <dgm:spPr/>
    </dgm:pt>
    <dgm:pt modelId="{C8539ACC-202B-6649-B57F-56C7D2247983}" type="pres">
      <dgm:prSet presAssocID="{40C520A6-E2A9-544A-B88D-4CA58CED2C62}" presName="rootComposite1" presStyleCnt="0"/>
      <dgm:spPr/>
    </dgm:pt>
    <dgm:pt modelId="{7BF6ED53-CD6B-1742-A21C-C238AEB347BA}" type="pres">
      <dgm:prSet presAssocID="{40C520A6-E2A9-544A-B88D-4CA58CED2C62}" presName="rootText1" presStyleLbl="node0" presStyleIdx="0" presStyleCnt="1" custScaleY="133001" custLinFactNeighborY="-13190">
        <dgm:presLayoutVars>
          <dgm:chPref val="3"/>
        </dgm:presLayoutVars>
      </dgm:prSet>
      <dgm:spPr/>
      <dgm:t>
        <a:bodyPr/>
        <a:lstStyle/>
        <a:p>
          <a:endParaRPr lang="en-US"/>
        </a:p>
      </dgm:t>
    </dgm:pt>
    <dgm:pt modelId="{E238085D-3D33-8641-8A90-803ACE64739D}" type="pres">
      <dgm:prSet presAssocID="{40C520A6-E2A9-544A-B88D-4CA58CED2C62}" presName="rootConnector1" presStyleLbl="node1" presStyleIdx="0" presStyleCnt="0"/>
      <dgm:spPr/>
      <dgm:t>
        <a:bodyPr/>
        <a:lstStyle/>
        <a:p>
          <a:endParaRPr lang="en-US"/>
        </a:p>
      </dgm:t>
    </dgm:pt>
    <dgm:pt modelId="{1F2A807E-3CBE-EF47-8EE5-3FF32D6C5400}" type="pres">
      <dgm:prSet presAssocID="{40C520A6-E2A9-544A-B88D-4CA58CED2C62}" presName="hierChild2" presStyleCnt="0"/>
      <dgm:spPr/>
    </dgm:pt>
    <dgm:pt modelId="{BEA9AA59-EB6D-6B4A-ABF0-53627FAC4D43}" type="pres">
      <dgm:prSet presAssocID="{A1692136-FE20-7849-918A-922C04E77CF8}" presName="Name37" presStyleLbl="parChTrans1D2" presStyleIdx="0" presStyleCnt="1"/>
      <dgm:spPr/>
      <dgm:t>
        <a:bodyPr/>
        <a:lstStyle/>
        <a:p>
          <a:endParaRPr lang="en-US"/>
        </a:p>
      </dgm:t>
    </dgm:pt>
    <dgm:pt modelId="{87D86B98-7B35-AE47-A36B-A5B6C70F074A}" type="pres">
      <dgm:prSet presAssocID="{46C48277-BCFA-2F49-A73C-EE1E207A630B}" presName="hierRoot2" presStyleCnt="0">
        <dgm:presLayoutVars>
          <dgm:hierBranch val="init"/>
        </dgm:presLayoutVars>
      </dgm:prSet>
      <dgm:spPr/>
    </dgm:pt>
    <dgm:pt modelId="{44E49A05-3FC7-7D41-8146-3BA8877B617D}" type="pres">
      <dgm:prSet presAssocID="{46C48277-BCFA-2F49-A73C-EE1E207A630B}" presName="rootComposite" presStyleCnt="0"/>
      <dgm:spPr/>
    </dgm:pt>
    <dgm:pt modelId="{87F7E6BE-993E-2840-8321-54561040CC3A}" type="pres">
      <dgm:prSet presAssocID="{46C48277-BCFA-2F49-A73C-EE1E207A630B}" presName="rootText" presStyleLbl="node2" presStyleIdx="0" presStyleCnt="1" custScaleY="129851" custLinFactNeighborY="-13565">
        <dgm:presLayoutVars>
          <dgm:chPref val="3"/>
        </dgm:presLayoutVars>
      </dgm:prSet>
      <dgm:spPr/>
      <dgm:t>
        <a:bodyPr/>
        <a:lstStyle/>
        <a:p>
          <a:endParaRPr lang="en-US"/>
        </a:p>
      </dgm:t>
    </dgm:pt>
    <dgm:pt modelId="{6269323E-22D0-E745-8DA7-F1C8F4F1A5FB}" type="pres">
      <dgm:prSet presAssocID="{46C48277-BCFA-2F49-A73C-EE1E207A630B}" presName="rootConnector" presStyleLbl="node2" presStyleIdx="0" presStyleCnt="1"/>
      <dgm:spPr/>
      <dgm:t>
        <a:bodyPr/>
        <a:lstStyle/>
        <a:p>
          <a:endParaRPr lang="en-US"/>
        </a:p>
      </dgm:t>
    </dgm:pt>
    <dgm:pt modelId="{963E2D86-00E8-8C4E-9F1E-8AA87107E7C0}" type="pres">
      <dgm:prSet presAssocID="{46C48277-BCFA-2F49-A73C-EE1E207A630B}" presName="hierChild4" presStyleCnt="0"/>
      <dgm:spPr/>
    </dgm:pt>
    <dgm:pt modelId="{C134F219-68C9-FF46-9CE8-DDE84EB0C003}" type="pres">
      <dgm:prSet presAssocID="{6DDE8FFB-92B7-F347-B543-ED4DCA2193D7}" presName="Name37" presStyleLbl="parChTrans1D3" presStyleIdx="0" presStyleCnt="9"/>
      <dgm:spPr/>
      <dgm:t>
        <a:bodyPr/>
        <a:lstStyle/>
        <a:p>
          <a:endParaRPr lang="en-US"/>
        </a:p>
      </dgm:t>
    </dgm:pt>
    <dgm:pt modelId="{E2E1F186-6BEB-154C-9532-D6142D1D268B}" type="pres">
      <dgm:prSet presAssocID="{2D2708B5-9800-974C-8EFF-8E3C82330DAD}" presName="hierRoot2" presStyleCnt="0">
        <dgm:presLayoutVars>
          <dgm:hierBranch val="init"/>
        </dgm:presLayoutVars>
      </dgm:prSet>
      <dgm:spPr/>
    </dgm:pt>
    <dgm:pt modelId="{88602EE8-7F3B-D346-8CDD-CF1086629382}" type="pres">
      <dgm:prSet presAssocID="{2D2708B5-9800-974C-8EFF-8E3C82330DAD}" presName="rootComposite" presStyleCnt="0"/>
      <dgm:spPr/>
    </dgm:pt>
    <dgm:pt modelId="{C0705E29-A424-664F-973A-405D13FAC80E}" type="pres">
      <dgm:prSet presAssocID="{2D2708B5-9800-974C-8EFF-8E3C82330DAD}" presName="rootText" presStyleLbl="node3" presStyleIdx="0" presStyleCnt="9" custScaleY="144957" custLinFactNeighborX="-13900">
        <dgm:presLayoutVars>
          <dgm:chPref val="3"/>
        </dgm:presLayoutVars>
      </dgm:prSet>
      <dgm:spPr/>
      <dgm:t>
        <a:bodyPr/>
        <a:lstStyle/>
        <a:p>
          <a:endParaRPr lang="en-US"/>
        </a:p>
      </dgm:t>
    </dgm:pt>
    <dgm:pt modelId="{D60E55C2-F90B-724A-ADDD-23530CAE13E7}" type="pres">
      <dgm:prSet presAssocID="{2D2708B5-9800-974C-8EFF-8E3C82330DAD}" presName="rootConnector" presStyleLbl="node3" presStyleIdx="0" presStyleCnt="9"/>
      <dgm:spPr/>
      <dgm:t>
        <a:bodyPr/>
        <a:lstStyle/>
        <a:p>
          <a:endParaRPr lang="en-US"/>
        </a:p>
      </dgm:t>
    </dgm:pt>
    <dgm:pt modelId="{2AF2DB64-0E02-BB49-95A3-07991F8D0472}" type="pres">
      <dgm:prSet presAssocID="{2D2708B5-9800-974C-8EFF-8E3C82330DAD}" presName="hierChild4" presStyleCnt="0"/>
      <dgm:spPr/>
    </dgm:pt>
    <dgm:pt modelId="{EA8766F6-5C94-5A4B-BC17-53B73972992C}" type="pres">
      <dgm:prSet presAssocID="{F38BE679-0336-FF4A-9D12-C653F1B0619B}" presName="Name37" presStyleLbl="parChTrans1D4" presStyleIdx="0" presStyleCnt="30"/>
      <dgm:spPr/>
      <dgm:t>
        <a:bodyPr/>
        <a:lstStyle/>
        <a:p>
          <a:endParaRPr lang="en-US"/>
        </a:p>
      </dgm:t>
    </dgm:pt>
    <dgm:pt modelId="{8E04B4B2-49B3-984B-A4F2-C194429DF37A}" type="pres">
      <dgm:prSet presAssocID="{4F76A86B-8783-014F-85CB-CC586F0CFB07}" presName="hierRoot2" presStyleCnt="0">
        <dgm:presLayoutVars>
          <dgm:hierBranch val="init"/>
        </dgm:presLayoutVars>
      </dgm:prSet>
      <dgm:spPr/>
    </dgm:pt>
    <dgm:pt modelId="{27745811-C17D-F347-8AEA-6C7C552CB870}" type="pres">
      <dgm:prSet presAssocID="{4F76A86B-8783-014F-85CB-CC586F0CFB07}" presName="rootComposite" presStyleCnt="0"/>
      <dgm:spPr/>
    </dgm:pt>
    <dgm:pt modelId="{66AB28FE-5902-564B-9C85-DC66AC8DB6F3}" type="pres">
      <dgm:prSet presAssocID="{4F76A86B-8783-014F-85CB-CC586F0CFB07}" presName="rootText" presStyleLbl="node4" presStyleIdx="0" presStyleCnt="30" custLinFactNeighborX="-14350" custLinFactNeighborY="32556">
        <dgm:presLayoutVars>
          <dgm:chPref val="3"/>
        </dgm:presLayoutVars>
      </dgm:prSet>
      <dgm:spPr/>
      <dgm:t>
        <a:bodyPr/>
        <a:lstStyle/>
        <a:p>
          <a:endParaRPr lang="en-US"/>
        </a:p>
      </dgm:t>
    </dgm:pt>
    <dgm:pt modelId="{66C5B817-81FA-B74E-AF34-77A267ECCA90}" type="pres">
      <dgm:prSet presAssocID="{4F76A86B-8783-014F-85CB-CC586F0CFB07}" presName="rootConnector" presStyleLbl="node4" presStyleIdx="0" presStyleCnt="30"/>
      <dgm:spPr/>
      <dgm:t>
        <a:bodyPr/>
        <a:lstStyle/>
        <a:p>
          <a:endParaRPr lang="en-US"/>
        </a:p>
      </dgm:t>
    </dgm:pt>
    <dgm:pt modelId="{754CD196-6F34-9E4C-9D5C-CEAA7CAE69C9}" type="pres">
      <dgm:prSet presAssocID="{4F76A86B-8783-014F-85CB-CC586F0CFB07}" presName="hierChild4" presStyleCnt="0"/>
      <dgm:spPr/>
    </dgm:pt>
    <dgm:pt modelId="{6F79FC1E-F4D0-394C-8FE8-7AA2CEE7BE94}" type="pres">
      <dgm:prSet presAssocID="{4F76A86B-8783-014F-85CB-CC586F0CFB07}" presName="hierChild5" presStyleCnt="0"/>
      <dgm:spPr/>
    </dgm:pt>
    <dgm:pt modelId="{8CEA8A14-DD84-E84E-9E16-A6526075461E}" type="pres">
      <dgm:prSet presAssocID="{F3AE4553-4F13-304B-8776-6850D1FF96FD}" presName="Name37" presStyleLbl="parChTrans1D4" presStyleIdx="1" presStyleCnt="30"/>
      <dgm:spPr/>
      <dgm:t>
        <a:bodyPr/>
        <a:lstStyle/>
        <a:p>
          <a:endParaRPr lang="en-US"/>
        </a:p>
      </dgm:t>
    </dgm:pt>
    <dgm:pt modelId="{9AFA9164-6A3C-C24C-9D37-EC628E1EDDFE}" type="pres">
      <dgm:prSet presAssocID="{4BCECD08-E345-AE44-8EC7-96E3E2AFE012}" presName="hierRoot2" presStyleCnt="0">
        <dgm:presLayoutVars>
          <dgm:hierBranch val="init"/>
        </dgm:presLayoutVars>
      </dgm:prSet>
      <dgm:spPr/>
    </dgm:pt>
    <dgm:pt modelId="{9728F627-662F-914C-AFD6-16D880BF2455}" type="pres">
      <dgm:prSet presAssocID="{4BCECD08-E345-AE44-8EC7-96E3E2AFE012}" presName="rootComposite" presStyleCnt="0"/>
      <dgm:spPr/>
    </dgm:pt>
    <dgm:pt modelId="{23BD522C-616F-904B-8B4D-08C3A0FAD1EC}" type="pres">
      <dgm:prSet presAssocID="{4BCECD08-E345-AE44-8EC7-96E3E2AFE012}" presName="rootText" presStyleLbl="node4" presStyleIdx="1" presStyleCnt="30" custLinFactNeighborX="-14350" custLinFactNeighborY="32556">
        <dgm:presLayoutVars>
          <dgm:chPref val="3"/>
        </dgm:presLayoutVars>
      </dgm:prSet>
      <dgm:spPr/>
      <dgm:t>
        <a:bodyPr/>
        <a:lstStyle/>
        <a:p>
          <a:endParaRPr lang="en-US"/>
        </a:p>
      </dgm:t>
    </dgm:pt>
    <dgm:pt modelId="{3016D77B-8F60-744F-AE7E-366BF87F2676}" type="pres">
      <dgm:prSet presAssocID="{4BCECD08-E345-AE44-8EC7-96E3E2AFE012}" presName="rootConnector" presStyleLbl="node4" presStyleIdx="1" presStyleCnt="30"/>
      <dgm:spPr/>
      <dgm:t>
        <a:bodyPr/>
        <a:lstStyle/>
        <a:p>
          <a:endParaRPr lang="en-US"/>
        </a:p>
      </dgm:t>
    </dgm:pt>
    <dgm:pt modelId="{A67D7F2B-7C5C-3D4C-B1C4-A03ECD9D41DA}" type="pres">
      <dgm:prSet presAssocID="{4BCECD08-E345-AE44-8EC7-96E3E2AFE012}" presName="hierChild4" presStyleCnt="0"/>
      <dgm:spPr/>
    </dgm:pt>
    <dgm:pt modelId="{69A03B50-701C-C847-A35A-89D156B843E7}" type="pres">
      <dgm:prSet presAssocID="{4BCECD08-E345-AE44-8EC7-96E3E2AFE012}" presName="hierChild5" presStyleCnt="0"/>
      <dgm:spPr/>
    </dgm:pt>
    <dgm:pt modelId="{2AE31842-A658-3C45-8F36-1C6FA366A42E}" type="pres">
      <dgm:prSet presAssocID="{AC048996-132D-3C47-955B-358D00727B92}" presName="Name37" presStyleLbl="parChTrans1D4" presStyleIdx="2" presStyleCnt="30"/>
      <dgm:spPr/>
      <dgm:t>
        <a:bodyPr/>
        <a:lstStyle/>
        <a:p>
          <a:endParaRPr lang="en-US"/>
        </a:p>
      </dgm:t>
    </dgm:pt>
    <dgm:pt modelId="{0F05FE8B-B6C2-3C4C-B054-0250C9FEF313}" type="pres">
      <dgm:prSet presAssocID="{0000AC12-8D84-8D4F-97EF-49962F12F795}" presName="hierRoot2" presStyleCnt="0">
        <dgm:presLayoutVars>
          <dgm:hierBranch val="init"/>
        </dgm:presLayoutVars>
      </dgm:prSet>
      <dgm:spPr/>
    </dgm:pt>
    <dgm:pt modelId="{F165A521-F425-CF43-BC4C-ECFC3A1490FD}" type="pres">
      <dgm:prSet presAssocID="{0000AC12-8D84-8D4F-97EF-49962F12F795}" presName="rootComposite" presStyleCnt="0"/>
      <dgm:spPr/>
    </dgm:pt>
    <dgm:pt modelId="{73682122-20AD-C042-BF10-308B46A8C86F}" type="pres">
      <dgm:prSet presAssocID="{0000AC12-8D84-8D4F-97EF-49962F12F795}" presName="rootText" presStyleLbl="node4" presStyleIdx="2" presStyleCnt="30" custLinFactNeighborX="-14350" custLinFactNeighborY="32556">
        <dgm:presLayoutVars>
          <dgm:chPref val="3"/>
        </dgm:presLayoutVars>
      </dgm:prSet>
      <dgm:spPr/>
      <dgm:t>
        <a:bodyPr/>
        <a:lstStyle/>
        <a:p>
          <a:endParaRPr lang="en-US"/>
        </a:p>
      </dgm:t>
    </dgm:pt>
    <dgm:pt modelId="{E2354544-C83E-9346-962D-AC8D45812CCB}" type="pres">
      <dgm:prSet presAssocID="{0000AC12-8D84-8D4F-97EF-49962F12F795}" presName="rootConnector" presStyleLbl="node4" presStyleIdx="2" presStyleCnt="30"/>
      <dgm:spPr/>
      <dgm:t>
        <a:bodyPr/>
        <a:lstStyle/>
        <a:p>
          <a:endParaRPr lang="en-US"/>
        </a:p>
      </dgm:t>
    </dgm:pt>
    <dgm:pt modelId="{91521DFB-1BA0-5343-8F54-47A2A544F8EE}" type="pres">
      <dgm:prSet presAssocID="{0000AC12-8D84-8D4F-97EF-49962F12F795}" presName="hierChild4" presStyleCnt="0"/>
      <dgm:spPr/>
    </dgm:pt>
    <dgm:pt modelId="{379EEF92-0687-BF46-90BC-DB86DBDC380F}" type="pres">
      <dgm:prSet presAssocID="{0000AC12-8D84-8D4F-97EF-49962F12F795}" presName="hierChild5" presStyleCnt="0"/>
      <dgm:spPr/>
    </dgm:pt>
    <dgm:pt modelId="{76F362EB-548D-2D41-9F20-6FDC31EF4370}" type="pres">
      <dgm:prSet presAssocID="{C61DB602-B016-6F42-BCB4-7A09F9864318}" presName="Name37" presStyleLbl="parChTrans1D4" presStyleIdx="3" presStyleCnt="30"/>
      <dgm:spPr/>
      <dgm:t>
        <a:bodyPr/>
        <a:lstStyle/>
        <a:p>
          <a:endParaRPr lang="en-US"/>
        </a:p>
      </dgm:t>
    </dgm:pt>
    <dgm:pt modelId="{F421487C-9C8B-224E-85A4-CC4A78104ED9}" type="pres">
      <dgm:prSet presAssocID="{B2652C2D-26EC-C145-B53B-E95948E8C22A}" presName="hierRoot2" presStyleCnt="0">
        <dgm:presLayoutVars>
          <dgm:hierBranch val="init"/>
        </dgm:presLayoutVars>
      </dgm:prSet>
      <dgm:spPr/>
    </dgm:pt>
    <dgm:pt modelId="{5726F7E2-4B3F-EE48-AB2D-8B5C2515E2B2}" type="pres">
      <dgm:prSet presAssocID="{B2652C2D-26EC-C145-B53B-E95948E8C22A}" presName="rootComposite" presStyleCnt="0"/>
      <dgm:spPr/>
    </dgm:pt>
    <dgm:pt modelId="{CB37FE42-B1BC-B248-8C57-4C4301C0FA2B}" type="pres">
      <dgm:prSet presAssocID="{B2652C2D-26EC-C145-B53B-E95948E8C22A}" presName="rootText" presStyleLbl="node4" presStyleIdx="3" presStyleCnt="30" custLinFactNeighborX="-14350" custLinFactNeighborY="32556">
        <dgm:presLayoutVars>
          <dgm:chPref val="3"/>
        </dgm:presLayoutVars>
      </dgm:prSet>
      <dgm:spPr/>
      <dgm:t>
        <a:bodyPr/>
        <a:lstStyle/>
        <a:p>
          <a:endParaRPr lang="en-US"/>
        </a:p>
      </dgm:t>
    </dgm:pt>
    <dgm:pt modelId="{9B5A75AC-C295-384F-8270-0281A5B30E66}" type="pres">
      <dgm:prSet presAssocID="{B2652C2D-26EC-C145-B53B-E95948E8C22A}" presName="rootConnector" presStyleLbl="node4" presStyleIdx="3" presStyleCnt="30"/>
      <dgm:spPr/>
      <dgm:t>
        <a:bodyPr/>
        <a:lstStyle/>
        <a:p>
          <a:endParaRPr lang="en-US"/>
        </a:p>
      </dgm:t>
    </dgm:pt>
    <dgm:pt modelId="{5016DD95-5B69-4E40-A6E1-1248DC1BFF56}" type="pres">
      <dgm:prSet presAssocID="{B2652C2D-26EC-C145-B53B-E95948E8C22A}" presName="hierChild4" presStyleCnt="0"/>
      <dgm:spPr/>
    </dgm:pt>
    <dgm:pt modelId="{3A7B9029-5345-7245-894C-769B00540E4D}" type="pres">
      <dgm:prSet presAssocID="{B2652C2D-26EC-C145-B53B-E95948E8C22A}" presName="hierChild5" presStyleCnt="0"/>
      <dgm:spPr/>
    </dgm:pt>
    <dgm:pt modelId="{27043683-422B-9240-A3B6-209812941D88}" type="pres">
      <dgm:prSet presAssocID="{6F9FED63-DC16-B54B-8E6B-748AE332B0E6}" presName="Name37" presStyleLbl="parChTrans1D4" presStyleIdx="4" presStyleCnt="30"/>
      <dgm:spPr/>
      <dgm:t>
        <a:bodyPr/>
        <a:lstStyle/>
        <a:p>
          <a:endParaRPr lang="en-US"/>
        </a:p>
      </dgm:t>
    </dgm:pt>
    <dgm:pt modelId="{CACBB1A1-52CF-2149-A5DE-0B67902DFDCE}" type="pres">
      <dgm:prSet presAssocID="{6EC0CE12-EDF4-3A4C-A689-BC3088126D00}" presName="hierRoot2" presStyleCnt="0">
        <dgm:presLayoutVars>
          <dgm:hierBranch val="init"/>
        </dgm:presLayoutVars>
      </dgm:prSet>
      <dgm:spPr/>
    </dgm:pt>
    <dgm:pt modelId="{971B35D2-AD81-D346-92F3-093745625678}" type="pres">
      <dgm:prSet presAssocID="{6EC0CE12-EDF4-3A4C-A689-BC3088126D00}" presName="rootComposite" presStyleCnt="0"/>
      <dgm:spPr/>
    </dgm:pt>
    <dgm:pt modelId="{489A8373-6AC9-5F45-BBBF-848ABDB2B3B3}" type="pres">
      <dgm:prSet presAssocID="{6EC0CE12-EDF4-3A4C-A689-BC3088126D00}" presName="rootText" presStyleLbl="node4" presStyleIdx="4" presStyleCnt="30" custLinFactNeighborX="-14350" custLinFactNeighborY="32556">
        <dgm:presLayoutVars>
          <dgm:chPref val="3"/>
        </dgm:presLayoutVars>
      </dgm:prSet>
      <dgm:spPr/>
      <dgm:t>
        <a:bodyPr/>
        <a:lstStyle/>
        <a:p>
          <a:endParaRPr lang="en-US"/>
        </a:p>
      </dgm:t>
    </dgm:pt>
    <dgm:pt modelId="{77C325FE-9ED5-4645-8830-AB95D4D8CFB0}" type="pres">
      <dgm:prSet presAssocID="{6EC0CE12-EDF4-3A4C-A689-BC3088126D00}" presName="rootConnector" presStyleLbl="node4" presStyleIdx="4" presStyleCnt="30"/>
      <dgm:spPr/>
      <dgm:t>
        <a:bodyPr/>
        <a:lstStyle/>
        <a:p>
          <a:endParaRPr lang="en-US"/>
        </a:p>
      </dgm:t>
    </dgm:pt>
    <dgm:pt modelId="{E4C3ED0F-65B8-CF48-AF2C-FA802DA052C9}" type="pres">
      <dgm:prSet presAssocID="{6EC0CE12-EDF4-3A4C-A689-BC3088126D00}" presName="hierChild4" presStyleCnt="0"/>
      <dgm:spPr/>
    </dgm:pt>
    <dgm:pt modelId="{5AA8B304-8F95-E84C-865F-0541CFF28A95}" type="pres">
      <dgm:prSet presAssocID="{6EC0CE12-EDF4-3A4C-A689-BC3088126D00}" presName="hierChild5" presStyleCnt="0"/>
      <dgm:spPr/>
    </dgm:pt>
    <dgm:pt modelId="{DF377CB1-161E-6A43-8CD0-75E14D4C3345}" type="pres">
      <dgm:prSet presAssocID="{2D2708B5-9800-974C-8EFF-8E3C82330DAD}" presName="hierChild5" presStyleCnt="0"/>
      <dgm:spPr/>
    </dgm:pt>
    <dgm:pt modelId="{CE47088F-F9FF-6A44-A9BD-E618BB84177B}" type="pres">
      <dgm:prSet presAssocID="{D9582C8D-DA95-6C42-889C-39498D3D3EF4}" presName="Name37" presStyleLbl="parChTrans1D3" presStyleIdx="1" presStyleCnt="9"/>
      <dgm:spPr/>
      <dgm:t>
        <a:bodyPr/>
        <a:lstStyle/>
        <a:p>
          <a:endParaRPr lang="en-US"/>
        </a:p>
      </dgm:t>
    </dgm:pt>
    <dgm:pt modelId="{8440FCD2-64B7-AA47-BEF5-6B97D29552AD}" type="pres">
      <dgm:prSet presAssocID="{D17FD627-A5BB-8D4E-9762-02C7F4DAFAFC}" presName="hierRoot2" presStyleCnt="0">
        <dgm:presLayoutVars>
          <dgm:hierBranch val="init"/>
        </dgm:presLayoutVars>
      </dgm:prSet>
      <dgm:spPr/>
    </dgm:pt>
    <dgm:pt modelId="{FC4E51D5-B9D9-C443-A3D7-AE5AEA5EEA4A}" type="pres">
      <dgm:prSet presAssocID="{D17FD627-A5BB-8D4E-9762-02C7F4DAFAFC}" presName="rootComposite" presStyleCnt="0"/>
      <dgm:spPr/>
    </dgm:pt>
    <dgm:pt modelId="{72E0D77F-6A97-7E4F-9899-7D21326E6FEA}" type="pres">
      <dgm:prSet presAssocID="{D17FD627-A5BB-8D4E-9762-02C7F4DAFAFC}" presName="rootText" presStyleLbl="node3" presStyleIdx="1" presStyleCnt="9" custScaleY="144957" custLinFactX="300000" custLinFactNeighborX="379242" custLinFactNeighborY="361">
        <dgm:presLayoutVars>
          <dgm:chPref val="3"/>
        </dgm:presLayoutVars>
      </dgm:prSet>
      <dgm:spPr/>
      <dgm:t>
        <a:bodyPr/>
        <a:lstStyle/>
        <a:p>
          <a:endParaRPr lang="en-US"/>
        </a:p>
      </dgm:t>
    </dgm:pt>
    <dgm:pt modelId="{2C4CC260-7B94-CE4F-81E9-872E83039A81}" type="pres">
      <dgm:prSet presAssocID="{D17FD627-A5BB-8D4E-9762-02C7F4DAFAFC}" presName="rootConnector" presStyleLbl="node3" presStyleIdx="1" presStyleCnt="9"/>
      <dgm:spPr/>
      <dgm:t>
        <a:bodyPr/>
        <a:lstStyle/>
        <a:p>
          <a:endParaRPr lang="en-US"/>
        </a:p>
      </dgm:t>
    </dgm:pt>
    <dgm:pt modelId="{472DEDBD-D68E-B14E-B1B8-F66BBE19AD33}" type="pres">
      <dgm:prSet presAssocID="{D17FD627-A5BB-8D4E-9762-02C7F4DAFAFC}" presName="hierChild4" presStyleCnt="0"/>
      <dgm:spPr/>
    </dgm:pt>
    <dgm:pt modelId="{F31C7886-9281-7A46-A598-EFFD8E239CBD}" type="pres">
      <dgm:prSet presAssocID="{834F842E-9E15-444A-8242-94F819A5F9EF}" presName="Name37" presStyleLbl="parChTrans1D4" presStyleIdx="5" presStyleCnt="30"/>
      <dgm:spPr/>
      <dgm:t>
        <a:bodyPr/>
        <a:lstStyle/>
        <a:p>
          <a:endParaRPr lang="en-US"/>
        </a:p>
      </dgm:t>
    </dgm:pt>
    <dgm:pt modelId="{B1859179-08CF-0C4F-AEAF-1BDBB7EAFC0A}" type="pres">
      <dgm:prSet presAssocID="{9EFF7702-93FB-D94E-84E7-DF64FDCE552E}" presName="hierRoot2" presStyleCnt="0">
        <dgm:presLayoutVars>
          <dgm:hierBranch val="init"/>
        </dgm:presLayoutVars>
      </dgm:prSet>
      <dgm:spPr/>
    </dgm:pt>
    <dgm:pt modelId="{5218BD5D-A287-484A-85E8-BE7696C553E0}" type="pres">
      <dgm:prSet presAssocID="{9EFF7702-93FB-D94E-84E7-DF64FDCE552E}" presName="rootComposite" presStyleCnt="0"/>
      <dgm:spPr/>
    </dgm:pt>
    <dgm:pt modelId="{543A68C1-4D10-2C45-8788-63240DD3D5A5}" type="pres">
      <dgm:prSet presAssocID="{9EFF7702-93FB-D94E-84E7-DF64FDCE552E}" presName="rootText" presStyleLbl="node4" presStyleIdx="5" presStyleCnt="30" custLinFactX="300000" custLinFactNeighborX="375388" custLinFactNeighborY="37732">
        <dgm:presLayoutVars>
          <dgm:chPref val="3"/>
        </dgm:presLayoutVars>
      </dgm:prSet>
      <dgm:spPr/>
      <dgm:t>
        <a:bodyPr/>
        <a:lstStyle/>
        <a:p>
          <a:endParaRPr lang="en-US"/>
        </a:p>
      </dgm:t>
    </dgm:pt>
    <dgm:pt modelId="{5720CBE3-B158-C04C-B4C5-1CCD296F9816}" type="pres">
      <dgm:prSet presAssocID="{9EFF7702-93FB-D94E-84E7-DF64FDCE552E}" presName="rootConnector" presStyleLbl="node4" presStyleIdx="5" presStyleCnt="30"/>
      <dgm:spPr/>
      <dgm:t>
        <a:bodyPr/>
        <a:lstStyle/>
        <a:p>
          <a:endParaRPr lang="en-US"/>
        </a:p>
      </dgm:t>
    </dgm:pt>
    <dgm:pt modelId="{4035058D-8F48-5D40-B10C-D96FEC8AF5D8}" type="pres">
      <dgm:prSet presAssocID="{9EFF7702-93FB-D94E-84E7-DF64FDCE552E}" presName="hierChild4" presStyleCnt="0"/>
      <dgm:spPr/>
    </dgm:pt>
    <dgm:pt modelId="{892CE081-ED1C-6A47-A042-C0C8A06C5CEC}" type="pres">
      <dgm:prSet presAssocID="{9EFF7702-93FB-D94E-84E7-DF64FDCE552E}" presName="hierChild5" presStyleCnt="0"/>
      <dgm:spPr/>
    </dgm:pt>
    <dgm:pt modelId="{8375CEA6-6FD6-6D46-9FE1-1CE0A27579D6}" type="pres">
      <dgm:prSet presAssocID="{1D5A634D-CA87-4142-82A7-0602CA8E1754}" presName="Name37" presStyleLbl="parChTrans1D4" presStyleIdx="6" presStyleCnt="30"/>
      <dgm:spPr/>
      <dgm:t>
        <a:bodyPr/>
        <a:lstStyle/>
        <a:p>
          <a:endParaRPr lang="en-US"/>
        </a:p>
      </dgm:t>
    </dgm:pt>
    <dgm:pt modelId="{ED269468-055A-B148-A7CB-6C1A690693B7}" type="pres">
      <dgm:prSet presAssocID="{7B095DB3-262E-AD4B-ABA5-CD1C9450DB5A}" presName="hierRoot2" presStyleCnt="0">
        <dgm:presLayoutVars>
          <dgm:hierBranch val="init"/>
        </dgm:presLayoutVars>
      </dgm:prSet>
      <dgm:spPr/>
    </dgm:pt>
    <dgm:pt modelId="{81679A63-8C5F-6C4F-B144-0BF68BD5CCC0}" type="pres">
      <dgm:prSet presAssocID="{7B095DB3-262E-AD4B-ABA5-CD1C9450DB5A}" presName="rootComposite" presStyleCnt="0"/>
      <dgm:spPr/>
    </dgm:pt>
    <dgm:pt modelId="{57F2A991-AF33-7E41-8BE1-774EF8C528B6}" type="pres">
      <dgm:prSet presAssocID="{7B095DB3-262E-AD4B-ABA5-CD1C9450DB5A}" presName="rootText" presStyleLbl="node4" presStyleIdx="6" presStyleCnt="30" custLinFactX="300000" custLinFactNeighborX="375388" custLinFactNeighborY="37732">
        <dgm:presLayoutVars>
          <dgm:chPref val="3"/>
        </dgm:presLayoutVars>
      </dgm:prSet>
      <dgm:spPr/>
      <dgm:t>
        <a:bodyPr/>
        <a:lstStyle/>
        <a:p>
          <a:endParaRPr lang="en-US"/>
        </a:p>
      </dgm:t>
    </dgm:pt>
    <dgm:pt modelId="{CCF166ED-B769-654E-8136-DAAE6945D6D0}" type="pres">
      <dgm:prSet presAssocID="{7B095DB3-262E-AD4B-ABA5-CD1C9450DB5A}" presName="rootConnector" presStyleLbl="node4" presStyleIdx="6" presStyleCnt="30"/>
      <dgm:spPr/>
      <dgm:t>
        <a:bodyPr/>
        <a:lstStyle/>
        <a:p>
          <a:endParaRPr lang="en-US"/>
        </a:p>
      </dgm:t>
    </dgm:pt>
    <dgm:pt modelId="{899EB239-8527-674F-A046-921D9CA2A8FB}" type="pres">
      <dgm:prSet presAssocID="{7B095DB3-262E-AD4B-ABA5-CD1C9450DB5A}" presName="hierChild4" presStyleCnt="0"/>
      <dgm:spPr/>
    </dgm:pt>
    <dgm:pt modelId="{1B882BBB-0FBB-5841-830B-DEF09F46C891}" type="pres">
      <dgm:prSet presAssocID="{7B095DB3-262E-AD4B-ABA5-CD1C9450DB5A}" presName="hierChild5" presStyleCnt="0"/>
      <dgm:spPr/>
    </dgm:pt>
    <dgm:pt modelId="{80145865-D289-9B44-993B-82C9B44174C3}" type="pres">
      <dgm:prSet presAssocID="{D17FD627-A5BB-8D4E-9762-02C7F4DAFAFC}" presName="hierChild5" presStyleCnt="0"/>
      <dgm:spPr/>
    </dgm:pt>
    <dgm:pt modelId="{4172ED36-53B0-4D4E-ACB9-3CE9376AA3AF}" type="pres">
      <dgm:prSet presAssocID="{3B9E3623-DECD-F747-BECD-8470E74BB6F1}" presName="Name37" presStyleLbl="parChTrans1D3" presStyleIdx="2" presStyleCnt="9"/>
      <dgm:spPr/>
      <dgm:t>
        <a:bodyPr/>
        <a:lstStyle/>
        <a:p>
          <a:endParaRPr lang="en-US"/>
        </a:p>
      </dgm:t>
    </dgm:pt>
    <dgm:pt modelId="{AF34838D-1FE5-AA4B-8266-AC791FEB30EB}" type="pres">
      <dgm:prSet presAssocID="{BE7E7CCE-E6E8-5A4F-B732-F4D9D81C426F}" presName="hierRoot2" presStyleCnt="0">
        <dgm:presLayoutVars>
          <dgm:hierBranch val="init"/>
        </dgm:presLayoutVars>
      </dgm:prSet>
      <dgm:spPr/>
    </dgm:pt>
    <dgm:pt modelId="{699DC32B-9667-E343-A0EB-DF3B82854086}" type="pres">
      <dgm:prSet presAssocID="{BE7E7CCE-E6E8-5A4F-B732-F4D9D81C426F}" presName="rootComposite" presStyleCnt="0"/>
      <dgm:spPr/>
    </dgm:pt>
    <dgm:pt modelId="{6A8D3AE6-6EB1-5444-BE85-7F15F769D6B5}" type="pres">
      <dgm:prSet presAssocID="{BE7E7CCE-E6E8-5A4F-B732-F4D9D81C426F}" presName="rootText" presStyleLbl="node3" presStyleIdx="2" presStyleCnt="9" custScaleY="144957" custLinFactX="300000" custLinFactNeighborX="394363" custLinFactNeighborY="729">
        <dgm:presLayoutVars>
          <dgm:chPref val="3"/>
        </dgm:presLayoutVars>
      </dgm:prSet>
      <dgm:spPr/>
      <dgm:t>
        <a:bodyPr/>
        <a:lstStyle/>
        <a:p>
          <a:endParaRPr lang="en-US"/>
        </a:p>
      </dgm:t>
    </dgm:pt>
    <dgm:pt modelId="{7FA94BDF-C5E0-D144-AD7A-E9385C92A296}" type="pres">
      <dgm:prSet presAssocID="{BE7E7CCE-E6E8-5A4F-B732-F4D9D81C426F}" presName="rootConnector" presStyleLbl="node3" presStyleIdx="2" presStyleCnt="9"/>
      <dgm:spPr/>
      <dgm:t>
        <a:bodyPr/>
        <a:lstStyle/>
        <a:p>
          <a:endParaRPr lang="en-US"/>
        </a:p>
      </dgm:t>
    </dgm:pt>
    <dgm:pt modelId="{C7E5CA19-B06A-4240-87CF-9BC7554D5E8B}" type="pres">
      <dgm:prSet presAssocID="{BE7E7CCE-E6E8-5A4F-B732-F4D9D81C426F}" presName="hierChild4" presStyleCnt="0"/>
      <dgm:spPr/>
    </dgm:pt>
    <dgm:pt modelId="{172A7551-BED9-1543-87DD-EA1157BADA6D}" type="pres">
      <dgm:prSet presAssocID="{96351C59-05AD-4441-B3DB-6E82991EBB99}" presName="Name37" presStyleLbl="parChTrans1D4" presStyleIdx="7" presStyleCnt="30" custSzY="288336"/>
      <dgm:spPr/>
      <dgm:t>
        <a:bodyPr/>
        <a:lstStyle/>
        <a:p>
          <a:endParaRPr lang="en-US"/>
        </a:p>
      </dgm:t>
    </dgm:pt>
    <dgm:pt modelId="{B9EB7F5F-F67A-6A4A-81F9-21E919EB74B6}" type="pres">
      <dgm:prSet presAssocID="{02C691AA-8662-014D-914A-274817C9616F}" presName="hierRoot2" presStyleCnt="0">
        <dgm:presLayoutVars>
          <dgm:hierBranch val="init"/>
        </dgm:presLayoutVars>
      </dgm:prSet>
      <dgm:spPr/>
    </dgm:pt>
    <dgm:pt modelId="{B1B62CD1-DABA-A346-A9D4-A4B77C0DF5B9}" type="pres">
      <dgm:prSet presAssocID="{02C691AA-8662-014D-914A-274817C9616F}" presName="rootComposite" presStyleCnt="0"/>
      <dgm:spPr/>
    </dgm:pt>
    <dgm:pt modelId="{21136341-52CD-3343-8157-66B86E603742}" type="pres">
      <dgm:prSet presAssocID="{02C691AA-8662-014D-914A-274817C9616F}" presName="rootText" presStyleLbl="node4" presStyleIdx="7" presStyleCnt="30" custScaleY="94179" custLinFactX="300000" custLinFactNeighborX="394282" custLinFactNeighborY="31082">
        <dgm:presLayoutVars>
          <dgm:chPref val="3"/>
        </dgm:presLayoutVars>
      </dgm:prSet>
      <dgm:spPr/>
      <dgm:t>
        <a:bodyPr/>
        <a:lstStyle/>
        <a:p>
          <a:endParaRPr lang="en-US"/>
        </a:p>
      </dgm:t>
    </dgm:pt>
    <dgm:pt modelId="{5812F2A2-25A7-8B4E-93F9-E7365CAD1133}" type="pres">
      <dgm:prSet presAssocID="{02C691AA-8662-014D-914A-274817C9616F}" presName="rootConnector" presStyleLbl="node4" presStyleIdx="7" presStyleCnt="30"/>
      <dgm:spPr/>
      <dgm:t>
        <a:bodyPr/>
        <a:lstStyle/>
        <a:p>
          <a:endParaRPr lang="en-US"/>
        </a:p>
      </dgm:t>
    </dgm:pt>
    <dgm:pt modelId="{BB9605BD-9255-9940-B340-1FB17263F6E7}" type="pres">
      <dgm:prSet presAssocID="{02C691AA-8662-014D-914A-274817C9616F}" presName="hierChild4" presStyleCnt="0"/>
      <dgm:spPr/>
    </dgm:pt>
    <dgm:pt modelId="{1F83437F-3AB6-AD43-87D4-E7BDB8D0D971}" type="pres">
      <dgm:prSet presAssocID="{02C691AA-8662-014D-914A-274817C9616F}" presName="hierChild5" presStyleCnt="0"/>
      <dgm:spPr/>
    </dgm:pt>
    <dgm:pt modelId="{3C2935E9-3EFC-D14E-8DEC-942B98C0D8E9}" type="pres">
      <dgm:prSet presAssocID="{A4551020-FED4-0941-8ADE-0F31B852CC08}" presName="Name37" presStyleLbl="parChTrans1D4" presStyleIdx="8" presStyleCnt="30" custSzY="692300"/>
      <dgm:spPr/>
      <dgm:t>
        <a:bodyPr/>
        <a:lstStyle/>
        <a:p>
          <a:endParaRPr lang="en-US"/>
        </a:p>
      </dgm:t>
    </dgm:pt>
    <dgm:pt modelId="{366B2CC3-5A24-C14C-8EA1-E5033241B9A5}" type="pres">
      <dgm:prSet presAssocID="{D2D1C7B4-76A5-A042-AE26-3439D6662E0C}" presName="hierRoot2" presStyleCnt="0">
        <dgm:presLayoutVars>
          <dgm:hierBranch val="init"/>
        </dgm:presLayoutVars>
      </dgm:prSet>
      <dgm:spPr/>
    </dgm:pt>
    <dgm:pt modelId="{374A3EE7-4398-DF42-94C2-29853F7D827E}" type="pres">
      <dgm:prSet presAssocID="{D2D1C7B4-76A5-A042-AE26-3439D6662E0C}" presName="rootComposite" presStyleCnt="0"/>
      <dgm:spPr/>
    </dgm:pt>
    <dgm:pt modelId="{727FF625-1183-3546-90CB-226EFC3E2741}" type="pres">
      <dgm:prSet presAssocID="{D2D1C7B4-76A5-A042-AE26-3439D6662E0C}" presName="rootText" presStyleLbl="node4" presStyleIdx="8" presStyleCnt="30" custScaleY="94179" custLinFactX="269425" custLinFactY="100000" custLinFactNeighborX="300000" custLinFactNeighborY="184973">
        <dgm:presLayoutVars>
          <dgm:chPref val="3"/>
        </dgm:presLayoutVars>
      </dgm:prSet>
      <dgm:spPr/>
      <dgm:t>
        <a:bodyPr/>
        <a:lstStyle/>
        <a:p>
          <a:endParaRPr lang="en-US"/>
        </a:p>
      </dgm:t>
    </dgm:pt>
    <dgm:pt modelId="{1DE3F99C-3F8E-3243-8397-78BC670DEB68}" type="pres">
      <dgm:prSet presAssocID="{D2D1C7B4-76A5-A042-AE26-3439D6662E0C}" presName="rootConnector" presStyleLbl="node4" presStyleIdx="8" presStyleCnt="30"/>
      <dgm:spPr/>
      <dgm:t>
        <a:bodyPr/>
        <a:lstStyle/>
        <a:p>
          <a:endParaRPr lang="en-US"/>
        </a:p>
      </dgm:t>
    </dgm:pt>
    <dgm:pt modelId="{76A2FBF3-BFF7-8F45-941F-1DAD91580935}" type="pres">
      <dgm:prSet presAssocID="{D2D1C7B4-76A5-A042-AE26-3439D6662E0C}" presName="hierChild4" presStyleCnt="0"/>
      <dgm:spPr/>
    </dgm:pt>
    <dgm:pt modelId="{552E4697-C9EE-9C45-821C-9352690D3A55}" type="pres">
      <dgm:prSet presAssocID="{D2D1C7B4-76A5-A042-AE26-3439D6662E0C}" presName="hierChild5" presStyleCnt="0"/>
      <dgm:spPr/>
    </dgm:pt>
    <dgm:pt modelId="{C5721612-84CD-4445-AA06-DB8ECC2CFB76}" type="pres">
      <dgm:prSet presAssocID="{959E6137-7B61-CA43-B1F4-2F1E3E81CA78}" presName="Name37" presStyleLbl="parChTrans1D4" presStyleIdx="9" presStyleCnt="30" custSzY="1126313"/>
      <dgm:spPr/>
      <dgm:t>
        <a:bodyPr/>
        <a:lstStyle/>
        <a:p>
          <a:endParaRPr lang="en-US"/>
        </a:p>
      </dgm:t>
    </dgm:pt>
    <dgm:pt modelId="{F8BBCF80-35A9-104D-810F-653CAFBA0583}" type="pres">
      <dgm:prSet presAssocID="{508DA6D6-216F-2C49-9E64-166664ABBA34}" presName="hierRoot2" presStyleCnt="0">
        <dgm:presLayoutVars>
          <dgm:hierBranch val="init"/>
        </dgm:presLayoutVars>
      </dgm:prSet>
      <dgm:spPr/>
    </dgm:pt>
    <dgm:pt modelId="{B7361412-4322-B346-9EE1-78AC0D307012}" type="pres">
      <dgm:prSet presAssocID="{508DA6D6-216F-2C49-9E64-166664ABBA34}" presName="rootComposite" presStyleCnt="0"/>
      <dgm:spPr/>
    </dgm:pt>
    <dgm:pt modelId="{337244BC-533D-D44F-ABE5-84480918F181}" type="pres">
      <dgm:prSet presAssocID="{508DA6D6-216F-2C49-9E64-166664ABBA34}" presName="rootText" presStyleLbl="node4" presStyleIdx="9" presStyleCnt="30" custScaleY="94179" custLinFactX="300000" custLinFactY="-22309" custLinFactNeighborX="394282" custLinFactNeighborY="-100000">
        <dgm:presLayoutVars>
          <dgm:chPref val="3"/>
        </dgm:presLayoutVars>
      </dgm:prSet>
      <dgm:spPr/>
      <dgm:t>
        <a:bodyPr/>
        <a:lstStyle/>
        <a:p>
          <a:endParaRPr lang="en-US"/>
        </a:p>
      </dgm:t>
    </dgm:pt>
    <dgm:pt modelId="{E940E6AB-4F4E-0441-BD8A-F713F984BCC9}" type="pres">
      <dgm:prSet presAssocID="{508DA6D6-216F-2C49-9E64-166664ABBA34}" presName="rootConnector" presStyleLbl="node4" presStyleIdx="9" presStyleCnt="30"/>
      <dgm:spPr/>
      <dgm:t>
        <a:bodyPr/>
        <a:lstStyle/>
        <a:p>
          <a:endParaRPr lang="en-US"/>
        </a:p>
      </dgm:t>
    </dgm:pt>
    <dgm:pt modelId="{F31D23A1-339B-0244-8B2C-66B7FE814312}" type="pres">
      <dgm:prSet presAssocID="{508DA6D6-216F-2C49-9E64-166664ABBA34}" presName="hierChild4" presStyleCnt="0"/>
      <dgm:spPr/>
    </dgm:pt>
    <dgm:pt modelId="{BDBB3F70-AFFC-AE4D-8FC6-4C9C64CC3FE3}" type="pres">
      <dgm:prSet presAssocID="{508DA6D6-216F-2C49-9E64-166664ABBA34}" presName="hierChild5" presStyleCnt="0"/>
      <dgm:spPr/>
    </dgm:pt>
    <dgm:pt modelId="{48628AC3-14BD-4342-BC18-1B06A2F95874}" type="pres">
      <dgm:prSet presAssocID="{0EE336FC-064E-8648-B396-29A559635429}" presName="Name37" presStyleLbl="parChTrans1D4" presStyleIdx="10" presStyleCnt="30" custSzY="1560326"/>
      <dgm:spPr/>
      <dgm:t>
        <a:bodyPr/>
        <a:lstStyle/>
        <a:p>
          <a:endParaRPr lang="en-US"/>
        </a:p>
      </dgm:t>
    </dgm:pt>
    <dgm:pt modelId="{237B2405-800D-D24B-88C9-BFBA9E586779}" type="pres">
      <dgm:prSet presAssocID="{4C0ACA89-7F0A-514D-B87C-C39A08FBFAF5}" presName="hierRoot2" presStyleCnt="0">
        <dgm:presLayoutVars>
          <dgm:hierBranch val="init"/>
        </dgm:presLayoutVars>
      </dgm:prSet>
      <dgm:spPr/>
    </dgm:pt>
    <dgm:pt modelId="{7D04B25A-9065-D540-90C7-1F8889B8854A}" type="pres">
      <dgm:prSet presAssocID="{4C0ACA89-7F0A-514D-B87C-C39A08FBFAF5}" presName="rootComposite" presStyleCnt="0"/>
      <dgm:spPr/>
    </dgm:pt>
    <dgm:pt modelId="{6524CCA0-7DD3-524B-BDA4-F6D2A5D11036}" type="pres">
      <dgm:prSet presAssocID="{4C0ACA89-7F0A-514D-B87C-C39A08FBFAF5}" presName="rootText" presStyleLbl="node4" presStyleIdx="10" presStyleCnt="30" custScaleY="94179" custLinFactX="300000" custLinFactY="-27736" custLinFactNeighborX="394282" custLinFactNeighborY="-100000">
        <dgm:presLayoutVars>
          <dgm:chPref val="3"/>
        </dgm:presLayoutVars>
      </dgm:prSet>
      <dgm:spPr/>
      <dgm:t>
        <a:bodyPr/>
        <a:lstStyle/>
        <a:p>
          <a:endParaRPr lang="en-US"/>
        </a:p>
      </dgm:t>
    </dgm:pt>
    <dgm:pt modelId="{D736611B-C560-A24D-982A-F60225B03547}" type="pres">
      <dgm:prSet presAssocID="{4C0ACA89-7F0A-514D-B87C-C39A08FBFAF5}" presName="rootConnector" presStyleLbl="node4" presStyleIdx="10" presStyleCnt="30"/>
      <dgm:spPr/>
      <dgm:t>
        <a:bodyPr/>
        <a:lstStyle/>
        <a:p>
          <a:endParaRPr lang="en-US"/>
        </a:p>
      </dgm:t>
    </dgm:pt>
    <dgm:pt modelId="{0F92D1BA-EAA7-7740-83B7-F0C25470A3F0}" type="pres">
      <dgm:prSet presAssocID="{4C0ACA89-7F0A-514D-B87C-C39A08FBFAF5}" presName="hierChild4" presStyleCnt="0"/>
      <dgm:spPr/>
    </dgm:pt>
    <dgm:pt modelId="{864738B8-135C-DA49-97A5-4D6770591B5E}" type="pres">
      <dgm:prSet presAssocID="{4C0ACA89-7F0A-514D-B87C-C39A08FBFAF5}" presName="hierChild5" presStyleCnt="0"/>
      <dgm:spPr/>
    </dgm:pt>
    <dgm:pt modelId="{C4DE88D4-628D-8846-876F-2AD0BD228D12}" type="pres">
      <dgm:prSet presAssocID="{AA2C8B41-DBCD-614B-AA51-4A0AABD0E0E1}" presName="Name37" presStyleLbl="parChTrans1D4" presStyleIdx="11" presStyleCnt="30"/>
      <dgm:spPr/>
      <dgm:t>
        <a:bodyPr/>
        <a:lstStyle/>
        <a:p>
          <a:endParaRPr lang="en-US"/>
        </a:p>
      </dgm:t>
    </dgm:pt>
    <dgm:pt modelId="{0C16A040-AE1A-0B4B-9D39-CB4926579BF4}" type="pres">
      <dgm:prSet presAssocID="{60B29F3F-9B3F-994E-9C82-D1EAD40840A3}" presName="hierRoot2" presStyleCnt="0">
        <dgm:presLayoutVars>
          <dgm:hierBranch val="init"/>
        </dgm:presLayoutVars>
      </dgm:prSet>
      <dgm:spPr/>
    </dgm:pt>
    <dgm:pt modelId="{FBA7AC13-B866-BD49-A160-9F70A12405DE}" type="pres">
      <dgm:prSet presAssocID="{60B29F3F-9B3F-994E-9C82-D1EAD40840A3}" presName="rootComposite" presStyleCnt="0"/>
      <dgm:spPr/>
    </dgm:pt>
    <dgm:pt modelId="{DD420FB5-48FD-AC45-945E-A0FE07546868}" type="pres">
      <dgm:prSet presAssocID="{60B29F3F-9B3F-994E-9C82-D1EAD40840A3}" presName="rootText" presStyleLbl="node4" presStyleIdx="11" presStyleCnt="30" custScaleY="87270" custLinFactX="300000" custLinFactNeighborX="394282" custLinFactNeighborY="14680">
        <dgm:presLayoutVars>
          <dgm:chPref val="3"/>
        </dgm:presLayoutVars>
      </dgm:prSet>
      <dgm:spPr/>
      <dgm:t>
        <a:bodyPr/>
        <a:lstStyle/>
        <a:p>
          <a:endParaRPr lang="en-US"/>
        </a:p>
      </dgm:t>
    </dgm:pt>
    <dgm:pt modelId="{FCF5FC7D-06C4-2743-BB72-1867A6BC8AE1}" type="pres">
      <dgm:prSet presAssocID="{60B29F3F-9B3F-994E-9C82-D1EAD40840A3}" presName="rootConnector" presStyleLbl="node4" presStyleIdx="11" presStyleCnt="30"/>
      <dgm:spPr/>
      <dgm:t>
        <a:bodyPr/>
        <a:lstStyle/>
        <a:p>
          <a:endParaRPr lang="en-US"/>
        </a:p>
      </dgm:t>
    </dgm:pt>
    <dgm:pt modelId="{242A4200-7BDB-8940-B3D8-A1F540FAE82C}" type="pres">
      <dgm:prSet presAssocID="{60B29F3F-9B3F-994E-9C82-D1EAD40840A3}" presName="hierChild4" presStyleCnt="0"/>
      <dgm:spPr/>
    </dgm:pt>
    <dgm:pt modelId="{21507F33-77C1-D341-A0CD-CC4C35C8E543}" type="pres">
      <dgm:prSet presAssocID="{60B29F3F-9B3F-994E-9C82-D1EAD40840A3}" presName="hierChild5" presStyleCnt="0"/>
      <dgm:spPr/>
    </dgm:pt>
    <dgm:pt modelId="{6ECA9422-CA24-064D-9052-B66E68AB386B}" type="pres">
      <dgm:prSet presAssocID="{EC6606CB-F42A-DA45-A0CB-5EE304711FD9}" presName="Name37" presStyleLbl="parChTrans1D4" presStyleIdx="12" presStyleCnt="30"/>
      <dgm:spPr/>
      <dgm:t>
        <a:bodyPr/>
        <a:lstStyle/>
        <a:p>
          <a:endParaRPr lang="en-US"/>
        </a:p>
      </dgm:t>
    </dgm:pt>
    <dgm:pt modelId="{5780D71B-42D4-BB43-8EC1-5B6D6B43025D}" type="pres">
      <dgm:prSet presAssocID="{F842DB6C-6126-9346-8D59-5176E0117A37}" presName="hierRoot2" presStyleCnt="0">
        <dgm:presLayoutVars>
          <dgm:hierBranch val="init"/>
        </dgm:presLayoutVars>
      </dgm:prSet>
      <dgm:spPr/>
    </dgm:pt>
    <dgm:pt modelId="{1D97FEA5-D6DE-8644-9FF4-C8B9844EF2CC}" type="pres">
      <dgm:prSet presAssocID="{F842DB6C-6126-9346-8D59-5176E0117A37}" presName="rootComposite" presStyleCnt="0"/>
      <dgm:spPr/>
    </dgm:pt>
    <dgm:pt modelId="{B9A0B4DD-5F42-1740-B3D0-72E24386BF3C}" type="pres">
      <dgm:prSet presAssocID="{F842DB6C-6126-9346-8D59-5176E0117A37}" presName="rootText" presStyleLbl="node4" presStyleIdx="12" presStyleCnt="30" custScaleY="87270" custLinFactX="270781" custLinFactY="-15633" custLinFactNeighborX="300000" custLinFactNeighborY="-100000">
        <dgm:presLayoutVars>
          <dgm:chPref val="3"/>
        </dgm:presLayoutVars>
      </dgm:prSet>
      <dgm:spPr/>
      <dgm:t>
        <a:bodyPr/>
        <a:lstStyle/>
        <a:p>
          <a:endParaRPr lang="en-US"/>
        </a:p>
      </dgm:t>
    </dgm:pt>
    <dgm:pt modelId="{B14DEA40-DE90-8D4A-B742-48ABA188553A}" type="pres">
      <dgm:prSet presAssocID="{F842DB6C-6126-9346-8D59-5176E0117A37}" presName="rootConnector" presStyleLbl="node4" presStyleIdx="12" presStyleCnt="30"/>
      <dgm:spPr/>
      <dgm:t>
        <a:bodyPr/>
        <a:lstStyle/>
        <a:p>
          <a:endParaRPr lang="en-US"/>
        </a:p>
      </dgm:t>
    </dgm:pt>
    <dgm:pt modelId="{C25313A0-6B5B-4848-8DF3-77678C2EDBC6}" type="pres">
      <dgm:prSet presAssocID="{F842DB6C-6126-9346-8D59-5176E0117A37}" presName="hierChild4" presStyleCnt="0"/>
      <dgm:spPr/>
    </dgm:pt>
    <dgm:pt modelId="{A7D5BA89-7408-5A4D-B822-B8FDC7B30244}" type="pres">
      <dgm:prSet presAssocID="{F842DB6C-6126-9346-8D59-5176E0117A37}" presName="hierChild5" presStyleCnt="0"/>
      <dgm:spPr/>
    </dgm:pt>
    <dgm:pt modelId="{A9B58983-44D4-B340-B0EB-8AE84CF4D7DD}" type="pres">
      <dgm:prSet presAssocID="{5CA0B8A8-7835-2747-8DAD-7295F13D01BD}" presName="Name37" presStyleLbl="parChTrans1D4" presStyleIdx="13" presStyleCnt="30"/>
      <dgm:spPr/>
      <dgm:t>
        <a:bodyPr/>
        <a:lstStyle/>
        <a:p>
          <a:endParaRPr lang="en-US"/>
        </a:p>
      </dgm:t>
    </dgm:pt>
    <dgm:pt modelId="{24E6CD9D-6409-8B40-9666-A36709A25862}" type="pres">
      <dgm:prSet presAssocID="{816C91BA-B240-124F-ADA0-A8961FF27E0F}" presName="hierRoot2" presStyleCnt="0">
        <dgm:presLayoutVars>
          <dgm:hierBranch val="init"/>
        </dgm:presLayoutVars>
      </dgm:prSet>
      <dgm:spPr/>
    </dgm:pt>
    <dgm:pt modelId="{B12B7FD4-4556-3D46-A010-7DE47AAD26FE}" type="pres">
      <dgm:prSet presAssocID="{816C91BA-B240-124F-ADA0-A8961FF27E0F}" presName="rootComposite" presStyleCnt="0"/>
      <dgm:spPr/>
    </dgm:pt>
    <dgm:pt modelId="{0E1C872F-6114-A648-B869-09405BBE4347}" type="pres">
      <dgm:prSet presAssocID="{816C91BA-B240-124F-ADA0-A8961FF27E0F}" presName="rootText" presStyleLbl="node4" presStyleIdx="13" presStyleCnt="30" custScaleY="87270" custLinFactX="300000" custLinFactY="-179245" custLinFactNeighborX="394282" custLinFactNeighborY="-200000">
        <dgm:presLayoutVars>
          <dgm:chPref val="3"/>
        </dgm:presLayoutVars>
      </dgm:prSet>
      <dgm:spPr/>
      <dgm:t>
        <a:bodyPr/>
        <a:lstStyle/>
        <a:p>
          <a:endParaRPr lang="en-US"/>
        </a:p>
      </dgm:t>
    </dgm:pt>
    <dgm:pt modelId="{D068B656-6646-8F46-85B1-25C85B8C80CA}" type="pres">
      <dgm:prSet presAssocID="{816C91BA-B240-124F-ADA0-A8961FF27E0F}" presName="rootConnector" presStyleLbl="node4" presStyleIdx="13" presStyleCnt="30"/>
      <dgm:spPr/>
      <dgm:t>
        <a:bodyPr/>
        <a:lstStyle/>
        <a:p>
          <a:endParaRPr lang="en-US"/>
        </a:p>
      </dgm:t>
    </dgm:pt>
    <dgm:pt modelId="{DF409AC0-DC91-1949-9B5D-45BD078FA8BB}" type="pres">
      <dgm:prSet presAssocID="{816C91BA-B240-124F-ADA0-A8961FF27E0F}" presName="hierChild4" presStyleCnt="0"/>
      <dgm:spPr/>
    </dgm:pt>
    <dgm:pt modelId="{799954E8-27F9-D64C-B1ED-CB36F1712F7A}" type="pres">
      <dgm:prSet presAssocID="{816C91BA-B240-124F-ADA0-A8961FF27E0F}" presName="hierChild5" presStyleCnt="0"/>
      <dgm:spPr/>
    </dgm:pt>
    <dgm:pt modelId="{05902285-A0E4-4A41-AC69-21A3163161BF}" type="pres">
      <dgm:prSet presAssocID="{BD0B4374-6A89-1C40-BE1D-2C6B996DC83E}" presName="Name37" presStyleLbl="parChTrans1D4" presStyleIdx="14" presStyleCnt="30"/>
      <dgm:spPr/>
      <dgm:t>
        <a:bodyPr/>
        <a:lstStyle/>
        <a:p>
          <a:endParaRPr lang="en-US"/>
        </a:p>
      </dgm:t>
    </dgm:pt>
    <dgm:pt modelId="{E9214194-D202-494A-A2B3-DE5F1FF7586B}" type="pres">
      <dgm:prSet presAssocID="{A6676486-AD20-5F41-83C8-FE0D923748A6}" presName="hierRoot2" presStyleCnt="0">
        <dgm:presLayoutVars>
          <dgm:hierBranch val="init"/>
        </dgm:presLayoutVars>
      </dgm:prSet>
      <dgm:spPr/>
    </dgm:pt>
    <dgm:pt modelId="{6348F1E1-4B0A-4444-8B25-6EFDEDE0F445}" type="pres">
      <dgm:prSet presAssocID="{A6676486-AD20-5F41-83C8-FE0D923748A6}" presName="rootComposite" presStyleCnt="0"/>
      <dgm:spPr/>
    </dgm:pt>
    <dgm:pt modelId="{8E1A1C34-F102-0040-8EF9-250F421D5DB6}" type="pres">
      <dgm:prSet presAssocID="{A6676486-AD20-5F41-83C8-FE0D923748A6}" presName="rootText" presStyleLbl="node4" presStyleIdx="14" presStyleCnt="30" custScaleY="142245" custLinFactX="269882" custLinFactY="-100000" custLinFactNeighborX="300000" custLinFactNeighborY="-154506">
        <dgm:presLayoutVars>
          <dgm:chPref val="3"/>
        </dgm:presLayoutVars>
      </dgm:prSet>
      <dgm:spPr/>
      <dgm:t>
        <a:bodyPr/>
        <a:lstStyle/>
        <a:p>
          <a:endParaRPr lang="en-US"/>
        </a:p>
      </dgm:t>
    </dgm:pt>
    <dgm:pt modelId="{92D4D6B1-B9B9-5842-854B-D8BC0582607B}" type="pres">
      <dgm:prSet presAssocID="{A6676486-AD20-5F41-83C8-FE0D923748A6}" presName="rootConnector" presStyleLbl="node4" presStyleIdx="14" presStyleCnt="30"/>
      <dgm:spPr/>
      <dgm:t>
        <a:bodyPr/>
        <a:lstStyle/>
        <a:p>
          <a:endParaRPr lang="en-US"/>
        </a:p>
      </dgm:t>
    </dgm:pt>
    <dgm:pt modelId="{D6F197B5-897B-D340-9C99-7C916D58DE2C}" type="pres">
      <dgm:prSet presAssocID="{A6676486-AD20-5F41-83C8-FE0D923748A6}" presName="hierChild4" presStyleCnt="0"/>
      <dgm:spPr/>
    </dgm:pt>
    <dgm:pt modelId="{5F6B7B92-3587-3C4A-8D83-123D7FB9F5C1}" type="pres">
      <dgm:prSet presAssocID="{A6676486-AD20-5F41-83C8-FE0D923748A6}" presName="hierChild5" presStyleCnt="0"/>
      <dgm:spPr/>
    </dgm:pt>
    <dgm:pt modelId="{AE28576D-F062-E94C-BD14-722B537A47CF}" type="pres">
      <dgm:prSet presAssocID="{8F0D8A73-6010-8349-8E07-CFA9F710B21F}" presName="Name37" presStyleLbl="parChTrans1D4" presStyleIdx="15" presStyleCnt="30"/>
      <dgm:spPr/>
      <dgm:t>
        <a:bodyPr/>
        <a:lstStyle/>
        <a:p>
          <a:endParaRPr lang="en-US"/>
        </a:p>
      </dgm:t>
    </dgm:pt>
    <dgm:pt modelId="{724F4B1A-E83C-1C47-B615-08457DF2FC6C}" type="pres">
      <dgm:prSet presAssocID="{784864D3-534C-C940-8B59-C57FA60C108A}" presName="hierRoot2" presStyleCnt="0">
        <dgm:presLayoutVars>
          <dgm:hierBranch val="init"/>
        </dgm:presLayoutVars>
      </dgm:prSet>
      <dgm:spPr/>
    </dgm:pt>
    <dgm:pt modelId="{268599E4-3FB3-8B4A-9B9A-39D6F4DCBF11}" type="pres">
      <dgm:prSet presAssocID="{784864D3-534C-C940-8B59-C57FA60C108A}" presName="rootComposite" presStyleCnt="0"/>
      <dgm:spPr/>
    </dgm:pt>
    <dgm:pt modelId="{8D82680B-51BB-3F4D-B815-349E03357B92}" type="pres">
      <dgm:prSet presAssocID="{784864D3-534C-C940-8B59-C57FA60C108A}" presName="rootText" presStyleLbl="node4" presStyleIdx="15" presStyleCnt="30" custScaleY="142245" custLinFactX="300000" custLinFactY="-200000" custLinFactNeighborX="394282" custLinFactNeighborY="-240921">
        <dgm:presLayoutVars>
          <dgm:chPref val="3"/>
        </dgm:presLayoutVars>
      </dgm:prSet>
      <dgm:spPr/>
      <dgm:t>
        <a:bodyPr/>
        <a:lstStyle/>
        <a:p>
          <a:endParaRPr lang="en-US"/>
        </a:p>
      </dgm:t>
    </dgm:pt>
    <dgm:pt modelId="{59149C49-F1C4-574C-AB7B-AB3F94453B9B}" type="pres">
      <dgm:prSet presAssocID="{784864D3-534C-C940-8B59-C57FA60C108A}" presName="rootConnector" presStyleLbl="node4" presStyleIdx="15" presStyleCnt="30"/>
      <dgm:spPr/>
      <dgm:t>
        <a:bodyPr/>
        <a:lstStyle/>
        <a:p>
          <a:endParaRPr lang="en-US"/>
        </a:p>
      </dgm:t>
    </dgm:pt>
    <dgm:pt modelId="{6ACCE86E-4AF9-EF46-AB3D-E51A98872BB3}" type="pres">
      <dgm:prSet presAssocID="{784864D3-534C-C940-8B59-C57FA60C108A}" presName="hierChild4" presStyleCnt="0"/>
      <dgm:spPr/>
    </dgm:pt>
    <dgm:pt modelId="{FF4F964A-4EBF-E54E-8FE4-37F546EBE8B5}" type="pres">
      <dgm:prSet presAssocID="{784864D3-534C-C940-8B59-C57FA60C108A}" presName="hierChild5" presStyleCnt="0"/>
      <dgm:spPr/>
    </dgm:pt>
    <dgm:pt modelId="{BCC82287-46F5-7243-A566-1DAF35B94789}" type="pres">
      <dgm:prSet presAssocID="{BE7E7CCE-E6E8-5A4F-B732-F4D9D81C426F}" presName="hierChild5" presStyleCnt="0"/>
      <dgm:spPr/>
    </dgm:pt>
    <dgm:pt modelId="{CC5937A5-48A8-9840-B6B7-E908A47708BC}" type="pres">
      <dgm:prSet presAssocID="{57BDB410-01A7-D549-B9DD-861C94D8F1A2}" presName="Name37" presStyleLbl="parChTrans1D3" presStyleIdx="3" presStyleCnt="9"/>
      <dgm:spPr/>
      <dgm:t>
        <a:bodyPr/>
        <a:lstStyle/>
        <a:p>
          <a:endParaRPr lang="en-US"/>
        </a:p>
      </dgm:t>
    </dgm:pt>
    <dgm:pt modelId="{CD077154-5762-6348-8963-E4970B94226E}" type="pres">
      <dgm:prSet presAssocID="{84E28A35-C355-FF48-A92B-937AA9DD44AA}" presName="hierRoot2" presStyleCnt="0">
        <dgm:presLayoutVars>
          <dgm:hierBranch val="init"/>
        </dgm:presLayoutVars>
      </dgm:prSet>
      <dgm:spPr/>
    </dgm:pt>
    <dgm:pt modelId="{6BD2497D-68B5-3C4E-96D7-1C86BC93CD82}" type="pres">
      <dgm:prSet presAssocID="{84E28A35-C355-FF48-A92B-937AA9DD44AA}" presName="rootComposite" presStyleCnt="0"/>
      <dgm:spPr/>
    </dgm:pt>
    <dgm:pt modelId="{D2ED9395-BD92-9247-805F-A3D30EE27541}" type="pres">
      <dgm:prSet presAssocID="{84E28A35-C355-FF48-A92B-937AA9DD44AA}" presName="rootText" presStyleLbl="node3" presStyleIdx="3" presStyleCnt="9" custScaleY="144957" custLinFactX="-100000" custLinFactNeighborX="-162901" custLinFactNeighborY="0">
        <dgm:presLayoutVars>
          <dgm:chPref val="3"/>
        </dgm:presLayoutVars>
      </dgm:prSet>
      <dgm:spPr/>
      <dgm:t>
        <a:bodyPr/>
        <a:lstStyle/>
        <a:p>
          <a:endParaRPr lang="en-US"/>
        </a:p>
      </dgm:t>
    </dgm:pt>
    <dgm:pt modelId="{78EF460F-83A5-CA4D-B587-85D3E55A42C5}" type="pres">
      <dgm:prSet presAssocID="{84E28A35-C355-FF48-A92B-937AA9DD44AA}" presName="rootConnector" presStyleLbl="node3" presStyleIdx="3" presStyleCnt="9"/>
      <dgm:spPr/>
      <dgm:t>
        <a:bodyPr/>
        <a:lstStyle/>
        <a:p>
          <a:endParaRPr lang="en-US"/>
        </a:p>
      </dgm:t>
    </dgm:pt>
    <dgm:pt modelId="{5A07F722-FFD7-2046-88CB-D9C55D32AE01}" type="pres">
      <dgm:prSet presAssocID="{84E28A35-C355-FF48-A92B-937AA9DD44AA}" presName="hierChild4" presStyleCnt="0"/>
      <dgm:spPr/>
    </dgm:pt>
    <dgm:pt modelId="{773A7C74-FD69-9B46-9EF6-F671E9BE3A24}" type="pres">
      <dgm:prSet presAssocID="{84E28A35-C355-FF48-A92B-937AA9DD44AA}" presName="hierChild5" presStyleCnt="0"/>
      <dgm:spPr/>
    </dgm:pt>
    <dgm:pt modelId="{2F53FF97-1210-1941-B43E-95B8B86362C5}" type="pres">
      <dgm:prSet presAssocID="{DF165854-3EFE-D242-B261-F7F4B309FDB4}" presName="Name37" presStyleLbl="parChTrans1D3" presStyleIdx="4" presStyleCnt="9"/>
      <dgm:spPr/>
      <dgm:t>
        <a:bodyPr/>
        <a:lstStyle/>
        <a:p>
          <a:endParaRPr lang="en-US"/>
        </a:p>
      </dgm:t>
    </dgm:pt>
    <dgm:pt modelId="{813E1641-E585-4340-BDEE-8D217EF9C863}" type="pres">
      <dgm:prSet presAssocID="{33650D4A-D772-9C43-BAC8-0C7759FF4714}" presName="hierRoot2" presStyleCnt="0">
        <dgm:presLayoutVars>
          <dgm:hierBranch val="init"/>
        </dgm:presLayoutVars>
      </dgm:prSet>
      <dgm:spPr/>
    </dgm:pt>
    <dgm:pt modelId="{0E1B6CFB-C2C8-B64E-94EE-EBF41D40BF7D}" type="pres">
      <dgm:prSet presAssocID="{33650D4A-D772-9C43-BAC8-0C7759FF4714}" presName="rootComposite" presStyleCnt="0"/>
      <dgm:spPr/>
    </dgm:pt>
    <dgm:pt modelId="{41122DEA-7173-D048-B3CD-82A3F4C94717}" type="pres">
      <dgm:prSet presAssocID="{33650D4A-D772-9C43-BAC8-0C7759FF4714}" presName="rootText" presStyleLbl="node3" presStyleIdx="4" presStyleCnt="9" custScaleY="144957" custLinFactX="98507" custLinFactNeighborX="100000" custLinFactNeighborY="301">
        <dgm:presLayoutVars>
          <dgm:chPref val="3"/>
        </dgm:presLayoutVars>
      </dgm:prSet>
      <dgm:spPr/>
      <dgm:t>
        <a:bodyPr/>
        <a:lstStyle/>
        <a:p>
          <a:endParaRPr lang="en-US"/>
        </a:p>
      </dgm:t>
    </dgm:pt>
    <dgm:pt modelId="{1B5E49DD-9C56-4D41-9C82-5C1AE09FBC09}" type="pres">
      <dgm:prSet presAssocID="{33650D4A-D772-9C43-BAC8-0C7759FF4714}" presName="rootConnector" presStyleLbl="node3" presStyleIdx="4" presStyleCnt="9"/>
      <dgm:spPr/>
      <dgm:t>
        <a:bodyPr/>
        <a:lstStyle/>
        <a:p>
          <a:endParaRPr lang="en-US"/>
        </a:p>
      </dgm:t>
    </dgm:pt>
    <dgm:pt modelId="{BBDAED97-0D9D-8940-A497-92C9ADA78129}" type="pres">
      <dgm:prSet presAssocID="{33650D4A-D772-9C43-BAC8-0C7759FF4714}" presName="hierChild4" presStyleCnt="0"/>
      <dgm:spPr/>
    </dgm:pt>
    <dgm:pt modelId="{D73F496E-2EAC-7341-95FC-7478F99AB706}" type="pres">
      <dgm:prSet presAssocID="{33650D4A-D772-9C43-BAC8-0C7759FF4714}" presName="hierChild5" presStyleCnt="0"/>
      <dgm:spPr/>
    </dgm:pt>
    <dgm:pt modelId="{E2086106-685D-404B-8964-D796C9640B04}" type="pres">
      <dgm:prSet presAssocID="{B106F69D-7D8A-1540-B650-8BE80B427AA8}" presName="Name37" presStyleLbl="parChTrans1D3" presStyleIdx="5" presStyleCnt="9"/>
      <dgm:spPr/>
      <dgm:t>
        <a:bodyPr/>
        <a:lstStyle/>
        <a:p>
          <a:endParaRPr lang="en-US"/>
        </a:p>
      </dgm:t>
    </dgm:pt>
    <dgm:pt modelId="{CC85F7A4-BBFB-554D-9EA4-836D4FCB86BF}" type="pres">
      <dgm:prSet presAssocID="{43393FC1-969F-2249-BEAF-3B0B76E6E62B}" presName="hierRoot2" presStyleCnt="0">
        <dgm:presLayoutVars>
          <dgm:hierBranch val="init"/>
        </dgm:presLayoutVars>
      </dgm:prSet>
      <dgm:spPr/>
    </dgm:pt>
    <dgm:pt modelId="{A80368B8-F0B2-8949-9D28-11CEB2F8926B}" type="pres">
      <dgm:prSet presAssocID="{43393FC1-969F-2249-BEAF-3B0B76E6E62B}" presName="rootComposite" presStyleCnt="0"/>
      <dgm:spPr/>
    </dgm:pt>
    <dgm:pt modelId="{A53CA32D-029F-9049-A791-75481D2DB4B7}" type="pres">
      <dgm:prSet presAssocID="{43393FC1-969F-2249-BEAF-3B0B76E6E62B}" presName="rootText" presStyleLbl="node3" presStyleIdx="5" presStyleCnt="9" custScaleX="106002" custScaleY="152890" custLinFactX="-65074" custLinFactNeighborX="-100000" custLinFactNeighborY="592">
        <dgm:presLayoutVars>
          <dgm:chPref val="3"/>
        </dgm:presLayoutVars>
      </dgm:prSet>
      <dgm:spPr/>
      <dgm:t>
        <a:bodyPr/>
        <a:lstStyle/>
        <a:p>
          <a:endParaRPr lang="en-US"/>
        </a:p>
      </dgm:t>
    </dgm:pt>
    <dgm:pt modelId="{427C5B2C-4D09-A641-8F8D-2110679FA058}" type="pres">
      <dgm:prSet presAssocID="{43393FC1-969F-2249-BEAF-3B0B76E6E62B}" presName="rootConnector" presStyleLbl="node3" presStyleIdx="5" presStyleCnt="9"/>
      <dgm:spPr/>
      <dgm:t>
        <a:bodyPr/>
        <a:lstStyle/>
        <a:p>
          <a:endParaRPr lang="en-US"/>
        </a:p>
      </dgm:t>
    </dgm:pt>
    <dgm:pt modelId="{1323AB40-A420-E243-B294-28CCAB5BCFFF}" type="pres">
      <dgm:prSet presAssocID="{43393FC1-969F-2249-BEAF-3B0B76E6E62B}" presName="hierChild4" presStyleCnt="0"/>
      <dgm:spPr/>
    </dgm:pt>
    <dgm:pt modelId="{1FBCFF18-404B-3042-A8D8-57D872046677}" type="pres">
      <dgm:prSet presAssocID="{65F51E54-56F2-FF49-9A85-A6DD795658FC}" presName="Name37" presStyleLbl="parChTrans1D4" presStyleIdx="16" presStyleCnt="30"/>
      <dgm:spPr/>
      <dgm:t>
        <a:bodyPr/>
        <a:lstStyle/>
        <a:p>
          <a:endParaRPr lang="en-US"/>
        </a:p>
      </dgm:t>
    </dgm:pt>
    <dgm:pt modelId="{14278369-FA8E-0D4C-9E91-5C69611E28F7}" type="pres">
      <dgm:prSet presAssocID="{6D67B57A-FF82-7A46-9D3C-D80E0105CE5E}" presName="hierRoot2" presStyleCnt="0">
        <dgm:presLayoutVars>
          <dgm:hierBranch val="init"/>
        </dgm:presLayoutVars>
      </dgm:prSet>
      <dgm:spPr/>
    </dgm:pt>
    <dgm:pt modelId="{28E48E0F-19E0-BB4C-8CD8-8DC83C8C72C7}" type="pres">
      <dgm:prSet presAssocID="{6D67B57A-FF82-7A46-9D3C-D80E0105CE5E}" presName="rootComposite" presStyleCnt="0"/>
      <dgm:spPr/>
    </dgm:pt>
    <dgm:pt modelId="{431B6C1A-091D-4044-BAC6-91A6A7F37BFA}" type="pres">
      <dgm:prSet presAssocID="{6D67B57A-FF82-7A46-9D3C-D80E0105CE5E}" presName="rootText" presStyleLbl="node4" presStyleIdx="16" presStyleCnt="30" custLinFactX="-64007" custLinFactNeighborX="-100000" custLinFactNeighborY="38153">
        <dgm:presLayoutVars>
          <dgm:chPref val="3"/>
        </dgm:presLayoutVars>
      </dgm:prSet>
      <dgm:spPr/>
      <dgm:t>
        <a:bodyPr/>
        <a:lstStyle/>
        <a:p>
          <a:endParaRPr lang="en-US"/>
        </a:p>
      </dgm:t>
    </dgm:pt>
    <dgm:pt modelId="{54ED8C6B-22FE-E048-A184-CB2018DF14EC}" type="pres">
      <dgm:prSet presAssocID="{6D67B57A-FF82-7A46-9D3C-D80E0105CE5E}" presName="rootConnector" presStyleLbl="node4" presStyleIdx="16" presStyleCnt="30"/>
      <dgm:spPr/>
      <dgm:t>
        <a:bodyPr/>
        <a:lstStyle/>
        <a:p>
          <a:endParaRPr lang="en-US"/>
        </a:p>
      </dgm:t>
    </dgm:pt>
    <dgm:pt modelId="{BF705AE8-F5FB-C345-80F4-A7A813CEAEB0}" type="pres">
      <dgm:prSet presAssocID="{6D67B57A-FF82-7A46-9D3C-D80E0105CE5E}" presName="hierChild4" presStyleCnt="0"/>
      <dgm:spPr/>
    </dgm:pt>
    <dgm:pt modelId="{0136B665-5D98-1E4F-BB1E-BD9C09993E5E}" type="pres">
      <dgm:prSet presAssocID="{6D67B57A-FF82-7A46-9D3C-D80E0105CE5E}" presName="hierChild5" presStyleCnt="0"/>
      <dgm:spPr/>
    </dgm:pt>
    <dgm:pt modelId="{FE6CFF25-948F-F045-8542-5732FC843B91}" type="pres">
      <dgm:prSet presAssocID="{04FA32CB-26E9-5D47-A17B-4A54FA78B59D}" presName="Name37" presStyleLbl="parChTrans1D4" presStyleIdx="17" presStyleCnt="30"/>
      <dgm:spPr/>
      <dgm:t>
        <a:bodyPr/>
        <a:lstStyle/>
        <a:p>
          <a:endParaRPr lang="en-US"/>
        </a:p>
      </dgm:t>
    </dgm:pt>
    <dgm:pt modelId="{26077AF3-54C5-0744-B42A-6FE537AF2D30}" type="pres">
      <dgm:prSet presAssocID="{F7E591CF-97DE-7E42-B7D0-806185343071}" presName="hierRoot2" presStyleCnt="0">
        <dgm:presLayoutVars>
          <dgm:hierBranch val="init"/>
        </dgm:presLayoutVars>
      </dgm:prSet>
      <dgm:spPr/>
    </dgm:pt>
    <dgm:pt modelId="{4F689B1F-34FB-B24B-B3CF-D405AEF2B2A1}" type="pres">
      <dgm:prSet presAssocID="{F7E591CF-97DE-7E42-B7D0-806185343071}" presName="rootComposite" presStyleCnt="0"/>
      <dgm:spPr/>
    </dgm:pt>
    <dgm:pt modelId="{505A77A4-98AB-304F-AB8D-AFC488FEF782}" type="pres">
      <dgm:prSet presAssocID="{F7E591CF-97DE-7E42-B7D0-806185343071}" presName="rootText" presStyleLbl="node4" presStyleIdx="17" presStyleCnt="30" custLinFactX="-100000" custLinFactY="-5366" custLinFactNeighborX="-184981" custLinFactNeighborY="-100000">
        <dgm:presLayoutVars>
          <dgm:chPref val="3"/>
        </dgm:presLayoutVars>
      </dgm:prSet>
      <dgm:spPr/>
      <dgm:t>
        <a:bodyPr/>
        <a:lstStyle/>
        <a:p>
          <a:endParaRPr lang="en-US"/>
        </a:p>
      </dgm:t>
    </dgm:pt>
    <dgm:pt modelId="{089548C8-B498-0A4A-8AF6-5C1D673A31B7}" type="pres">
      <dgm:prSet presAssocID="{F7E591CF-97DE-7E42-B7D0-806185343071}" presName="rootConnector" presStyleLbl="node4" presStyleIdx="17" presStyleCnt="30"/>
      <dgm:spPr/>
      <dgm:t>
        <a:bodyPr/>
        <a:lstStyle/>
        <a:p>
          <a:endParaRPr lang="en-US"/>
        </a:p>
      </dgm:t>
    </dgm:pt>
    <dgm:pt modelId="{2F22AB76-5B1D-EB42-951C-43C62F431D4C}" type="pres">
      <dgm:prSet presAssocID="{F7E591CF-97DE-7E42-B7D0-806185343071}" presName="hierChild4" presStyleCnt="0"/>
      <dgm:spPr/>
    </dgm:pt>
    <dgm:pt modelId="{1E60343E-804A-1245-8694-31C6313872FA}" type="pres">
      <dgm:prSet presAssocID="{F7E591CF-97DE-7E42-B7D0-806185343071}" presName="hierChild5" presStyleCnt="0"/>
      <dgm:spPr/>
    </dgm:pt>
    <dgm:pt modelId="{72522BCE-CD54-2F4C-BC05-A37EDD245091}" type="pres">
      <dgm:prSet presAssocID="{BFAD7EB4-C701-A34B-A9A1-9CB586ACCA6B}" presName="Name37" presStyleLbl="parChTrans1D4" presStyleIdx="18" presStyleCnt="30"/>
      <dgm:spPr/>
      <dgm:t>
        <a:bodyPr/>
        <a:lstStyle/>
        <a:p>
          <a:endParaRPr lang="en-US"/>
        </a:p>
      </dgm:t>
    </dgm:pt>
    <dgm:pt modelId="{73A8D8CB-415B-4D42-984B-34F349AB0E89}" type="pres">
      <dgm:prSet presAssocID="{4F0C1F4F-DEC3-A54C-B001-BA4AC8591938}" presName="hierRoot2" presStyleCnt="0">
        <dgm:presLayoutVars>
          <dgm:hierBranch val="init"/>
        </dgm:presLayoutVars>
      </dgm:prSet>
      <dgm:spPr/>
    </dgm:pt>
    <dgm:pt modelId="{F24899F6-2141-9046-B141-691AD2F3419F}" type="pres">
      <dgm:prSet presAssocID="{4F0C1F4F-DEC3-A54C-B001-BA4AC8591938}" presName="rootComposite" presStyleCnt="0"/>
      <dgm:spPr/>
    </dgm:pt>
    <dgm:pt modelId="{7BEE0614-28DA-9E4E-96A4-F55F18D28A43}" type="pres">
      <dgm:prSet presAssocID="{4F0C1F4F-DEC3-A54C-B001-BA4AC8591938}" presName="rootText" presStyleLbl="node4" presStyleIdx="18" presStyleCnt="30" custLinFactX="-100000" custLinFactY="-25869" custLinFactNeighborX="-182557" custLinFactNeighborY="-100000">
        <dgm:presLayoutVars>
          <dgm:chPref val="3"/>
        </dgm:presLayoutVars>
      </dgm:prSet>
      <dgm:spPr/>
      <dgm:t>
        <a:bodyPr/>
        <a:lstStyle/>
        <a:p>
          <a:endParaRPr lang="en-US"/>
        </a:p>
      </dgm:t>
    </dgm:pt>
    <dgm:pt modelId="{012C8CAD-F1F0-2C4F-A15F-8C9474619CF1}" type="pres">
      <dgm:prSet presAssocID="{4F0C1F4F-DEC3-A54C-B001-BA4AC8591938}" presName="rootConnector" presStyleLbl="node4" presStyleIdx="18" presStyleCnt="30"/>
      <dgm:spPr/>
      <dgm:t>
        <a:bodyPr/>
        <a:lstStyle/>
        <a:p>
          <a:endParaRPr lang="en-US"/>
        </a:p>
      </dgm:t>
    </dgm:pt>
    <dgm:pt modelId="{981094C4-D748-3B43-AF63-5DDFDB328B4D}" type="pres">
      <dgm:prSet presAssocID="{4F0C1F4F-DEC3-A54C-B001-BA4AC8591938}" presName="hierChild4" presStyleCnt="0"/>
      <dgm:spPr/>
    </dgm:pt>
    <dgm:pt modelId="{8D5461AC-91CC-5F48-809C-A9F7DAEDA91C}" type="pres">
      <dgm:prSet presAssocID="{4F0C1F4F-DEC3-A54C-B001-BA4AC8591938}" presName="hierChild5" presStyleCnt="0"/>
      <dgm:spPr/>
    </dgm:pt>
    <dgm:pt modelId="{BE058D86-D339-F344-9F8A-A8ACDF4239E0}" type="pres">
      <dgm:prSet presAssocID="{680BB682-696B-2242-BD52-53CBDE27FA1D}" presName="Name37" presStyleLbl="parChTrans1D4" presStyleIdx="19" presStyleCnt="30"/>
      <dgm:spPr/>
      <dgm:t>
        <a:bodyPr/>
        <a:lstStyle/>
        <a:p>
          <a:endParaRPr lang="en-US"/>
        </a:p>
      </dgm:t>
    </dgm:pt>
    <dgm:pt modelId="{BB9D4603-CC44-104D-9C77-E4510E114921}" type="pres">
      <dgm:prSet presAssocID="{E1D38358-6DF9-AD40-984F-1A71B931222C}" presName="hierRoot2" presStyleCnt="0">
        <dgm:presLayoutVars>
          <dgm:hierBranch val="init"/>
        </dgm:presLayoutVars>
      </dgm:prSet>
      <dgm:spPr/>
    </dgm:pt>
    <dgm:pt modelId="{8DF3A3CA-FB9A-074F-96D6-9752D4073B47}" type="pres">
      <dgm:prSet presAssocID="{E1D38358-6DF9-AD40-984F-1A71B931222C}" presName="rootComposite" presStyleCnt="0"/>
      <dgm:spPr/>
    </dgm:pt>
    <dgm:pt modelId="{3B1C964E-450F-884D-8980-8989A786DFCF}" type="pres">
      <dgm:prSet presAssocID="{E1D38358-6DF9-AD40-984F-1A71B931222C}" presName="rootText" presStyleLbl="node4" presStyleIdx="19" presStyleCnt="30" custLinFactX="-66057" custLinFactY="-100000" custLinFactNeighborX="-100000" custLinFactNeighborY="-164140">
        <dgm:presLayoutVars>
          <dgm:chPref val="3"/>
        </dgm:presLayoutVars>
      </dgm:prSet>
      <dgm:spPr/>
      <dgm:t>
        <a:bodyPr/>
        <a:lstStyle/>
        <a:p>
          <a:endParaRPr lang="en-US"/>
        </a:p>
      </dgm:t>
    </dgm:pt>
    <dgm:pt modelId="{ED4C5256-9EEB-624B-B0AD-006CE6FAD07E}" type="pres">
      <dgm:prSet presAssocID="{E1D38358-6DF9-AD40-984F-1A71B931222C}" presName="rootConnector" presStyleLbl="node4" presStyleIdx="19" presStyleCnt="30"/>
      <dgm:spPr/>
      <dgm:t>
        <a:bodyPr/>
        <a:lstStyle/>
        <a:p>
          <a:endParaRPr lang="en-US"/>
        </a:p>
      </dgm:t>
    </dgm:pt>
    <dgm:pt modelId="{CB9AF8A7-2BF2-E145-BC8F-7C4F0B349759}" type="pres">
      <dgm:prSet presAssocID="{E1D38358-6DF9-AD40-984F-1A71B931222C}" presName="hierChild4" presStyleCnt="0"/>
      <dgm:spPr/>
    </dgm:pt>
    <dgm:pt modelId="{9A7408A3-D4F2-C641-B62A-195B54AB066C}" type="pres">
      <dgm:prSet presAssocID="{E1D38358-6DF9-AD40-984F-1A71B931222C}" presName="hierChild5" presStyleCnt="0"/>
      <dgm:spPr/>
    </dgm:pt>
    <dgm:pt modelId="{BC9EA888-228A-D940-9901-8F741A9EEADA}" type="pres">
      <dgm:prSet presAssocID="{69E2C27B-4C2B-0A4F-A370-8319148CCCFB}" presName="Name37" presStyleLbl="parChTrans1D4" presStyleIdx="20" presStyleCnt="30"/>
      <dgm:spPr/>
      <dgm:t>
        <a:bodyPr/>
        <a:lstStyle/>
        <a:p>
          <a:endParaRPr lang="en-US"/>
        </a:p>
      </dgm:t>
    </dgm:pt>
    <dgm:pt modelId="{07EA4B6F-032F-7D46-807E-EF150490DBE3}" type="pres">
      <dgm:prSet presAssocID="{383582DC-C65C-1E43-BCA4-E3E6B2B0E1CA}" presName="hierRoot2" presStyleCnt="0">
        <dgm:presLayoutVars>
          <dgm:hierBranch val="init"/>
        </dgm:presLayoutVars>
      </dgm:prSet>
      <dgm:spPr/>
    </dgm:pt>
    <dgm:pt modelId="{4EB119E9-E9CC-4A41-8909-D50B6EB171BB}" type="pres">
      <dgm:prSet presAssocID="{383582DC-C65C-1E43-BCA4-E3E6B2B0E1CA}" presName="rootComposite" presStyleCnt="0"/>
      <dgm:spPr/>
    </dgm:pt>
    <dgm:pt modelId="{3C23E7FD-2397-FE4E-8BF2-452F0A71C6CE}" type="pres">
      <dgm:prSet presAssocID="{383582DC-C65C-1E43-BCA4-E3E6B2B0E1CA}" presName="rootText" presStyleLbl="node4" presStyleIdx="20" presStyleCnt="30" custLinFactX="-100000" custLinFactY="-100000" custLinFactNeighborX="-184981" custLinFactNeighborY="-185791">
        <dgm:presLayoutVars>
          <dgm:chPref val="3"/>
        </dgm:presLayoutVars>
      </dgm:prSet>
      <dgm:spPr/>
      <dgm:t>
        <a:bodyPr/>
        <a:lstStyle/>
        <a:p>
          <a:endParaRPr lang="en-US"/>
        </a:p>
      </dgm:t>
    </dgm:pt>
    <dgm:pt modelId="{4A005413-8326-3149-97A0-CD85DFFA0498}" type="pres">
      <dgm:prSet presAssocID="{383582DC-C65C-1E43-BCA4-E3E6B2B0E1CA}" presName="rootConnector" presStyleLbl="node4" presStyleIdx="20" presStyleCnt="30"/>
      <dgm:spPr/>
      <dgm:t>
        <a:bodyPr/>
        <a:lstStyle/>
        <a:p>
          <a:endParaRPr lang="en-US"/>
        </a:p>
      </dgm:t>
    </dgm:pt>
    <dgm:pt modelId="{9E984A4F-D8A0-A440-B04B-53DB1092C72A}" type="pres">
      <dgm:prSet presAssocID="{383582DC-C65C-1E43-BCA4-E3E6B2B0E1CA}" presName="hierChild4" presStyleCnt="0"/>
      <dgm:spPr/>
    </dgm:pt>
    <dgm:pt modelId="{63CBF123-1D58-DC4D-8040-A457AD774B29}" type="pres">
      <dgm:prSet presAssocID="{383582DC-C65C-1E43-BCA4-E3E6B2B0E1CA}" presName="hierChild5" presStyleCnt="0"/>
      <dgm:spPr/>
    </dgm:pt>
    <dgm:pt modelId="{A4CCAD2B-0942-A145-83BE-0C480CD7737C}" type="pres">
      <dgm:prSet presAssocID="{2AE250B8-7D2D-A146-A02C-28D58171B966}" presName="Name37" presStyleLbl="parChTrans1D4" presStyleIdx="21" presStyleCnt="30"/>
      <dgm:spPr/>
      <dgm:t>
        <a:bodyPr/>
        <a:lstStyle/>
        <a:p>
          <a:endParaRPr lang="en-US"/>
        </a:p>
      </dgm:t>
    </dgm:pt>
    <dgm:pt modelId="{55C58A53-A278-3347-887D-A6E11AE0B09A}" type="pres">
      <dgm:prSet presAssocID="{A9429178-799E-FE44-B1CB-D7AE33AEBCC6}" presName="hierRoot2" presStyleCnt="0">
        <dgm:presLayoutVars>
          <dgm:hierBranch val="init"/>
        </dgm:presLayoutVars>
      </dgm:prSet>
      <dgm:spPr/>
    </dgm:pt>
    <dgm:pt modelId="{661BCF38-04D1-C942-A631-A5C02F947D2E}" type="pres">
      <dgm:prSet presAssocID="{A9429178-799E-FE44-B1CB-D7AE33AEBCC6}" presName="rootComposite" presStyleCnt="0"/>
      <dgm:spPr/>
    </dgm:pt>
    <dgm:pt modelId="{84C1AD7D-663C-084F-87DF-0D3417F5649F}" type="pres">
      <dgm:prSet presAssocID="{A9429178-799E-FE44-B1CB-D7AE33AEBCC6}" presName="rootText" presStyleLbl="node4" presStyleIdx="21" presStyleCnt="30" custLinFactX="-66057" custLinFactY="-200000" custLinFactNeighborX="-100000" custLinFactNeighborY="-217009">
        <dgm:presLayoutVars>
          <dgm:chPref val="3"/>
        </dgm:presLayoutVars>
      </dgm:prSet>
      <dgm:spPr/>
      <dgm:t>
        <a:bodyPr/>
        <a:lstStyle/>
        <a:p>
          <a:endParaRPr lang="en-US"/>
        </a:p>
      </dgm:t>
    </dgm:pt>
    <dgm:pt modelId="{8FE789A5-0E42-1C42-80E6-CD80FAA27266}" type="pres">
      <dgm:prSet presAssocID="{A9429178-799E-FE44-B1CB-D7AE33AEBCC6}" presName="rootConnector" presStyleLbl="node4" presStyleIdx="21" presStyleCnt="30"/>
      <dgm:spPr/>
      <dgm:t>
        <a:bodyPr/>
        <a:lstStyle/>
        <a:p>
          <a:endParaRPr lang="en-US"/>
        </a:p>
      </dgm:t>
    </dgm:pt>
    <dgm:pt modelId="{153BE551-7FD4-E840-B9F4-5EC9223219DB}" type="pres">
      <dgm:prSet presAssocID="{A9429178-799E-FE44-B1CB-D7AE33AEBCC6}" presName="hierChild4" presStyleCnt="0"/>
      <dgm:spPr/>
    </dgm:pt>
    <dgm:pt modelId="{461A3A17-4376-3241-9914-10375E5A04C0}" type="pres">
      <dgm:prSet presAssocID="{A9429178-799E-FE44-B1CB-D7AE33AEBCC6}" presName="hierChild5" presStyleCnt="0"/>
      <dgm:spPr/>
    </dgm:pt>
    <dgm:pt modelId="{B4D9D488-8DE0-6A4F-8EB1-5BAC9EF877BA}" type="pres">
      <dgm:prSet presAssocID="{F44BA68E-50D4-4846-A9D6-D3EDFA60920F}" presName="Name37" presStyleLbl="parChTrans1D4" presStyleIdx="22" presStyleCnt="30"/>
      <dgm:spPr/>
      <dgm:t>
        <a:bodyPr/>
        <a:lstStyle/>
        <a:p>
          <a:endParaRPr lang="en-US"/>
        </a:p>
      </dgm:t>
    </dgm:pt>
    <dgm:pt modelId="{19F2BC56-9F17-FA4D-BD05-431645453FBF}" type="pres">
      <dgm:prSet presAssocID="{18415B96-593F-B141-95ED-BFD225FE5032}" presName="hierRoot2" presStyleCnt="0">
        <dgm:presLayoutVars>
          <dgm:hierBranch val="init"/>
        </dgm:presLayoutVars>
      </dgm:prSet>
      <dgm:spPr/>
    </dgm:pt>
    <dgm:pt modelId="{77D11BC0-A4FC-BA4A-8DC5-83CECE71B711}" type="pres">
      <dgm:prSet presAssocID="{18415B96-593F-B141-95ED-BFD225FE5032}" presName="rootComposite" presStyleCnt="0"/>
      <dgm:spPr/>
    </dgm:pt>
    <dgm:pt modelId="{41D92A88-6A85-9043-AAF9-A6584C22B6FB}" type="pres">
      <dgm:prSet presAssocID="{18415B96-593F-B141-95ED-BFD225FE5032}" presName="rootText" presStyleLbl="node4" presStyleIdx="22" presStyleCnt="30" custLinFactX="-100000" custLinFactY="-200000" custLinFactNeighborX="-184981" custLinFactNeighborY="-237847">
        <dgm:presLayoutVars>
          <dgm:chPref val="3"/>
        </dgm:presLayoutVars>
      </dgm:prSet>
      <dgm:spPr/>
      <dgm:t>
        <a:bodyPr/>
        <a:lstStyle/>
        <a:p>
          <a:endParaRPr lang="en-US"/>
        </a:p>
      </dgm:t>
    </dgm:pt>
    <dgm:pt modelId="{37336B35-D141-A646-9E1E-74F5F7F8B4B7}" type="pres">
      <dgm:prSet presAssocID="{18415B96-593F-B141-95ED-BFD225FE5032}" presName="rootConnector" presStyleLbl="node4" presStyleIdx="22" presStyleCnt="30"/>
      <dgm:spPr/>
      <dgm:t>
        <a:bodyPr/>
        <a:lstStyle/>
        <a:p>
          <a:endParaRPr lang="en-US"/>
        </a:p>
      </dgm:t>
    </dgm:pt>
    <dgm:pt modelId="{8D173297-7040-2549-8973-2E0982637C2B}" type="pres">
      <dgm:prSet presAssocID="{18415B96-593F-B141-95ED-BFD225FE5032}" presName="hierChild4" presStyleCnt="0"/>
      <dgm:spPr/>
    </dgm:pt>
    <dgm:pt modelId="{31B8C88E-CC01-6C42-BC42-02E58AF1C9F1}" type="pres">
      <dgm:prSet presAssocID="{18415B96-593F-B141-95ED-BFD225FE5032}" presName="hierChild5" presStyleCnt="0"/>
      <dgm:spPr/>
    </dgm:pt>
    <dgm:pt modelId="{C5204299-1C17-B641-BBAA-C8C666D8FD38}" type="pres">
      <dgm:prSet presAssocID="{E6CF4313-F0D5-F34F-93E0-376B5DEEA53B}" presName="Name37" presStyleLbl="parChTrans1D4" presStyleIdx="23" presStyleCnt="30"/>
      <dgm:spPr/>
      <dgm:t>
        <a:bodyPr/>
        <a:lstStyle/>
        <a:p>
          <a:endParaRPr lang="en-US"/>
        </a:p>
      </dgm:t>
    </dgm:pt>
    <dgm:pt modelId="{C988D3DF-BEC2-784D-A873-355EC680572B}" type="pres">
      <dgm:prSet presAssocID="{76E8CE45-1B1D-914D-B369-511C179C5504}" presName="hierRoot2" presStyleCnt="0">
        <dgm:presLayoutVars>
          <dgm:hierBranch val="init"/>
        </dgm:presLayoutVars>
      </dgm:prSet>
      <dgm:spPr/>
    </dgm:pt>
    <dgm:pt modelId="{B5061028-43D4-A940-9204-DC8A3A0C4D3B}" type="pres">
      <dgm:prSet presAssocID="{76E8CE45-1B1D-914D-B369-511C179C5504}" presName="rootComposite" presStyleCnt="0"/>
      <dgm:spPr/>
    </dgm:pt>
    <dgm:pt modelId="{1E268DC8-3A28-7F4D-8EE5-0BED0A0A5D69}" type="pres">
      <dgm:prSet presAssocID="{76E8CE45-1B1D-914D-B369-511C179C5504}" presName="rootText" presStyleLbl="node4" presStyleIdx="23" presStyleCnt="30" custLinFactX="-68108" custLinFactY="-279847" custLinFactNeighborX="-100000" custLinFactNeighborY="-300000">
        <dgm:presLayoutVars>
          <dgm:chPref val="3"/>
        </dgm:presLayoutVars>
      </dgm:prSet>
      <dgm:spPr/>
      <dgm:t>
        <a:bodyPr/>
        <a:lstStyle/>
        <a:p>
          <a:endParaRPr lang="en-US"/>
        </a:p>
      </dgm:t>
    </dgm:pt>
    <dgm:pt modelId="{B29E97C5-937E-2940-9E88-FB960781BD1F}" type="pres">
      <dgm:prSet presAssocID="{76E8CE45-1B1D-914D-B369-511C179C5504}" presName="rootConnector" presStyleLbl="node4" presStyleIdx="23" presStyleCnt="30"/>
      <dgm:spPr/>
      <dgm:t>
        <a:bodyPr/>
        <a:lstStyle/>
        <a:p>
          <a:endParaRPr lang="en-US"/>
        </a:p>
      </dgm:t>
    </dgm:pt>
    <dgm:pt modelId="{A6150D10-4A92-CC44-BE0E-19AB7E11F8AD}" type="pres">
      <dgm:prSet presAssocID="{76E8CE45-1B1D-914D-B369-511C179C5504}" presName="hierChild4" presStyleCnt="0"/>
      <dgm:spPr/>
    </dgm:pt>
    <dgm:pt modelId="{B9A5D1FA-4F10-EF46-9707-A6EAAAEF9C2D}" type="pres">
      <dgm:prSet presAssocID="{76E8CE45-1B1D-914D-B369-511C179C5504}" presName="hierChild5" presStyleCnt="0"/>
      <dgm:spPr/>
    </dgm:pt>
    <dgm:pt modelId="{3CE56D87-4A20-5B4E-999B-BAA584B0DB11}" type="pres">
      <dgm:prSet presAssocID="{C87E7A3F-A028-FE42-8307-6B9AA4B679DE}" presName="Name37" presStyleLbl="parChTrans1D4" presStyleIdx="24" presStyleCnt="30"/>
      <dgm:spPr/>
      <dgm:t>
        <a:bodyPr/>
        <a:lstStyle/>
        <a:p>
          <a:endParaRPr lang="en-US"/>
        </a:p>
      </dgm:t>
    </dgm:pt>
    <dgm:pt modelId="{40A52BBD-58F6-0C4C-923A-89956D033C8C}" type="pres">
      <dgm:prSet presAssocID="{A00E90A1-7C1A-E44C-A6D0-121AE5ECA84C}" presName="hierRoot2" presStyleCnt="0">
        <dgm:presLayoutVars>
          <dgm:hierBranch val="init"/>
        </dgm:presLayoutVars>
      </dgm:prSet>
      <dgm:spPr/>
    </dgm:pt>
    <dgm:pt modelId="{2001E8DE-217E-124A-8720-FFCF0847490C}" type="pres">
      <dgm:prSet presAssocID="{A00E90A1-7C1A-E44C-A6D0-121AE5ECA84C}" presName="rootComposite" presStyleCnt="0"/>
      <dgm:spPr/>
    </dgm:pt>
    <dgm:pt modelId="{3A049EE1-CB9C-D84A-926B-15BAA9C53598}" type="pres">
      <dgm:prSet presAssocID="{A00E90A1-7C1A-E44C-A6D0-121AE5ECA84C}" presName="rootText" presStyleLbl="node4" presStyleIdx="24" presStyleCnt="30" custLinFactX="-100000" custLinFactY="-276747" custLinFactNeighborX="-184981" custLinFactNeighborY="-300000">
        <dgm:presLayoutVars>
          <dgm:chPref val="3"/>
        </dgm:presLayoutVars>
      </dgm:prSet>
      <dgm:spPr/>
      <dgm:t>
        <a:bodyPr/>
        <a:lstStyle/>
        <a:p>
          <a:endParaRPr lang="en-US"/>
        </a:p>
      </dgm:t>
    </dgm:pt>
    <dgm:pt modelId="{F6BB5AF9-69BC-C24D-8B2A-71D82312F123}" type="pres">
      <dgm:prSet presAssocID="{A00E90A1-7C1A-E44C-A6D0-121AE5ECA84C}" presName="rootConnector" presStyleLbl="node4" presStyleIdx="24" presStyleCnt="30"/>
      <dgm:spPr/>
      <dgm:t>
        <a:bodyPr/>
        <a:lstStyle/>
        <a:p>
          <a:endParaRPr lang="en-US"/>
        </a:p>
      </dgm:t>
    </dgm:pt>
    <dgm:pt modelId="{39C0E19A-3A9C-8C4A-AD25-7799DB1BA83A}" type="pres">
      <dgm:prSet presAssocID="{A00E90A1-7C1A-E44C-A6D0-121AE5ECA84C}" presName="hierChild4" presStyleCnt="0"/>
      <dgm:spPr/>
    </dgm:pt>
    <dgm:pt modelId="{2AC3BBA7-E30A-2A42-BADC-C47783545492}" type="pres">
      <dgm:prSet presAssocID="{A00E90A1-7C1A-E44C-A6D0-121AE5ECA84C}" presName="hierChild5" presStyleCnt="0"/>
      <dgm:spPr/>
    </dgm:pt>
    <dgm:pt modelId="{7A91AE7F-29EE-B245-ACDB-27EADBFE1994}" type="pres">
      <dgm:prSet presAssocID="{3379ED7A-4160-2D4E-B357-83AE73D24FE7}" presName="Name37" presStyleLbl="parChTrans1D4" presStyleIdx="25" presStyleCnt="30"/>
      <dgm:spPr/>
      <dgm:t>
        <a:bodyPr/>
        <a:lstStyle/>
        <a:p>
          <a:endParaRPr lang="en-US"/>
        </a:p>
      </dgm:t>
    </dgm:pt>
    <dgm:pt modelId="{1E045F19-02B6-8E40-A458-506F85803EAC}" type="pres">
      <dgm:prSet presAssocID="{062B45C0-22D2-4F4D-8269-A14D1533D472}" presName="hierRoot2" presStyleCnt="0">
        <dgm:presLayoutVars>
          <dgm:hierBranch val="init"/>
        </dgm:presLayoutVars>
      </dgm:prSet>
      <dgm:spPr/>
    </dgm:pt>
    <dgm:pt modelId="{37E4599C-2850-BA42-956C-9BA111A3DE9E}" type="pres">
      <dgm:prSet presAssocID="{062B45C0-22D2-4F4D-8269-A14D1533D472}" presName="rootComposite" presStyleCnt="0"/>
      <dgm:spPr/>
    </dgm:pt>
    <dgm:pt modelId="{E35860EB-E1E1-364D-8794-57F6AECC449E}" type="pres">
      <dgm:prSet presAssocID="{062B45C0-22D2-4F4D-8269-A14D1533D472}" presName="rootText" presStyleLbl="node4" presStyleIdx="25" presStyleCnt="30" custLinFactX="-68108" custLinFactY="-318700" custLinFactNeighborX="-100000" custLinFactNeighborY="-400000">
        <dgm:presLayoutVars>
          <dgm:chPref val="3"/>
        </dgm:presLayoutVars>
      </dgm:prSet>
      <dgm:spPr/>
      <dgm:t>
        <a:bodyPr/>
        <a:lstStyle/>
        <a:p>
          <a:endParaRPr lang="en-US"/>
        </a:p>
      </dgm:t>
    </dgm:pt>
    <dgm:pt modelId="{A6C074F2-D009-8E4A-A3DA-68F17FED2C4E}" type="pres">
      <dgm:prSet presAssocID="{062B45C0-22D2-4F4D-8269-A14D1533D472}" presName="rootConnector" presStyleLbl="node4" presStyleIdx="25" presStyleCnt="30"/>
      <dgm:spPr/>
      <dgm:t>
        <a:bodyPr/>
        <a:lstStyle/>
        <a:p>
          <a:endParaRPr lang="en-US"/>
        </a:p>
      </dgm:t>
    </dgm:pt>
    <dgm:pt modelId="{6ED80417-8C3A-6D49-A30D-54D5C34419BB}" type="pres">
      <dgm:prSet presAssocID="{062B45C0-22D2-4F4D-8269-A14D1533D472}" presName="hierChild4" presStyleCnt="0"/>
      <dgm:spPr/>
    </dgm:pt>
    <dgm:pt modelId="{F6AE4708-1C27-F249-A621-F6826B451452}" type="pres">
      <dgm:prSet presAssocID="{062B45C0-22D2-4F4D-8269-A14D1533D472}" presName="hierChild5" presStyleCnt="0"/>
      <dgm:spPr/>
    </dgm:pt>
    <dgm:pt modelId="{A89B564F-1B3E-9B44-9E5C-D7A867E1A198}" type="pres">
      <dgm:prSet presAssocID="{43393FC1-969F-2249-BEAF-3B0B76E6E62B}" presName="hierChild5" presStyleCnt="0"/>
      <dgm:spPr/>
    </dgm:pt>
    <dgm:pt modelId="{CEDE5AE9-477A-C84B-9EEF-9DD59EFC868B}" type="pres">
      <dgm:prSet presAssocID="{425EAE1D-84FD-A944-ADA8-2FCE8816C694}" presName="Name37" presStyleLbl="parChTrans1D3" presStyleIdx="6" presStyleCnt="9"/>
      <dgm:spPr/>
      <dgm:t>
        <a:bodyPr/>
        <a:lstStyle/>
        <a:p>
          <a:endParaRPr lang="en-US"/>
        </a:p>
      </dgm:t>
    </dgm:pt>
    <dgm:pt modelId="{2C4785E1-4D98-E243-B82D-C509F4C9D37B}" type="pres">
      <dgm:prSet presAssocID="{8050F112-75E9-2744-AA2E-3A0D76FAC329}" presName="hierRoot2" presStyleCnt="0">
        <dgm:presLayoutVars>
          <dgm:hierBranch val="init"/>
        </dgm:presLayoutVars>
      </dgm:prSet>
      <dgm:spPr/>
    </dgm:pt>
    <dgm:pt modelId="{901C45FF-D31A-6441-8939-6D2E902292EF}" type="pres">
      <dgm:prSet presAssocID="{8050F112-75E9-2744-AA2E-3A0D76FAC329}" presName="rootComposite" presStyleCnt="0"/>
      <dgm:spPr/>
    </dgm:pt>
    <dgm:pt modelId="{F33FF203-E11F-354F-AF9D-AFB0127977DF}" type="pres">
      <dgm:prSet presAssocID="{8050F112-75E9-2744-AA2E-3A0D76FAC329}" presName="rootText" presStyleLbl="node3" presStyleIdx="6" presStyleCnt="9" custScaleY="144957" custLinFactX="-59403" custLinFactNeighborX="-100000" custLinFactNeighborY="901">
        <dgm:presLayoutVars>
          <dgm:chPref val="3"/>
        </dgm:presLayoutVars>
      </dgm:prSet>
      <dgm:spPr/>
      <dgm:t>
        <a:bodyPr/>
        <a:lstStyle/>
        <a:p>
          <a:endParaRPr lang="en-US"/>
        </a:p>
      </dgm:t>
    </dgm:pt>
    <dgm:pt modelId="{7B8F02F0-957B-9A46-B629-954B89D408F9}" type="pres">
      <dgm:prSet presAssocID="{8050F112-75E9-2744-AA2E-3A0D76FAC329}" presName="rootConnector" presStyleLbl="node3" presStyleIdx="6" presStyleCnt="9"/>
      <dgm:spPr/>
      <dgm:t>
        <a:bodyPr/>
        <a:lstStyle/>
        <a:p>
          <a:endParaRPr lang="en-US"/>
        </a:p>
      </dgm:t>
    </dgm:pt>
    <dgm:pt modelId="{BFD05218-F3F6-4747-9F67-B1AEBB5A11A4}" type="pres">
      <dgm:prSet presAssocID="{8050F112-75E9-2744-AA2E-3A0D76FAC329}" presName="hierChild4" presStyleCnt="0"/>
      <dgm:spPr/>
    </dgm:pt>
    <dgm:pt modelId="{E95549E0-C521-3A41-8338-102E137F2D12}" type="pres">
      <dgm:prSet presAssocID="{2C0CD134-B822-054A-A671-BA9D091B3BDE}" presName="Name37" presStyleLbl="parChTrans1D4" presStyleIdx="26" presStyleCnt="30"/>
      <dgm:spPr/>
      <dgm:t>
        <a:bodyPr/>
        <a:lstStyle/>
        <a:p>
          <a:endParaRPr lang="en-US"/>
        </a:p>
      </dgm:t>
    </dgm:pt>
    <dgm:pt modelId="{E753D3EA-1BB3-3749-B38C-5A87AE044A38}" type="pres">
      <dgm:prSet presAssocID="{514B32DC-15C7-A84D-A5F0-7B7A1D068BE8}" presName="hierRoot2" presStyleCnt="0">
        <dgm:presLayoutVars>
          <dgm:hierBranch val="init"/>
        </dgm:presLayoutVars>
      </dgm:prSet>
      <dgm:spPr/>
    </dgm:pt>
    <dgm:pt modelId="{A0511F89-099F-A74F-8902-2FC006FB362D}" type="pres">
      <dgm:prSet presAssocID="{514B32DC-15C7-A84D-A5F0-7B7A1D068BE8}" presName="rootComposite" presStyleCnt="0"/>
      <dgm:spPr/>
    </dgm:pt>
    <dgm:pt modelId="{C76D179C-D1CB-304C-8195-8A87F2F3A833}" type="pres">
      <dgm:prSet presAssocID="{514B32DC-15C7-A84D-A5F0-7B7A1D068BE8}" presName="rootText" presStyleLbl="node4" presStyleIdx="26" presStyleCnt="30" custLinFactX="-59557" custLinFactNeighborX="-100000" custLinFactNeighborY="46521">
        <dgm:presLayoutVars>
          <dgm:chPref val="3"/>
        </dgm:presLayoutVars>
      </dgm:prSet>
      <dgm:spPr/>
      <dgm:t>
        <a:bodyPr/>
        <a:lstStyle/>
        <a:p>
          <a:endParaRPr lang="en-US"/>
        </a:p>
      </dgm:t>
    </dgm:pt>
    <dgm:pt modelId="{BF25D7E8-C781-D041-A85F-3A3304F7C2E7}" type="pres">
      <dgm:prSet presAssocID="{514B32DC-15C7-A84D-A5F0-7B7A1D068BE8}" presName="rootConnector" presStyleLbl="node4" presStyleIdx="26" presStyleCnt="30"/>
      <dgm:spPr/>
      <dgm:t>
        <a:bodyPr/>
        <a:lstStyle/>
        <a:p>
          <a:endParaRPr lang="en-US"/>
        </a:p>
      </dgm:t>
    </dgm:pt>
    <dgm:pt modelId="{ED5ECF85-6998-4043-9317-62D34ABDE638}" type="pres">
      <dgm:prSet presAssocID="{514B32DC-15C7-A84D-A5F0-7B7A1D068BE8}" presName="hierChild4" presStyleCnt="0"/>
      <dgm:spPr/>
    </dgm:pt>
    <dgm:pt modelId="{F4CB30A6-23B3-9448-819A-04F69AD97FC4}" type="pres">
      <dgm:prSet presAssocID="{514B32DC-15C7-A84D-A5F0-7B7A1D068BE8}" presName="hierChild5" presStyleCnt="0"/>
      <dgm:spPr/>
    </dgm:pt>
    <dgm:pt modelId="{76FA34ED-1819-7D46-91B1-D017D14CF0B2}" type="pres">
      <dgm:prSet presAssocID="{CCC72E86-2891-DA42-AF5E-2BDD1B975819}" presName="Name37" presStyleLbl="parChTrans1D4" presStyleIdx="27" presStyleCnt="30"/>
      <dgm:spPr/>
      <dgm:t>
        <a:bodyPr/>
        <a:lstStyle/>
        <a:p>
          <a:endParaRPr lang="en-US"/>
        </a:p>
      </dgm:t>
    </dgm:pt>
    <dgm:pt modelId="{87DDE843-ECA6-A744-9BA9-928F46E15A63}" type="pres">
      <dgm:prSet presAssocID="{69E72C3E-2345-9F47-B090-3CA3824DB241}" presName="hierRoot2" presStyleCnt="0">
        <dgm:presLayoutVars>
          <dgm:hierBranch val="init"/>
        </dgm:presLayoutVars>
      </dgm:prSet>
      <dgm:spPr/>
    </dgm:pt>
    <dgm:pt modelId="{09667A91-B194-104E-85C8-53B9915B85E2}" type="pres">
      <dgm:prSet presAssocID="{69E72C3E-2345-9F47-B090-3CA3824DB241}" presName="rootComposite" presStyleCnt="0"/>
      <dgm:spPr/>
    </dgm:pt>
    <dgm:pt modelId="{CF79EAD7-F841-B840-AD68-EFE192E850C3}" type="pres">
      <dgm:prSet presAssocID="{69E72C3E-2345-9F47-B090-3CA3824DB241}" presName="rootText" presStyleLbl="node4" presStyleIdx="27" presStyleCnt="30" custLinFactX="-59557" custLinFactNeighborX="-100000" custLinFactNeighborY="46521">
        <dgm:presLayoutVars>
          <dgm:chPref val="3"/>
        </dgm:presLayoutVars>
      </dgm:prSet>
      <dgm:spPr/>
      <dgm:t>
        <a:bodyPr/>
        <a:lstStyle/>
        <a:p>
          <a:endParaRPr lang="en-US"/>
        </a:p>
      </dgm:t>
    </dgm:pt>
    <dgm:pt modelId="{F9D68C7E-5F13-8649-BB52-C81C0F4528D6}" type="pres">
      <dgm:prSet presAssocID="{69E72C3E-2345-9F47-B090-3CA3824DB241}" presName="rootConnector" presStyleLbl="node4" presStyleIdx="27" presStyleCnt="30"/>
      <dgm:spPr/>
      <dgm:t>
        <a:bodyPr/>
        <a:lstStyle/>
        <a:p>
          <a:endParaRPr lang="en-US"/>
        </a:p>
      </dgm:t>
    </dgm:pt>
    <dgm:pt modelId="{853901D5-76F7-9740-854B-D6C7FB2679D9}" type="pres">
      <dgm:prSet presAssocID="{69E72C3E-2345-9F47-B090-3CA3824DB241}" presName="hierChild4" presStyleCnt="0"/>
      <dgm:spPr/>
    </dgm:pt>
    <dgm:pt modelId="{706DA17A-AFAF-BD44-94F4-798D76F59645}" type="pres">
      <dgm:prSet presAssocID="{69E72C3E-2345-9F47-B090-3CA3824DB241}" presName="hierChild5" presStyleCnt="0"/>
      <dgm:spPr/>
    </dgm:pt>
    <dgm:pt modelId="{1F4F5044-D288-F54C-866F-EFD725908172}" type="pres">
      <dgm:prSet presAssocID="{67E3E643-D42A-704E-B913-95C25DA18FB0}" presName="Name37" presStyleLbl="parChTrans1D4" presStyleIdx="28" presStyleCnt="30"/>
      <dgm:spPr/>
      <dgm:t>
        <a:bodyPr/>
        <a:lstStyle/>
        <a:p>
          <a:endParaRPr lang="en-US"/>
        </a:p>
      </dgm:t>
    </dgm:pt>
    <dgm:pt modelId="{97191152-4B6B-6E48-AD7D-746436A4F235}" type="pres">
      <dgm:prSet presAssocID="{DB55ABD8-BAE3-FB4E-85BB-87018AD50FD7}" presName="hierRoot2" presStyleCnt="0">
        <dgm:presLayoutVars>
          <dgm:hierBranch val="init"/>
        </dgm:presLayoutVars>
      </dgm:prSet>
      <dgm:spPr/>
    </dgm:pt>
    <dgm:pt modelId="{51A6DE06-7AE6-4147-9D0B-A8950CF527A3}" type="pres">
      <dgm:prSet presAssocID="{DB55ABD8-BAE3-FB4E-85BB-87018AD50FD7}" presName="rootComposite" presStyleCnt="0"/>
      <dgm:spPr/>
    </dgm:pt>
    <dgm:pt modelId="{6A2D664C-209B-4A4F-A79D-3AC81873E62F}" type="pres">
      <dgm:prSet presAssocID="{DB55ABD8-BAE3-FB4E-85BB-87018AD50FD7}" presName="rootText" presStyleLbl="node4" presStyleIdx="28" presStyleCnt="30" custLinFactX="-59557" custLinFactY="45777" custLinFactNeighborX="-100000" custLinFactNeighborY="100000">
        <dgm:presLayoutVars>
          <dgm:chPref val="3"/>
        </dgm:presLayoutVars>
      </dgm:prSet>
      <dgm:spPr/>
      <dgm:t>
        <a:bodyPr/>
        <a:lstStyle/>
        <a:p>
          <a:endParaRPr lang="en-US"/>
        </a:p>
      </dgm:t>
    </dgm:pt>
    <dgm:pt modelId="{E59198DC-1D84-894F-A7FD-AEB035A25628}" type="pres">
      <dgm:prSet presAssocID="{DB55ABD8-BAE3-FB4E-85BB-87018AD50FD7}" presName="rootConnector" presStyleLbl="node4" presStyleIdx="28" presStyleCnt="30"/>
      <dgm:spPr/>
      <dgm:t>
        <a:bodyPr/>
        <a:lstStyle/>
        <a:p>
          <a:endParaRPr lang="en-US"/>
        </a:p>
      </dgm:t>
    </dgm:pt>
    <dgm:pt modelId="{22D19554-7A10-E04E-AF18-8834ADA3399A}" type="pres">
      <dgm:prSet presAssocID="{DB55ABD8-BAE3-FB4E-85BB-87018AD50FD7}" presName="hierChild4" presStyleCnt="0"/>
      <dgm:spPr/>
    </dgm:pt>
    <dgm:pt modelId="{727087E6-A37A-3644-936C-612BD7DB19AB}" type="pres">
      <dgm:prSet presAssocID="{DB55ABD8-BAE3-FB4E-85BB-87018AD50FD7}" presName="hierChild5" presStyleCnt="0"/>
      <dgm:spPr/>
    </dgm:pt>
    <dgm:pt modelId="{2CBFF75B-7D92-D342-B8DA-CB1A2974A827}" type="pres">
      <dgm:prSet presAssocID="{CD767961-CF00-FE4E-A8F3-F55925A9FEFF}" presName="Name37" presStyleLbl="parChTrans1D4" presStyleIdx="29" presStyleCnt="30"/>
      <dgm:spPr/>
      <dgm:t>
        <a:bodyPr/>
        <a:lstStyle/>
        <a:p>
          <a:endParaRPr lang="en-US"/>
        </a:p>
      </dgm:t>
    </dgm:pt>
    <dgm:pt modelId="{B27142E6-6763-A441-A01F-1BE760C57EF2}" type="pres">
      <dgm:prSet presAssocID="{0448A528-F3A9-4543-A8E1-835321323981}" presName="hierRoot2" presStyleCnt="0">
        <dgm:presLayoutVars>
          <dgm:hierBranch val="init"/>
        </dgm:presLayoutVars>
      </dgm:prSet>
      <dgm:spPr/>
    </dgm:pt>
    <dgm:pt modelId="{F1177E70-74C9-9A4E-AEB9-9F89B9E42008}" type="pres">
      <dgm:prSet presAssocID="{0448A528-F3A9-4543-A8E1-835321323981}" presName="rootComposite" presStyleCnt="0"/>
      <dgm:spPr/>
    </dgm:pt>
    <dgm:pt modelId="{1B66673D-3E8F-CA40-A77B-973C26F713BB}" type="pres">
      <dgm:prSet presAssocID="{0448A528-F3A9-4543-A8E1-835321323981}" presName="rootText" presStyleLbl="node4" presStyleIdx="29" presStyleCnt="30" custLinFactX="-59557" custLinFactY="-15476" custLinFactNeighborX="-100000" custLinFactNeighborY="-100000">
        <dgm:presLayoutVars>
          <dgm:chPref val="3"/>
        </dgm:presLayoutVars>
      </dgm:prSet>
      <dgm:spPr/>
      <dgm:t>
        <a:bodyPr/>
        <a:lstStyle/>
        <a:p>
          <a:endParaRPr lang="en-US"/>
        </a:p>
      </dgm:t>
    </dgm:pt>
    <dgm:pt modelId="{C6052E16-8388-764E-A0EC-541D0822D9B1}" type="pres">
      <dgm:prSet presAssocID="{0448A528-F3A9-4543-A8E1-835321323981}" presName="rootConnector" presStyleLbl="node4" presStyleIdx="29" presStyleCnt="30"/>
      <dgm:spPr/>
      <dgm:t>
        <a:bodyPr/>
        <a:lstStyle/>
        <a:p>
          <a:endParaRPr lang="en-US"/>
        </a:p>
      </dgm:t>
    </dgm:pt>
    <dgm:pt modelId="{00845D0A-94ED-2745-B411-D137EE3995E4}" type="pres">
      <dgm:prSet presAssocID="{0448A528-F3A9-4543-A8E1-835321323981}" presName="hierChild4" presStyleCnt="0"/>
      <dgm:spPr/>
    </dgm:pt>
    <dgm:pt modelId="{1BC79246-F114-B44E-9AE3-F14155DBDDD6}" type="pres">
      <dgm:prSet presAssocID="{0448A528-F3A9-4543-A8E1-835321323981}" presName="hierChild5" presStyleCnt="0"/>
      <dgm:spPr/>
    </dgm:pt>
    <dgm:pt modelId="{97B849F4-9254-6F45-AA2F-F2FB87E25BAB}" type="pres">
      <dgm:prSet presAssocID="{8050F112-75E9-2744-AA2E-3A0D76FAC329}" presName="hierChild5" presStyleCnt="0"/>
      <dgm:spPr/>
    </dgm:pt>
    <dgm:pt modelId="{09EFC27F-952C-F84F-86A1-A2673BD2B9DB}" type="pres">
      <dgm:prSet presAssocID="{B35CDF7D-DAD0-3F41-9EEB-C0381FE3868B}" presName="Name37" presStyleLbl="parChTrans1D3" presStyleIdx="7" presStyleCnt="9"/>
      <dgm:spPr/>
      <dgm:t>
        <a:bodyPr/>
        <a:lstStyle/>
        <a:p>
          <a:endParaRPr lang="en-US"/>
        </a:p>
      </dgm:t>
    </dgm:pt>
    <dgm:pt modelId="{E9B942EE-25B7-B244-A604-ED87A583827C}" type="pres">
      <dgm:prSet presAssocID="{FAC4B46C-2E31-B048-9C72-9B95A861DF52}" presName="hierRoot2" presStyleCnt="0">
        <dgm:presLayoutVars>
          <dgm:hierBranch val="init"/>
        </dgm:presLayoutVars>
      </dgm:prSet>
      <dgm:spPr/>
    </dgm:pt>
    <dgm:pt modelId="{813B5C7E-0338-B34C-8556-CFA808F14F1F}" type="pres">
      <dgm:prSet presAssocID="{FAC4B46C-2E31-B048-9C72-9B95A861DF52}" presName="rootComposite" presStyleCnt="0"/>
      <dgm:spPr/>
    </dgm:pt>
    <dgm:pt modelId="{E36207EB-B3AD-6349-9169-0886C714323D}" type="pres">
      <dgm:prSet presAssocID="{FAC4B46C-2E31-B048-9C72-9B95A861DF52}" presName="rootText" presStyleLbl="node3" presStyleIdx="7" presStyleCnt="9" custScaleY="144957" custLinFactX="-230185" custLinFactNeighborX="-300000" custLinFactNeighborY="901">
        <dgm:presLayoutVars>
          <dgm:chPref val="3"/>
        </dgm:presLayoutVars>
      </dgm:prSet>
      <dgm:spPr/>
      <dgm:t>
        <a:bodyPr/>
        <a:lstStyle/>
        <a:p>
          <a:endParaRPr lang="en-US"/>
        </a:p>
      </dgm:t>
    </dgm:pt>
    <dgm:pt modelId="{1087C142-9B86-2442-8728-E7B1B3E723CC}" type="pres">
      <dgm:prSet presAssocID="{FAC4B46C-2E31-B048-9C72-9B95A861DF52}" presName="rootConnector" presStyleLbl="node3" presStyleIdx="7" presStyleCnt="9"/>
      <dgm:spPr/>
      <dgm:t>
        <a:bodyPr/>
        <a:lstStyle/>
        <a:p>
          <a:endParaRPr lang="en-US"/>
        </a:p>
      </dgm:t>
    </dgm:pt>
    <dgm:pt modelId="{656192A5-402D-AB46-821F-A09EE7C075D5}" type="pres">
      <dgm:prSet presAssocID="{FAC4B46C-2E31-B048-9C72-9B95A861DF52}" presName="hierChild4" presStyleCnt="0"/>
      <dgm:spPr/>
    </dgm:pt>
    <dgm:pt modelId="{99E5036E-123A-6346-B2F5-88D43F0F99D8}" type="pres">
      <dgm:prSet presAssocID="{FAC4B46C-2E31-B048-9C72-9B95A861DF52}" presName="hierChild5" presStyleCnt="0"/>
      <dgm:spPr/>
    </dgm:pt>
    <dgm:pt modelId="{BE9941D0-0561-C145-898D-C2A044438A0A}" type="pres">
      <dgm:prSet presAssocID="{E3D13941-E4D6-9349-BFD2-0FEBD9B73603}" presName="Name37" presStyleLbl="parChTrans1D3" presStyleIdx="8" presStyleCnt="9"/>
      <dgm:spPr/>
      <dgm:t>
        <a:bodyPr/>
        <a:lstStyle/>
        <a:p>
          <a:endParaRPr lang="en-US"/>
        </a:p>
      </dgm:t>
    </dgm:pt>
    <dgm:pt modelId="{83C7FE06-81D4-D44F-A559-63E6A15F3CB6}" type="pres">
      <dgm:prSet presAssocID="{4CEB6D21-245C-914B-8573-4B96BB5CCB5F}" presName="hierRoot2" presStyleCnt="0">
        <dgm:presLayoutVars>
          <dgm:hierBranch val="init"/>
        </dgm:presLayoutVars>
      </dgm:prSet>
      <dgm:spPr/>
    </dgm:pt>
    <dgm:pt modelId="{E01B1CF7-DFEC-DC47-A770-99C71FEF45A1}" type="pres">
      <dgm:prSet presAssocID="{4CEB6D21-245C-914B-8573-4B96BB5CCB5F}" presName="rootComposite" presStyleCnt="0"/>
      <dgm:spPr/>
    </dgm:pt>
    <dgm:pt modelId="{FF4C37A0-79BB-4A45-ABE4-592481BDA439}" type="pres">
      <dgm:prSet presAssocID="{4CEB6D21-245C-914B-8573-4B96BB5CCB5F}" presName="rootText" presStyleLbl="node3" presStyleIdx="8" presStyleCnt="9" custScaleY="144957" custLinFactX="-361793" custLinFactNeighborX="-400000" custLinFactNeighborY="601">
        <dgm:presLayoutVars>
          <dgm:chPref val="3"/>
        </dgm:presLayoutVars>
      </dgm:prSet>
      <dgm:spPr/>
      <dgm:t>
        <a:bodyPr/>
        <a:lstStyle/>
        <a:p>
          <a:endParaRPr lang="en-US"/>
        </a:p>
      </dgm:t>
    </dgm:pt>
    <dgm:pt modelId="{C86AA021-5085-E64F-9FFF-265A24A13EE7}" type="pres">
      <dgm:prSet presAssocID="{4CEB6D21-245C-914B-8573-4B96BB5CCB5F}" presName="rootConnector" presStyleLbl="node3" presStyleIdx="8" presStyleCnt="9"/>
      <dgm:spPr/>
      <dgm:t>
        <a:bodyPr/>
        <a:lstStyle/>
        <a:p>
          <a:endParaRPr lang="en-US"/>
        </a:p>
      </dgm:t>
    </dgm:pt>
    <dgm:pt modelId="{157D62A1-FF57-CB41-A9D8-31DBD6AF5E0D}" type="pres">
      <dgm:prSet presAssocID="{4CEB6D21-245C-914B-8573-4B96BB5CCB5F}" presName="hierChild4" presStyleCnt="0"/>
      <dgm:spPr/>
    </dgm:pt>
    <dgm:pt modelId="{7C6EC1C6-30DB-7F44-AE65-DEF749C6CB8D}" type="pres">
      <dgm:prSet presAssocID="{4CEB6D21-245C-914B-8573-4B96BB5CCB5F}" presName="hierChild5" presStyleCnt="0"/>
      <dgm:spPr/>
    </dgm:pt>
    <dgm:pt modelId="{B684C302-1E8B-E04C-8D78-BEF5C7D41825}" type="pres">
      <dgm:prSet presAssocID="{46C48277-BCFA-2F49-A73C-EE1E207A630B}" presName="hierChild5" presStyleCnt="0"/>
      <dgm:spPr/>
    </dgm:pt>
    <dgm:pt modelId="{6F2DB1AE-34BB-3B4A-BDCD-802F07B3F326}" type="pres">
      <dgm:prSet presAssocID="{40C520A6-E2A9-544A-B88D-4CA58CED2C62}" presName="hierChild3" presStyleCnt="0"/>
      <dgm:spPr/>
    </dgm:pt>
  </dgm:ptLst>
  <dgm:cxnLst>
    <dgm:cxn modelId="{EBF2DDBE-52F9-1D4E-8576-1B8E2097026D}" srcId="{2D2708B5-9800-974C-8EFF-8E3C82330DAD}" destId="{6EC0CE12-EDF4-3A4C-A689-BC3088126D00}" srcOrd="4" destOrd="0" parTransId="{6F9FED63-DC16-B54B-8E6B-748AE332B0E6}" sibTransId="{8C81A0CF-4F65-6C4A-9EBA-F98D9CBF20A2}"/>
    <dgm:cxn modelId="{1681E925-4344-6948-8268-C327EE90EB9B}" type="presOf" srcId="{4F0C1F4F-DEC3-A54C-B001-BA4AC8591938}" destId="{7BEE0614-28DA-9E4E-96A4-F55F18D28A43}" srcOrd="0" destOrd="0" presId="urn:microsoft.com/office/officeart/2005/8/layout/orgChart1"/>
    <dgm:cxn modelId="{E9B530DF-25E8-C24E-BBC5-801D239994E9}" type="presOf" srcId="{A1692136-FE20-7849-918A-922C04E77CF8}" destId="{BEA9AA59-EB6D-6B4A-ABF0-53627FAC4D43}" srcOrd="0" destOrd="0" presId="urn:microsoft.com/office/officeart/2005/8/layout/orgChart1"/>
    <dgm:cxn modelId="{E3AA5D0B-3D53-3A45-9F17-68BC60E8CB8D}" srcId="{46C48277-BCFA-2F49-A73C-EE1E207A630B}" destId="{D17FD627-A5BB-8D4E-9762-02C7F4DAFAFC}" srcOrd="1" destOrd="0" parTransId="{D9582C8D-DA95-6C42-889C-39498D3D3EF4}" sibTransId="{028CD434-BFE0-8348-AB0F-E611A98EBD34}"/>
    <dgm:cxn modelId="{CBB2472E-1320-3843-A72B-41DE2EEE38A7}" type="presOf" srcId="{3B9E3623-DECD-F747-BECD-8470E74BB6F1}" destId="{4172ED36-53B0-4D4E-ACB9-3CE9376AA3AF}" srcOrd="0" destOrd="0" presId="urn:microsoft.com/office/officeart/2005/8/layout/orgChart1"/>
    <dgm:cxn modelId="{D82C9B02-E515-F24D-92FC-ED1B72022C06}" type="presOf" srcId="{D17FD627-A5BB-8D4E-9762-02C7F4DAFAFC}" destId="{72E0D77F-6A97-7E4F-9899-7D21326E6FEA}" srcOrd="0" destOrd="0" presId="urn:microsoft.com/office/officeart/2005/8/layout/orgChart1"/>
    <dgm:cxn modelId="{61FEC674-BA2D-CE41-8DF7-8E8732C3EC04}" srcId="{43393FC1-969F-2249-BEAF-3B0B76E6E62B}" destId="{A9429178-799E-FE44-B1CB-D7AE33AEBCC6}" srcOrd="5" destOrd="0" parTransId="{2AE250B8-7D2D-A146-A02C-28D58171B966}" sibTransId="{06C8D3CA-CB9A-0F46-AA0B-EEC2853E794A}"/>
    <dgm:cxn modelId="{18645920-63B8-DD4F-A289-D50585E1F02B}" type="presOf" srcId="{0448A528-F3A9-4543-A8E1-835321323981}" destId="{1B66673D-3E8F-CA40-A77B-973C26F713BB}" srcOrd="0" destOrd="0" presId="urn:microsoft.com/office/officeart/2005/8/layout/orgChart1"/>
    <dgm:cxn modelId="{0D9FF704-6845-174F-8640-8ABD6EF49AE6}" type="presOf" srcId="{A6676486-AD20-5F41-83C8-FE0D923748A6}" destId="{8E1A1C34-F102-0040-8EF9-250F421D5DB6}" srcOrd="0" destOrd="0" presId="urn:microsoft.com/office/officeart/2005/8/layout/orgChart1"/>
    <dgm:cxn modelId="{0EFBF438-824B-6C40-82C8-C24E1E243B15}" srcId="{BE7E7CCE-E6E8-5A4F-B732-F4D9D81C426F}" destId="{816C91BA-B240-124F-ADA0-A8961FF27E0F}" srcOrd="6" destOrd="0" parTransId="{5CA0B8A8-7835-2747-8DAD-7295F13D01BD}" sibTransId="{B2BB126F-6425-E841-B15C-9282933C4875}"/>
    <dgm:cxn modelId="{2C071997-9046-CB4B-93B3-1F29E4F131C1}" type="presOf" srcId="{BE7E7CCE-E6E8-5A4F-B732-F4D9D81C426F}" destId="{7FA94BDF-C5E0-D144-AD7A-E9385C92A296}" srcOrd="1" destOrd="0" presId="urn:microsoft.com/office/officeart/2005/8/layout/orgChart1"/>
    <dgm:cxn modelId="{5C211649-338E-8A4E-90B7-E06E1C8A1250}" type="presOf" srcId="{F842DB6C-6126-9346-8D59-5176E0117A37}" destId="{B14DEA40-DE90-8D4A-B742-48ABA188553A}" srcOrd="1" destOrd="0" presId="urn:microsoft.com/office/officeart/2005/8/layout/orgChart1"/>
    <dgm:cxn modelId="{E2365067-A313-4647-8E04-0A469C1DBD8B}" type="presOf" srcId="{CD767961-CF00-FE4E-A8F3-F55925A9FEFF}" destId="{2CBFF75B-7D92-D342-B8DA-CB1A2974A827}" srcOrd="0" destOrd="0" presId="urn:microsoft.com/office/officeart/2005/8/layout/orgChart1"/>
    <dgm:cxn modelId="{CCE0C35F-AC7C-B441-AEF6-275CC409F6E3}" type="presOf" srcId="{2D2708B5-9800-974C-8EFF-8E3C82330DAD}" destId="{D60E55C2-F90B-724A-ADDD-23530CAE13E7}" srcOrd="1" destOrd="0" presId="urn:microsoft.com/office/officeart/2005/8/layout/orgChart1"/>
    <dgm:cxn modelId="{BB2E427A-70F7-954D-9587-0E35020EEEC4}" type="presOf" srcId="{D2D1C7B4-76A5-A042-AE26-3439D6662E0C}" destId="{1DE3F99C-3F8E-3243-8397-78BC670DEB68}" srcOrd="1" destOrd="0" presId="urn:microsoft.com/office/officeart/2005/8/layout/orgChart1"/>
    <dgm:cxn modelId="{ED014016-F88B-8040-94CE-EA9C330B6AB2}" srcId="{43393FC1-969F-2249-BEAF-3B0B76E6E62B}" destId="{062B45C0-22D2-4F4D-8269-A14D1533D472}" srcOrd="9" destOrd="0" parTransId="{3379ED7A-4160-2D4E-B357-83AE73D24FE7}" sibTransId="{DC3B2BAF-C680-F346-82F2-7AD8F21148E7}"/>
    <dgm:cxn modelId="{8D2C2FB5-F749-5E44-AB52-43325DF8C232}" type="presOf" srcId="{FAC4B46C-2E31-B048-9C72-9B95A861DF52}" destId="{E36207EB-B3AD-6349-9169-0886C714323D}" srcOrd="0" destOrd="0" presId="urn:microsoft.com/office/officeart/2005/8/layout/orgChart1"/>
    <dgm:cxn modelId="{DADD02E3-1B83-BA40-9B7A-E6C4C04DA85F}" type="presOf" srcId="{6DDE8FFB-92B7-F347-B543-ED4DCA2193D7}" destId="{C134F219-68C9-FF46-9CE8-DDE84EB0C003}" srcOrd="0" destOrd="0" presId="urn:microsoft.com/office/officeart/2005/8/layout/orgChart1"/>
    <dgm:cxn modelId="{9025A8AA-03D1-4347-96D2-72AA58638A3A}" type="presOf" srcId="{834F842E-9E15-444A-8242-94F819A5F9EF}" destId="{F31C7886-9281-7A46-A598-EFFD8E239CBD}" srcOrd="0" destOrd="0" presId="urn:microsoft.com/office/officeart/2005/8/layout/orgChart1"/>
    <dgm:cxn modelId="{907D09E4-B904-4142-B9CC-43C1DD67F4DA}" type="presOf" srcId="{F44BA68E-50D4-4846-A9D6-D3EDFA60920F}" destId="{B4D9D488-8DE0-6A4F-8EB1-5BAC9EF877BA}" srcOrd="0" destOrd="0" presId="urn:microsoft.com/office/officeart/2005/8/layout/orgChart1"/>
    <dgm:cxn modelId="{AE3E8D00-F7EC-6C49-8778-CFAF891C5DFD}" type="presOf" srcId="{CCC72E86-2891-DA42-AF5E-2BDD1B975819}" destId="{76FA34ED-1819-7D46-91B1-D017D14CF0B2}" srcOrd="0" destOrd="0" presId="urn:microsoft.com/office/officeart/2005/8/layout/orgChart1"/>
    <dgm:cxn modelId="{258F63E8-62EF-184F-BCDA-6E01E5F20D47}" type="presOf" srcId="{816C91BA-B240-124F-ADA0-A8961FF27E0F}" destId="{D068B656-6646-8F46-85B1-25C85B8C80CA}" srcOrd="1" destOrd="0" presId="urn:microsoft.com/office/officeart/2005/8/layout/orgChart1"/>
    <dgm:cxn modelId="{445463CC-C1B2-DF45-B900-FE742902E723}" srcId="{8050F112-75E9-2744-AA2E-3A0D76FAC329}" destId="{69E72C3E-2345-9F47-B090-3CA3824DB241}" srcOrd="1" destOrd="0" parTransId="{CCC72E86-2891-DA42-AF5E-2BDD1B975819}" sibTransId="{F7C7CA26-8F7F-674B-9BF0-DF197D0B52C3}"/>
    <dgm:cxn modelId="{932C2D7B-0FDC-FA46-84CD-CCE26962EBE7}" type="presOf" srcId="{425EAE1D-84FD-A944-ADA8-2FCE8816C694}" destId="{CEDE5AE9-477A-C84B-9EEF-9DD59EFC868B}" srcOrd="0" destOrd="0" presId="urn:microsoft.com/office/officeart/2005/8/layout/orgChart1"/>
    <dgm:cxn modelId="{D4C22E28-FCA5-F149-BEF4-3F2E170990AF}" srcId="{BE7E7CCE-E6E8-5A4F-B732-F4D9D81C426F}" destId="{4C0ACA89-7F0A-514D-B87C-C39A08FBFAF5}" srcOrd="3" destOrd="0" parTransId="{0EE336FC-064E-8648-B396-29A559635429}" sibTransId="{F8E68277-971D-D843-BAE6-2E40FAB8A4C9}"/>
    <dgm:cxn modelId="{4708E002-8BD2-3A4A-A5A7-20D35D7CBD88}" type="presOf" srcId="{2AE250B8-7D2D-A146-A02C-28D58171B966}" destId="{A4CCAD2B-0942-A145-83BE-0C480CD7737C}" srcOrd="0" destOrd="0" presId="urn:microsoft.com/office/officeart/2005/8/layout/orgChart1"/>
    <dgm:cxn modelId="{EEC5A05A-1E5E-6742-84A8-32BDD22147F4}" type="presOf" srcId="{4BCECD08-E345-AE44-8EC7-96E3E2AFE012}" destId="{3016D77B-8F60-744F-AE7E-366BF87F2676}" srcOrd="1" destOrd="0" presId="urn:microsoft.com/office/officeart/2005/8/layout/orgChart1"/>
    <dgm:cxn modelId="{E5DD49E5-7600-5B4F-B374-D5581677C748}" type="presOf" srcId="{02C691AA-8662-014D-914A-274817C9616F}" destId="{5812F2A2-25A7-8B4E-93F9-E7365CAD1133}" srcOrd="1" destOrd="0" presId="urn:microsoft.com/office/officeart/2005/8/layout/orgChart1"/>
    <dgm:cxn modelId="{F467B80B-80FD-8648-B433-3A2B27A26310}" srcId="{2D2708B5-9800-974C-8EFF-8E3C82330DAD}" destId="{4F76A86B-8783-014F-85CB-CC586F0CFB07}" srcOrd="0" destOrd="0" parTransId="{F38BE679-0336-FF4A-9D12-C653F1B0619B}" sibTransId="{6834E119-B64E-B84F-84D1-FE42F691D98C}"/>
    <dgm:cxn modelId="{292C7F4F-B56F-4844-A149-9D9F3BCF2DBE}" type="presOf" srcId="{7B095DB3-262E-AD4B-ABA5-CD1C9450DB5A}" destId="{CCF166ED-B769-654E-8136-DAAE6945D6D0}" srcOrd="1" destOrd="0" presId="urn:microsoft.com/office/officeart/2005/8/layout/orgChart1"/>
    <dgm:cxn modelId="{3ED80AE8-5E28-9C4E-BA8B-386DA80CEF47}" srcId="{43393FC1-969F-2249-BEAF-3B0B76E6E62B}" destId="{A00E90A1-7C1A-E44C-A6D0-121AE5ECA84C}" srcOrd="8" destOrd="0" parTransId="{C87E7A3F-A028-FE42-8307-6B9AA4B679DE}" sibTransId="{27E291FA-3908-444E-831A-BFF242374B0E}"/>
    <dgm:cxn modelId="{20E19285-01A8-7342-A1DF-BCFD34EBFF43}" type="presOf" srcId="{69E2C27B-4C2B-0A4F-A370-8319148CCCFB}" destId="{BC9EA888-228A-D940-9901-8F741A9EEADA}" srcOrd="0" destOrd="0" presId="urn:microsoft.com/office/officeart/2005/8/layout/orgChart1"/>
    <dgm:cxn modelId="{ACC0C0BA-5C7A-E449-9793-50E538BE1F70}" srcId="{43393FC1-969F-2249-BEAF-3B0B76E6E62B}" destId="{18415B96-593F-B141-95ED-BFD225FE5032}" srcOrd="6" destOrd="0" parTransId="{F44BA68E-50D4-4846-A9D6-D3EDFA60920F}" sibTransId="{F8822C29-9F7B-D242-A8A6-EA71C7610BB7}"/>
    <dgm:cxn modelId="{6F5DA781-3CBC-F14D-B156-2379925405A1}" type="presOf" srcId="{A9429178-799E-FE44-B1CB-D7AE33AEBCC6}" destId="{8FE789A5-0E42-1C42-80E6-CD80FAA27266}" srcOrd="1" destOrd="0" presId="urn:microsoft.com/office/officeart/2005/8/layout/orgChart1"/>
    <dgm:cxn modelId="{306170E2-565B-0F4F-B7F1-E559CA0FA62D}" type="presOf" srcId="{8050F112-75E9-2744-AA2E-3A0D76FAC329}" destId="{7B8F02F0-957B-9A46-B629-954B89D408F9}" srcOrd="1" destOrd="0" presId="urn:microsoft.com/office/officeart/2005/8/layout/orgChart1"/>
    <dgm:cxn modelId="{A6FEEEE2-0AF4-5D48-A9E5-437505641E47}" type="presOf" srcId="{46C48277-BCFA-2F49-A73C-EE1E207A630B}" destId="{6269323E-22D0-E745-8DA7-F1C8F4F1A5FB}" srcOrd="1" destOrd="0" presId="urn:microsoft.com/office/officeart/2005/8/layout/orgChart1"/>
    <dgm:cxn modelId="{32AF6AF1-6AA5-4743-8C98-EBE3318CFD3C}" type="presOf" srcId="{F842DB6C-6126-9346-8D59-5176E0117A37}" destId="{B9A0B4DD-5F42-1740-B3D0-72E24386BF3C}" srcOrd="0" destOrd="0" presId="urn:microsoft.com/office/officeart/2005/8/layout/orgChart1"/>
    <dgm:cxn modelId="{9C776984-CFAE-BD4A-A98D-375A060B2557}" srcId="{BE7E7CCE-E6E8-5A4F-B732-F4D9D81C426F}" destId="{A6676486-AD20-5F41-83C8-FE0D923748A6}" srcOrd="7" destOrd="0" parTransId="{BD0B4374-6A89-1C40-BE1D-2C6B996DC83E}" sibTransId="{3F43B1E8-874C-3647-9AAE-5F4DBB8BB759}"/>
    <dgm:cxn modelId="{DFC304C9-3222-8D45-A67F-2DA0070363DF}" srcId="{BE7E7CCE-E6E8-5A4F-B732-F4D9D81C426F}" destId="{D2D1C7B4-76A5-A042-AE26-3439D6662E0C}" srcOrd="1" destOrd="0" parTransId="{A4551020-FED4-0941-8ADE-0F31B852CC08}" sibTransId="{68A15C2E-8038-C04F-99FB-D5A22AEE6CDB}"/>
    <dgm:cxn modelId="{47AD0732-3336-E841-903A-DECB6667C51A}" type="presOf" srcId="{0000AC12-8D84-8D4F-97EF-49962F12F795}" destId="{E2354544-C83E-9346-962D-AC8D45812CCB}" srcOrd="1" destOrd="0" presId="urn:microsoft.com/office/officeart/2005/8/layout/orgChart1"/>
    <dgm:cxn modelId="{AB63975D-29C6-5945-8D0A-41BD8CCA6C0E}" srcId="{BE7E7CCE-E6E8-5A4F-B732-F4D9D81C426F}" destId="{508DA6D6-216F-2C49-9E64-166664ABBA34}" srcOrd="2" destOrd="0" parTransId="{959E6137-7B61-CA43-B1F4-2F1E3E81CA78}" sibTransId="{1C5A29D4-ADC2-DA4C-B67E-6D0AB55D3A50}"/>
    <dgm:cxn modelId="{D2C7DA63-E435-7641-BD79-8A855FA13B99}" type="presOf" srcId="{5CA0B8A8-7835-2747-8DAD-7295F13D01BD}" destId="{A9B58983-44D4-B340-B0EB-8AE84CF4D7DD}" srcOrd="0" destOrd="0" presId="urn:microsoft.com/office/officeart/2005/8/layout/orgChart1"/>
    <dgm:cxn modelId="{41F0070D-FA18-FB43-BAE0-A1F166A8232D}" srcId="{43393FC1-969F-2249-BEAF-3B0B76E6E62B}" destId="{F7E591CF-97DE-7E42-B7D0-806185343071}" srcOrd="1" destOrd="0" parTransId="{04FA32CB-26E9-5D47-A17B-4A54FA78B59D}" sibTransId="{9AC03992-B613-BB4E-9595-276C53A43232}"/>
    <dgm:cxn modelId="{754BEF0A-400F-054C-AF07-E3B93D841223}" type="presOf" srcId="{062B45C0-22D2-4F4D-8269-A14D1533D472}" destId="{A6C074F2-D009-8E4A-A3DA-68F17FED2C4E}" srcOrd="1" destOrd="0" presId="urn:microsoft.com/office/officeart/2005/8/layout/orgChart1"/>
    <dgm:cxn modelId="{A0B089B5-1777-8D43-B9F7-7DC751938476}" srcId="{BE7E7CCE-E6E8-5A4F-B732-F4D9D81C426F}" destId="{60B29F3F-9B3F-994E-9C82-D1EAD40840A3}" srcOrd="4" destOrd="0" parTransId="{AA2C8B41-DBCD-614B-AA51-4A0AABD0E0E1}" sibTransId="{5C77CB33-EBD5-894A-899A-429DB7B7086C}"/>
    <dgm:cxn modelId="{24A5947C-91F4-BE4E-8656-4476A74D869A}" type="presOf" srcId="{04FA32CB-26E9-5D47-A17B-4A54FA78B59D}" destId="{FE6CFF25-948F-F045-8542-5732FC843B91}" srcOrd="0" destOrd="0" presId="urn:microsoft.com/office/officeart/2005/8/layout/orgChart1"/>
    <dgm:cxn modelId="{22389B66-927E-2F43-8CE3-271DFA85C228}" type="presOf" srcId="{76E8CE45-1B1D-914D-B369-511C179C5504}" destId="{1E268DC8-3A28-7F4D-8EE5-0BED0A0A5D69}" srcOrd="0" destOrd="0" presId="urn:microsoft.com/office/officeart/2005/8/layout/orgChart1"/>
    <dgm:cxn modelId="{E82607E3-440A-AA4E-A600-F8CAA0109654}" type="presOf" srcId="{4CEB6D21-245C-914B-8573-4B96BB5CCB5F}" destId="{FF4C37A0-79BB-4A45-ABE4-592481BDA439}" srcOrd="0" destOrd="0" presId="urn:microsoft.com/office/officeart/2005/8/layout/orgChart1"/>
    <dgm:cxn modelId="{1F436B10-7668-C240-A16F-D9918225F980}" type="presOf" srcId="{02C691AA-8662-014D-914A-274817C9616F}" destId="{21136341-52CD-3343-8157-66B86E603742}" srcOrd="0" destOrd="0" presId="urn:microsoft.com/office/officeart/2005/8/layout/orgChart1"/>
    <dgm:cxn modelId="{F58417C3-4585-8C4C-9758-29AE4699B2C9}" type="presOf" srcId="{E1D38358-6DF9-AD40-984F-1A71B931222C}" destId="{ED4C5256-9EEB-624B-B0AD-006CE6FAD07E}" srcOrd="1" destOrd="0" presId="urn:microsoft.com/office/officeart/2005/8/layout/orgChart1"/>
    <dgm:cxn modelId="{29504E1E-5A38-7F4D-B5D5-D7F1FE42EDEA}" type="presOf" srcId="{C87E7A3F-A028-FE42-8307-6B9AA4B679DE}" destId="{3CE56D87-4A20-5B4E-999B-BAA584B0DB11}" srcOrd="0" destOrd="0" presId="urn:microsoft.com/office/officeart/2005/8/layout/orgChart1"/>
    <dgm:cxn modelId="{0C75D346-831D-C447-924F-85F9CE5A6A17}" srcId="{2D2708B5-9800-974C-8EFF-8E3C82330DAD}" destId="{0000AC12-8D84-8D4F-97EF-49962F12F795}" srcOrd="2" destOrd="0" parTransId="{AC048996-132D-3C47-955B-358D00727B92}" sibTransId="{0FA547D8-68CE-7047-9BE2-3E522C459D0D}"/>
    <dgm:cxn modelId="{8D54EEDC-7DE5-6E4B-B0EE-24AEC3BB5C2A}" type="presOf" srcId="{F3AE4553-4F13-304B-8776-6850D1FF96FD}" destId="{8CEA8A14-DD84-E84E-9E16-A6526075461E}" srcOrd="0" destOrd="0" presId="urn:microsoft.com/office/officeart/2005/8/layout/orgChart1"/>
    <dgm:cxn modelId="{08A321C1-0565-8645-AF42-5FB9084C1FE0}" type="presOf" srcId="{DB55ABD8-BAE3-FB4E-85BB-87018AD50FD7}" destId="{E59198DC-1D84-894F-A7FD-AEB035A25628}" srcOrd="1" destOrd="0" presId="urn:microsoft.com/office/officeart/2005/8/layout/orgChart1"/>
    <dgm:cxn modelId="{3E1FFC77-A443-BE42-A5A9-4598B541DF2A}" type="presOf" srcId="{816C91BA-B240-124F-ADA0-A8961FF27E0F}" destId="{0E1C872F-6114-A648-B869-09405BBE4347}" srcOrd="0" destOrd="0" presId="urn:microsoft.com/office/officeart/2005/8/layout/orgChart1"/>
    <dgm:cxn modelId="{2BC45759-E1C2-7041-B8DA-3DC6997DBD7D}" srcId="{43393FC1-969F-2249-BEAF-3B0B76E6E62B}" destId="{6D67B57A-FF82-7A46-9D3C-D80E0105CE5E}" srcOrd="0" destOrd="0" parTransId="{65F51E54-56F2-FF49-9A85-A6DD795658FC}" sibTransId="{5A274EB5-9264-2A43-AFC3-2EC3336C597F}"/>
    <dgm:cxn modelId="{D038D0EC-5F01-C34A-AACC-723285797175}" type="presOf" srcId="{4F76A86B-8783-014F-85CB-CC586F0CFB07}" destId="{66C5B817-81FA-B74E-AF34-77A267ECCA90}" srcOrd="1" destOrd="0" presId="urn:microsoft.com/office/officeart/2005/8/layout/orgChart1"/>
    <dgm:cxn modelId="{B498150C-F18B-F441-BF2D-7102A65078AE}" type="presOf" srcId="{9EFF7702-93FB-D94E-84E7-DF64FDCE552E}" destId="{543A68C1-4D10-2C45-8788-63240DD3D5A5}" srcOrd="0" destOrd="0" presId="urn:microsoft.com/office/officeart/2005/8/layout/orgChart1"/>
    <dgm:cxn modelId="{9371FFFA-5CF7-2F4D-A147-ABA6D6634A60}" srcId="{46C48277-BCFA-2F49-A73C-EE1E207A630B}" destId="{8050F112-75E9-2744-AA2E-3A0D76FAC329}" srcOrd="6" destOrd="0" parTransId="{425EAE1D-84FD-A944-ADA8-2FCE8816C694}" sibTransId="{7EA0033D-B680-524A-BA39-6EFF5581944D}"/>
    <dgm:cxn modelId="{924FBEE4-2051-1F41-AD4B-2C307C6B5542}" type="presOf" srcId="{AC048996-132D-3C47-955B-358D00727B92}" destId="{2AE31842-A658-3C45-8F36-1C6FA366A42E}" srcOrd="0" destOrd="0" presId="urn:microsoft.com/office/officeart/2005/8/layout/orgChart1"/>
    <dgm:cxn modelId="{AA503A7E-5615-9B4D-BF9B-C5993C7F27B9}" type="presOf" srcId="{4F0C1F4F-DEC3-A54C-B001-BA4AC8591938}" destId="{012C8CAD-F1F0-2C4F-A15F-8C9474619CF1}" srcOrd="1" destOrd="0" presId="urn:microsoft.com/office/officeart/2005/8/layout/orgChart1"/>
    <dgm:cxn modelId="{0701FE80-26A9-2943-BEF2-5CDEFC57E409}" srcId="{BE7E7CCE-E6E8-5A4F-B732-F4D9D81C426F}" destId="{02C691AA-8662-014D-914A-274817C9616F}" srcOrd="0" destOrd="0" parTransId="{96351C59-05AD-4441-B3DB-6E82991EBB99}" sibTransId="{EBEE3E62-9F7F-A340-AEB2-BC2FE92A914F}"/>
    <dgm:cxn modelId="{6AA030B3-4D68-4043-A6F5-D49591ED43C8}" type="presOf" srcId="{D17FD627-A5BB-8D4E-9762-02C7F4DAFAFC}" destId="{2C4CC260-7B94-CE4F-81E9-872E83039A81}" srcOrd="1" destOrd="0" presId="urn:microsoft.com/office/officeart/2005/8/layout/orgChart1"/>
    <dgm:cxn modelId="{8921BFC3-35F8-5F4B-AEF8-FA6AF96A55A8}" type="presOf" srcId="{959E6137-7B61-CA43-B1F4-2F1E3E81CA78}" destId="{C5721612-84CD-4445-AA06-DB8ECC2CFB76}" srcOrd="0" destOrd="0" presId="urn:microsoft.com/office/officeart/2005/8/layout/orgChart1"/>
    <dgm:cxn modelId="{BBFA4455-E309-3345-BE08-647F36D941C2}" type="presOf" srcId="{18415B96-593F-B141-95ED-BFD225FE5032}" destId="{37336B35-D141-A646-9E1E-74F5F7F8B4B7}" srcOrd="1" destOrd="0" presId="urn:microsoft.com/office/officeart/2005/8/layout/orgChart1"/>
    <dgm:cxn modelId="{D9DB1B63-EE94-9846-A918-5B9AD28E22DE}" type="presOf" srcId="{B106F69D-7D8A-1540-B650-8BE80B427AA8}" destId="{E2086106-685D-404B-8964-D796C9640B04}" srcOrd="0" destOrd="0" presId="urn:microsoft.com/office/officeart/2005/8/layout/orgChart1"/>
    <dgm:cxn modelId="{46DAE7AE-2AC3-C04F-981F-DCF8BAAD360C}" type="presOf" srcId="{60B29F3F-9B3F-994E-9C82-D1EAD40840A3}" destId="{DD420FB5-48FD-AC45-945E-A0FE07546868}" srcOrd="0" destOrd="0" presId="urn:microsoft.com/office/officeart/2005/8/layout/orgChart1"/>
    <dgm:cxn modelId="{B63F6879-B768-E64F-BE45-5D002E3B350E}" type="presOf" srcId="{33650D4A-D772-9C43-BAC8-0C7759FF4714}" destId="{41122DEA-7173-D048-B3CD-82A3F4C94717}" srcOrd="0" destOrd="0" presId="urn:microsoft.com/office/officeart/2005/8/layout/orgChart1"/>
    <dgm:cxn modelId="{8B039BBC-6891-2149-BFCF-933EB382E9F9}" type="presOf" srcId="{BFAD7EB4-C701-A34B-A9A1-9CB586ACCA6B}" destId="{72522BCE-CD54-2F4C-BC05-A37EDD245091}" srcOrd="0" destOrd="0" presId="urn:microsoft.com/office/officeart/2005/8/layout/orgChart1"/>
    <dgm:cxn modelId="{AEACEA1C-9648-B341-B14F-A58AA20D9ED4}" type="presOf" srcId="{76E8CE45-1B1D-914D-B369-511C179C5504}" destId="{B29E97C5-937E-2940-9E88-FB960781BD1F}" srcOrd="1" destOrd="0" presId="urn:microsoft.com/office/officeart/2005/8/layout/orgChart1"/>
    <dgm:cxn modelId="{829D349F-5346-CA4D-87CA-A7864D4A7D5E}" type="presOf" srcId="{8050F112-75E9-2744-AA2E-3A0D76FAC329}" destId="{F33FF203-E11F-354F-AF9D-AFB0127977DF}" srcOrd="0" destOrd="0" presId="urn:microsoft.com/office/officeart/2005/8/layout/orgChart1"/>
    <dgm:cxn modelId="{D9BCF197-654A-124D-B8EC-3EE1FE519F0B}" type="presOf" srcId="{0EE336FC-064E-8648-B396-29A559635429}" destId="{48628AC3-14BD-4342-BC18-1B06A2F95874}" srcOrd="0" destOrd="0" presId="urn:microsoft.com/office/officeart/2005/8/layout/orgChart1"/>
    <dgm:cxn modelId="{3FF70B24-D7B8-5443-8A86-F5C74F73E0F9}" type="presOf" srcId="{DF165854-3EFE-D242-B261-F7F4B309FDB4}" destId="{2F53FF97-1210-1941-B43E-95B8B86362C5}" srcOrd="0" destOrd="0" presId="urn:microsoft.com/office/officeart/2005/8/layout/orgChart1"/>
    <dgm:cxn modelId="{C73250C1-23FD-9D42-A7D6-DA5A8E4544AF}" type="presOf" srcId="{E3D13941-E4D6-9349-BFD2-0FEBD9B73603}" destId="{BE9941D0-0561-C145-898D-C2A044438A0A}" srcOrd="0" destOrd="0" presId="urn:microsoft.com/office/officeart/2005/8/layout/orgChart1"/>
    <dgm:cxn modelId="{97170734-2ED9-5F4A-B76E-FD677B86A618}" type="presOf" srcId="{A9429178-799E-FE44-B1CB-D7AE33AEBCC6}" destId="{84C1AD7D-663C-084F-87DF-0D3417F5649F}" srcOrd="0" destOrd="0" presId="urn:microsoft.com/office/officeart/2005/8/layout/orgChart1"/>
    <dgm:cxn modelId="{6059D74D-A4C8-B64F-93F7-A5F7648AF111}" type="presOf" srcId="{F7E591CF-97DE-7E42-B7D0-806185343071}" destId="{089548C8-B498-0A4A-8AF6-5C1D673A31B7}" srcOrd="1" destOrd="0" presId="urn:microsoft.com/office/officeart/2005/8/layout/orgChart1"/>
    <dgm:cxn modelId="{05CD61D2-46F7-0C44-8F55-26CEAD267D16}" type="presOf" srcId="{43393FC1-969F-2249-BEAF-3B0B76E6E62B}" destId="{A53CA32D-029F-9049-A791-75481D2DB4B7}" srcOrd="0" destOrd="0" presId="urn:microsoft.com/office/officeart/2005/8/layout/orgChart1"/>
    <dgm:cxn modelId="{828F1D38-AB2F-F249-AB75-15F9C5957665}" srcId="{8050F112-75E9-2744-AA2E-3A0D76FAC329}" destId="{514B32DC-15C7-A84D-A5F0-7B7A1D068BE8}" srcOrd="0" destOrd="0" parTransId="{2C0CD134-B822-054A-A671-BA9D091B3BDE}" sibTransId="{1C0A6A68-629A-D143-A34D-FF46E2BD76F8}"/>
    <dgm:cxn modelId="{C426F832-60CD-5640-BFFC-4F0E4C6D1ACA}" type="presOf" srcId="{C61DB602-B016-6F42-BCB4-7A09F9864318}" destId="{76F362EB-548D-2D41-9F20-6FDC31EF4370}" srcOrd="0" destOrd="0" presId="urn:microsoft.com/office/officeart/2005/8/layout/orgChart1"/>
    <dgm:cxn modelId="{BA531A7D-1371-8F4D-A100-6529FB665936}" type="presOf" srcId="{4BCECD08-E345-AE44-8EC7-96E3E2AFE012}" destId="{23BD522C-616F-904B-8B4D-08C3A0FAD1EC}" srcOrd="0" destOrd="0" presId="urn:microsoft.com/office/officeart/2005/8/layout/orgChart1"/>
    <dgm:cxn modelId="{F5F6EF3A-CC4B-2B47-827A-5F84FE996C2C}" type="presOf" srcId="{B2652C2D-26EC-C145-B53B-E95948E8C22A}" destId="{CB37FE42-B1BC-B248-8C57-4C4301C0FA2B}" srcOrd="0" destOrd="0" presId="urn:microsoft.com/office/officeart/2005/8/layout/orgChart1"/>
    <dgm:cxn modelId="{CF81080A-740C-8C41-AF74-7662749BFE60}" srcId="{8050F112-75E9-2744-AA2E-3A0D76FAC329}" destId="{0448A528-F3A9-4543-A8E1-835321323981}" srcOrd="3" destOrd="0" parTransId="{CD767961-CF00-FE4E-A8F3-F55925A9FEFF}" sibTransId="{B9A5E068-DBCF-E24C-9A02-034B7751B53F}"/>
    <dgm:cxn modelId="{7D4FA103-993F-1641-903A-4AE08F8CECB8}" type="presOf" srcId="{A524E92C-3F0D-244A-8355-09C3D9444046}" destId="{A3BF9BE1-6167-ED41-87A2-D8078450BEDC}" srcOrd="0" destOrd="0" presId="urn:microsoft.com/office/officeart/2005/8/layout/orgChart1"/>
    <dgm:cxn modelId="{7D0EF582-B519-6D42-85F6-4A4EF6746223}" srcId="{46C48277-BCFA-2F49-A73C-EE1E207A630B}" destId="{43393FC1-969F-2249-BEAF-3B0B76E6E62B}" srcOrd="5" destOrd="0" parTransId="{B106F69D-7D8A-1540-B650-8BE80B427AA8}" sibTransId="{4AABCB30-8F31-6444-BA8B-6E389BADF551}"/>
    <dgm:cxn modelId="{615CE30B-261E-CC43-B72C-ACFF71A53077}" type="presOf" srcId="{E1D38358-6DF9-AD40-984F-1A71B931222C}" destId="{3B1C964E-450F-884D-8980-8989A786DFCF}" srcOrd="0" destOrd="0" presId="urn:microsoft.com/office/officeart/2005/8/layout/orgChart1"/>
    <dgm:cxn modelId="{DDB4D251-24BD-7F42-95E9-4B3C39E475F7}" srcId="{43393FC1-969F-2249-BEAF-3B0B76E6E62B}" destId="{E1D38358-6DF9-AD40-984F-1A71B931222C}" srcOrd="3" destOrd="0" parTransId="{680BB682-696B-2242-BD52-53CBDE27FA1D}" sibTransId="{DDFABB4E-8D98-9047-AA08-74D6E2D0DD8F}"/>
    <dgm:cxn modelId="{F5FDC04C-CC7A-BA44-A9C8-CB7B344007BD}" type="presOf" srcId="{60B29F3F-9B3F-994E-9C82-D1EAD40840A3}" destId="{FCF5FC7D-06C4-2743-BB72-1867A6BC8AE1}" srcOrd="1" destOrd="0" presId="urn:microsoft.com/office/officeart/2005/8/layout/orgChart1"/>
    <dgm:cxn modelId="{8437F84F-A399-C649-924A-7E8B0A9C3F8F}" srcId="{A524E92C-3F0D-244A-8355-09C3D9444046}" destId="{40C520A6-E2A9-544A-B88D-4CA58CED2C62}" srcOrd="0" destOrd="0" parTransId="{B06E1C9E-DCE2-D44C-A23F-AE17230582B6}" sibTransId="{71E3DA0B-4CAD-4741-AE56-0E22D9C44A5C}"/>
    <dgm:cxn modelId="{8778CF4D-55DA-7542-8F1B-AE81F5C377DD}" type="presOf" srcId="{4CEB6D21-245C-914B-8573-4B96BB5CCB5F}" destId="{C86AA021-5085-E64F-9FFF-265A24A13EE7}" srcOrd="1" destOrd="0" presId="urn:microsoft.com/office/officeart/2005/8/layout/orgChart1"/>
    <dgm:cxn modelId="{50C5FDDB-07B5-1E49-831D-840603555833}" type="presOf" srcId="{680BB682-696B-2242-BD52-53CBDE27FA1D}" destId="{BE058D86-D339-F344-9F8A-A8ACDF4239E0}" srcOrd="0" destOrd="0" presId="urn:microsoft.com/office/officeart/2005/8/layout/orgChart1"/>
    <dgm:cxn modelId="{1B0B2504-C65D-2A4C-A561-AC7155674866}" type="presOf" srcId="{EC6606CB-F42A-DA45-A0CB-5EE304711FD9}" destId="{6ECA9422-CA24-064D-9052-B66E68AB386B}" srcOrd="0" destOrd="0" presId="urn:microsoft.com/office/officeart/2005/8/layout/orgChart1"/>
    <dgm:cxn modelId="{7EFF4001-F1AC-D84F-B9AE-7F7657825634}" type="presOf" srcId="{1D5A634D-CA87-4142-82A7-0602CA8E1754}" destId="{8375CEA6-6FD6-6D46-9FE1-1CE0A27579D6}" srcOrd="0" destOrd="0" presId="urn:microsoft.com/office/officeart/2005/8/layout/orgChart1"/>
    <dgm:cxn modelId="{83DA397C-057A-C348-9864-37211F11B8B2}" type="presOf" srcId="{383582DC-C65C-1E43-BCA4-E3E6B2B0E1CA}" destId="{4A005413-8326-3149-97A0-CD85DFFA0498}" srcOrd="1" destOrd="0" presId="urn:microsoft.com/office/officeart/2005/8/layout/orgChart1"/>
    <dgm:cxn modelId="{9E29BABF-C2B6-A54E-B8F7-D389E16AAAC9}" type="presOf" srcId="{A4551020-FED4-0941-8ADE-0F31B852CC08}" destId="{3C2935E9-3EFC-D14E-8DEC-942B98C0D8E9}" srcOrd="0" destOrd="0" presId="urn:microsoft.com/office/officeart/2005/8/layout/orgChart1"/>
    <dgm:cxn modelId="{73B984AE-12C6-B648-A26D-3C842C55E0AC}" srcId="{46C48277-BCFA-2F49-A73C-EE1E207A630B}" destId="{33650D4A-D772-9C43-BAC8-0C7759FF4714}" srcOrd="4" destOrd="0" parTransId="{DF165854-3EFE-D242-B261-F7F4B309FDB4}" sibTransId="{BA12DAB6-0D55-7E4A-9A8E-D1DFBA5EE797}"/>
    <dgm:cxn modelId="{470A507E-8437-F147-B55B-F1DE33573B9D}" type="presOf" srcId="{6EC0CE12-EDF4-3A4C-A689-BC3088126D00}" destId="{77C325FE-9ED5-4645-8830-AB95D4D8CFB0}" srcOrd="1" destOrd="0" presId="urn:microsoft.com/office/officeart/2005/8/layout/orgChart1"/>
    <dgm:cxn modelId="{F752B867-F3E7-704E-A13E-96871E0A906A}" type="presOf" srcId="{F7E591CF-97DE-7E42-B7D0-806185343071}" destId="{505A77A4-98AB-304F-AB8D-AFC488FEF782}" srcOrd="0" destOrd="0" presId="urn:microsoft.com/office/officeart/2005/8/layout/orgChart1"/>
    <dgm:cxn modelId="{A4D29B74-40B7-B443-82E0-1CB37492A904}" srcId="{D17FD627-A5BB-8D4E-9762-02C7F4DAFAFC}" destId="{7B095DB3-262E-AD4B-ABA5-CD1C9450DB5A}" srcOrd="1" destOrd="0" parTransId="{1D5A634D-CA87-4142-82A7-0602CA8E1754}" sibTransId="{238A8825-DDC0-2748-BF97-F3EFDD79D1F3}"/>
    <dgm:cxn modelId="{E7DCC308-0F11-9E4C-8A03-468646980520}" type="presOf" srcId="{508DA6D6-216F-2C49-9E64-166664ABBA34}" destId="{E940E6AB-4F4E-0441-BD8A-F713F984BCC9}" srcOrd="1" destOrd="0" presId="urn:microsoft.com/office/officeart/2005/8/layout/orgChart1"/>
    <dgm:cxn modelId="{8E9B0E41-4E65-A64A-B65D-999569BF92A9}" type="presOf" srcId="{4C0ACA89-7F0A-514D-B87C-C39A08FBFAF5}" destId="{D736611B-C560-A24D-982A-F60225B03547}" srcOrd="1" destOrd="0" presId="urn:microsoft.com/office/officeart/2005/8/layout/orgChart1"/>
    <dgm:cxn modelId="{872F3BB4-DF16-E848-AE69-2165B955B060}" srcId="{46C48277-BCFA-2F49-A73C-EE1E207A630B}" destId="{2D2708B5-9800-974C-8EFF-8E3C82330DAD}" srcOrd="0" destOrd="0" parTransId="{6DDE8FFB-92B7-F347-B543-ED4DCA2193D7}" sibTransId="{C9F42F60-95BD-2F43-8529-B58919D24601}"/>
    <dgm:cxn modelId="{ABAE1268-169F-DC4F-A58B-F3FE23622EBA}" type="presOf" srcId="{062B45C0-22D2-4F4D-8269-A14D1533D472}" destId="{E35860EB-E1E1-364D-8794-57F6AECC449E}" srcOrd="0" destOrd="0" presId="urn:microsoft.com/office/officeart/2005/8/layout/orgChart1"/>
    <dgm:cxn modelId="{F7098F55-3F95-D045-BD30-4C9829D00EB6}" type="presOf" srcId="{84E28A35-C355-FF48-A92B-937AA9DD44AA}" destId="{78EF460F-83A5-CA4D-B587-85D3E55A42C5}" srcOrd="1" destOrd="0" presId="urn:microsoft.com/office/officeart/2005/8/layout/orgChart1"/>
    <dgm:cxn modelId="{2DD96B0A-B13F-AC47-99DD-4140D6DB6FD6}" type="presOf" srcId="{65F51E54-56F2-FF49-9A85-A6DD795658FC}" destId="{1FBCFF18-404B-3042-A8D8-57D872046677}" srcOrd="0" destOrd="0" presId="urn:microsoft.com/office/officeart/2005/8/layout/orgChart1"/>
    <dgm:cxn modelId="{56DA917A-8ECF-204E-8A42-7410F50340EF}" type="presOf" srcId="{3379ED7A-4160-2D4E-B357-83AE73D24FE7}" destId="{7A91AE7F-29EE-B245-ACDB-27EADBFE1994}" srcOrd="0" destOrd="0" presId="urn:microsoft.com/office/officeart/2005/8/layout/orgChart1"/>
    <dgm:cxn modelId="{99653E81-2F75-4C4F-AD6B-7C34426BB1A0}" type="presOf" srcId="{508DA6D6-216F-2C49-9E64-166664ABBA34}" destId="{337244BC-533D-D44F-ABE5-84480918F181}" srcOrd="0" destOrd="0" presId="urn:microsoft.com/office/officeart/2005/8/layout/orgChart1"/>
    <dgm:cxn modelId="{3BC3D5C3-099B-7348-970E-F43AEAB51C0D}" type="presOf" srcId="{0448A528-F3A9-4543-A8E1-835321323981}" destId="{C6052E16-8388-764E-A0EC-541D0822D9B1}" srcOrd="1" destOrd="0" presId="urn:microsoft.com/office/officeart/2005/8/layout/orgChart1"/>
    <dgm:cxn modelId="{3F36F280-4A59-9F40-B99C-894740EF3435}" type="presOf" srcId="{784864D3-534C-C940-8B59-C57FA60C108A}" destId="{8D82680B-51BB-3F4D-B815-349E03357B92}" srcOrd="0" destOrd="0" presId="urn:microsoft.com/office/officeart/2005/8/layout/orgChart1"/>
    <dgm:cxn modelId="{2E3FA9B9-EF1E-654B-9CCA-D0FC9258136D}" srcId="{40C520A6-E2A9-544A-B88D-4CA58CED2C62}" destId="{46C48277-BCFA-2F49-A73C-EE1E207A630B}" srcOrd="0" destOrd="0" parTransId="{A1692136-FE20-7849-918A-922C04E77CF8}" sibTransId="{1D200FC7-8EB1-DB4F-B9BB-DA12E96535FC}"/>
    <dgm:cxn modelId="{EC42A4DE-645E-0842-BF9E-1ED19F3DFA02}" type="presOf" srcId="{383582DC-C65C-1E43-BCA4-E3E6B2B0E1CA}" destId="{3C23E7FD-2397-FE4E-8BF2-452F0A71C6CE}" srcOrd="0" destOrd="0" presId="urn:microsoft.com/office/officeart/2005/8/layout/orgChart1"/>
    <dgm:cxn modelId="{4AD50099-AE2B-A44A-9EA2-775363E6866A}" type="presOf" srcId="{FAC4B46C-2E31-B048-9C72-9B95A861DF52}" destId="{1087C142-9B86-2442-8728-E7B1B3E723CC}" srcOrd="1" destOrd="0" presId="urn:microsoft.com/office/officeart/2005/8/layout/orgChart1"/>
    <dgm:cxn modelId="{0932AD17-61AB-7F4F-ADE5-611CE864A73E}" type="presOf" srcId="{784864D3-534C-C940-8B59-C57FA60C108A}" destId="{59149C49-F1C4-574C-AB7B-AB3F94453B9B}" srcOrd="1" destOrd="0" presId="urn:microsoft.com/office/officeart/2005/8/layout/orgChart1"/>
    <dgm:cxn modelId="{A561CAF8-15A2-6F46-A7EF-3A439C0BBD5C}" type="presOf" srcId="{D2D1C7B4-76A5-A042-AE26-3439D6662E0C}" destId="{727FF625-1183-3546-90CB-226EFC3E2741}" srcOrd="0" destOrd="0" presId="urn:microsoft.com/office/officeart/2005/8/layout/orgChart1"/>
    <dgm:cxn modelId="{8828E9BE-5F1E-0447-A941-42AE3E7AC695}" srcId="{46C48277-BCFA-2F49-A73C-EE1E207A630B}" destId="{4CEB6D21-245C-914B-8573-4B96BB5CCB5F}" srcOrd="8" destOrd="0" parTransId="{E3D13941-E4D6-9349-BFD2-0FEBD9B73603}" sibTransId="{CB25C5C5-C62D-294A-A58C-DF3A11C4272F}"/>
    <dgm:cxn modelId="{06084EEC-02E6-7041-86AA-756D0B86D4DF}" type="presOf" srcId="{69E72C3E-2345-9F47-B090-3CA3824DB241}" destId="{F9D68C7E-5F13-8649-BB52-C81C0F4528D6}" srcOrd="1" destOrd="0" presId="urn:microsoft.com/office/officeart/2005/8/layout/orgChart1"/>
    <dgm:cxn modelId="{A77B5480-6254-C64C-B2BF-9708F63BAC8C}" srcId="{43393FC1-969F-2249-BEAF-3B0B76E6E62B}" destId="{4F0C1F4F-DEC3-A54C-B001-BA4AC8591938}" srcOrd="2" destOrd="0" parTransId="{BFAD7EB4-C701-A34B-A9A1-9CB586ACCA6B}" sibTransId="{D59C5B31-D40B-DE4B-A14F-B085C702D7B7}"/>
    <dgm:cxn modelId="{56025561-4605-F34E-9886-B02C07254642}" srcId="{46C48277-BCFA-2F49-A73C-EE1E207A630B}" destId="{84E28A35-C355-FF48-A92B-937AA9DD44AA}" srcOrd="3" destOrd="0" parTransId="{57BDB410-01A7-D549-B9DD-861C94D8F1A2}" sibTransId="{FBB8A9FD-34E4-914D-BB59-E817ECE2E8ED}"/>
    <dgm:cxn modelId="{C072D958-F620-1E41-8E16-728B5D514605}" type="presOf" srcId="{2D2708B5-9800-974C-8EFF-8E3C82330DAD}" destId="{C0705E29-A424-664F-973A-405D13FAC80E}" srcOrd="0" destOrd="0" presId="urn:microsoft.com/office/officeart/2005/8/layout/orgChart1"/>
    <dgm:cxn modelId="{5A76A147-9261-6240-9A50-B69DBF8BC025}" type="presOf" srcId="{18415B96-593F-B141-95ED-BFD225FE5032}" destId="{41D92A88-6A85-9043-AAF9-A6584C22B6FB}" srcOrd="0" destOrd="0" presId="urn:microsoft.com/office/officeart/2005/8/layout/orgChart1"/>
    <dgm:cxn modelId="{324D52FD-AB6A-3C43-AB65-16008845A059}" type="presOf" srcId="{DB55ABD8-BAE3-FB4E-85BB-87018AD50FD7}" destId="{6A2D664C-209B-4A4F-A79D-3AC81873E62F}" srcOrd="0" destOrd="0" presId="urn:microsoft.com/office/officeart/2005/8/layout/orgChart1"/>
    <dgm:cxn modelId="{36C7D55C-B849-C94F-A81F-C39BF3E2BCA8}" srcId="{BE7E7CCE-E6E8-5A4F-B732-F4D9D81C426F}" destId="{F842DB6C-6126-9346-8D59-5176E0117A37}" srcOrd="5" destOrd="0" parTransId="{EC6606CB-F42A-DA45-A0CB-5EE304711FD9}" sibTransId="{D7AF2387-3162-5F49-B958-4E0C4F5073AE}"/>
    <dgm:cxn modelId="{4D2A6418-3734-7A4C-8846-8188647926E9}" type="presOf" srcId="{7B095DB3-262E-AD4B-ABA5-CD1C9450DB5A}" destId="{57F2A991-AF33-7E41-8BE1-774EF8C528B6}" srcOrd="0" destOrd="0" presId="urn:microsoft.com/office/officeart/2005/8/layout/orgChart1"/>
    <dgm:cxn modelId="{1CA1706F-ABB4-ED47-A15D-FD2F35FCC7E8}" type="presOf" srcId="{33650D4A-D772-9C43-BAC8-0C7759FF4714}" destId="{1B5E49DD-9C56-4D41-9C82-5C1AE09FBC09}" srcOrd="1" destOrd="0" presId="urn:microsoft.com/office/officeart/2005/8/layout/orgChart1"/>
    <dgm:cxn modelId="{FB2FBBAC-D497-054D-BC0E-1C886D66D378}" type="presOf" srcId="{6D67B57A-FF82-7A46-9D3C-D80E0105CE5E}" destId="{431B6C1A-091D-4044-BAC6-91A6A7F37BFA}" srcOrd="0" destOrd="0" presId="urn:microsoft.com/office/officeart/2005/8/layout/orgChart1"/>
    <dgm:cxn modelId="{6F1B6622-6CBA-8B4E-9768-6CA90CCAC72C}" srcId="{D17FD627-A5BB-8D4E-9762-02C7F4DAFAFC}" destId="{9EFF7702-93FB-D94E-84E7-DF64FDCE552E}" srcOrd="0" destOrd="0" parTransId="{834F842E-9E15-444A-8242-94F819A5F9EF}" sibTransId="{64749985-6298-4341-B022-A09427A1D276}"/>
    <dgm:cxn modelId="{102473AA-3C24-154E-897E-CA4D90A2043C}" type="presOf" srcId="{A00E90A1-7C1A-E44C-A6D0-121AE5ECA84C}" destId="{F6BB5AF9-69BC-C24D-8B2A-71D82312F123}" srcOrd="1" destOrd="0" presId="urn:microsoft.com/office/officeart/2005/8/layout/orgChart1"/>
    <dgm:cxn modelId="{42BDAD30-FB00-864B-95A8-5C8FE15F0CF7}" type="presOf" srcId="{40C520A6-E2A9-544A-B88D-4CA58CED2C62}" destId="{7BF6ED53-CD6B-1742-A21C-C238AEB347BA}" srcOrd="0" destOrd="0" presId="urn:microsoft.com/office/officeart/2005/8/layout/orgChart1"/>
    <dgm:cxn modelId="{8BC20015-1193-2D40-A5C3-321D46D05F63}" type="presOf" srcId="{0000AC12-8D84-8D4F-97EF-49962F12F795}" destId="{73682122-20AD-C042-BF10-308B46A8C86F}" srcOrd="0" destOrd="0" presId="urn:microsoft.com/office/officeart/2005/8/layout/orgChart1"/>
    <dgm:cxn modelId="{787AB319-7B68-BE47-9266-BCB2E38634B1}" srcId="{8050F112-75E9-2744-AA2E-3A0D76FAC329}" destId="{DB55ABD8-BAE3-FB4E-85BB-87018AD50FD7}" srcOrd="2" destOrd="0" parTransId="{67E3E643-D42A-704E-B913-95C25DA18FB0}" sibTransId="{24276550-E4E0-6E4F-A9A4-2F0AF006E08A}"/>
    <dgm:cxn modelId="{98942417-F786-674B-BBF4-932ED7914D1F}" type="presOf" srcId="{43393FC1-969F-2249-BEAF-3B0B76E6E62B}" destId="{427C5B2C-4D09-A641-8F8D-2110679FA058}" srcOrd="1" destOrd="0" presId="urn:microsoft.com/office/officeart/2005/8/layout/orgChart1"/>
    <dgm:cxn modelId="{F931C8EA-4F2C-C646-B36E-42348D742537}" type="presOf" srcId="{57BDB410-01A7-D549-B9DD-861C94D8F1A2}" destId="{CC5937A5-48A8-9840-B6B7-E908A47708BC}" srcOrd="0" destOrd="0" presId="urn:microsoft.com/office/officeart/2005/8/layout/orgChart1"/>
    <dgm:cxn modelId="{E2E57EC7-DDDF-1942-A54A-8C037C84D9C2}" srcId="{46C48277-BCFA-2F49-A73C-EE1E207A630B}" destId="{FAC4B46C-2E31-B048-9C72-9B95A861DF52}" srcOrd="7" destOrd="0" parTransId="{B35CDF7D-DAD0-3F41-9EEB-C0381FE3868B}" sibTransId="{4DBD77B2-B2C3-C148-91B7-97E01B09D221}"/>
    <dgm:cxn modelId="{7375D994-E1B6-BB49-A542-92FD0416A594}" type="presOf" srcId="{BD0B4374-6A89-1C40-BE1D-2C6B996DC83E}" destId="{05902285-A0E4-4A41-AC69-21A3163161BF}" srcOrd="0" destOrd="0" presId="urn:microsoft.com/office/officeart/2005/8/layout/orgChart1"/>
    <dgm:cxn modelId="{86DA861D-450D-9D45-B2BF-469BC72CF426}" type="presOf" srcId="{514B32DC-15C7-A84D-A5F0-7B7A1D068BE8}" destId="{C76D179C-D1CB-304C-8195-8A87F2F3A833}" srcOrd="0" destOrd="0" presId="urn:microsoft.com/office/officeart/2005/8/layout/orgChart1"/>
    <dgm:cxn modelId="{B2C6D7AE-07E6-C74B-B111-1F7D6284A301}" type="presOf" srcId="{D9582C8D-DA95-6C42-889C-39498D3D3EF4}" destId="{CE47088F-F9FF-6A44-A9BD-E618BB84177B}" srcOrd="0" destOrd="0" presId="urn:microsoft.com/office/officeart/2005/8/layout/orgChart1"/>
    <dgm:cxn modelId="{A7107684-9449-F441-9F48-4AAFF22EC2F4}" srcId="{2D2708B5-9800-974C-8EFF-8E3C82330DAD}" destId="{B2652C2D-26EC-C145-B53B-E95948E8C22A}" srcOrd="3" destOrd="0" parTransId="{C61DB602-B016-6F42-BCB4-7A09F9864318}" sibTransId="{63CFC16B-B77B-4D4B-A39C-3FF700F54B3A}"/>
    <dgm:cxn modelId="{FF77DE60-E721-CC42-9906-537913B0947D}" type="presOf" srcId="{E6CF4313-F0D5-F34F-93E0-376B5DEEA53B}" destId="{C5204299-1C17-B641-BBAA-C8C666D8FD38}" srcOrd="0" destOrd="0" presId="urn:microsoft.com/office/officeart/2005/8/layout/orgChart1"/>
    <dgm:cxn modelId="{FC26A6AB-4B65-8745-B25E-011A25E04762}" srcId="{46C48277-BCFA-2F49-A73C-EE1E207A630B}" destId="{BE7E7CCE-E6E8-5A4F-B732-F4D9D81C426F}" srcOrd="2" destOrd="0" parTransId="{3B9E3623-DECD-F747-BECD-8470E74BB6F1}" sibTransId="{BFF5E260-6C69-3E4E-AC75-423086D51827}"/>
    <dgm:cxn modelId="{2A48BB0F-F161-2C40-B92A-8AACC4F31E30}" type="presOf" srcId="{84E28A35-C355-FF48-A92B-937AA9DD44AA}" destId="{D2ED9395-BD92-9247-805F-A3D30EE27541}" srcOrd="0" destOrd="0" presId="urn:microsoft.com/office/officeart/2005/8/layout/orgChart1"/>
    <dgm:cxn modelId="{D8ABDA35-7756-D947-9199-377C89213C01}" type="presOf" srcId="{96351C59-05AD-4441-B3DB-6E82991EBB99}" destId="{172A7551-BED9-1543-87DD-EA1157BADA6D}" srcOrd="0" destOrd="0" presId="urn:microsoft.com/office/officeart/2005/8/layout/orgChart1"/>
    <dgm:cxn modelId="{8FB2DDD7-EE7C-4F4F-B0F9-F301760D5FF7}" type="presOf" srcId="{69E72C3E-2345-9F47-B090-3CA3824DB241}" destId="{CF79EAD7-F841-B840-AD68-EFE192E850C3}" srcOrd="0" destOrd="0" presId="urn:microsoft.com/office/officeart/2005/8/layout/orgChart1"/>
    <dgm:cxn modelId="{D32EF828-029F-8543-8232-9201490CFFDD}" srcId="{2D2708B5-9800-974C-8EFF-8E3C82330DAD}" destId="{4BCECD08-E345-AE44-8EC7-96E3E2AFE012}" srcOrd="1" destOrd="0" parTransId="{F3AE4553-4F13-304B-8776-6850D1FF96FD}" sibTransId="{AA6C63A1-6211-3F4E-95DA-574FD7FCEFFD}"/>
    <dgm:cxn modelId="{375FB6F7-FDC9-3E4D-B651-DC823BBAEAC1}" type="presOf" srcId="{F38BE679-0336-FF4A-9D12-C653F1B0619B}" destId="{EA8766F6-5C94-5A4B-BC17-53B73972992C}" srcOrd="0" destOrd="0" presId="urn:microsoft.com/office/officeart/2005/8/layout/orgChart1"/>
    <dgm:cxn modelId="{7369C604-84B0-7348-A273-A2E154D6EFD2}" type="presOf" srcId="{B2652C2D-26EC-C145-B53B-E95948E8C22A}" destId="{9B5A75AC-C295-384F-8270-0281A5B30E66}" srcOrd="1" destOrd="0" presId="urn:microsoft.com/office/officeart/2005/8/layout/orgChart1"/>
    <dgm:cxn modelId="{68FCA018-1926-CC4D-8352-B9F47F1EC2D7}" type="presOf" srcId="{6F9FED63-DC16-B54B-8E6B-748AE332B0E6}" destId="{27043683-422B-9240-A3B6-209812941D88}" srcOrd="0" destOrd="0" presId="urn:microsoft.com/office/officeart/2005/8/layout/orgChart1"/>
    <dgm:cxn modelId="{EAE82505-0751-CE4D-A998-9922B06CC90C}" type="presOf" srcId="{2C0CD134-B822-054A-A671-BA9D091B3BDE}" destId="{E95549E0-C521-3A41-8338-102E137F2D12}" srcOrd="0" destOrd="0" presId="urn:microsoft.com/office/officeart/2005/8/layout/orgChart1"/>
    <dgm:cxn modelId="{31732723-4E7B-3741-8412-214ADBDFA0CB}" type="presOf" srcId="{67E3E643-D42A-704E-B913-95C25DA18FB0}" destId="{1F4F5044-D288-F54C-866F-EFD725908172}" srcOrd="0" destOrd="0" presId="urn:microsoft.com/office/officeart/2005/8/layout/orgChart1"/>
    <dgm:cxn modelId="{661F2637-2797-2441-9804-F722C68477C7}" srcId="{43393FC1-969F-2249-BEAF-3B0B76E6E62B}" destId="{76E8CE45-1B1D-914D-B369-511C179C5504}" srcOrd="7" destOrd="0" parTransId="{E6CF4313-F0D5-F34F-93E0-376B5DEEA53B}" sibTransId="{D0B8E024-D020-9B4B-BBBF-041F39BC3D3B}"/>
    <dgm:cxn modelId="{DF8B0A47-ED85-8C45-AFFB-E3ED8D4FCAD3}" type="presOf" srcId="{4C0ACA89-7F0A-514D-B87C-C39A08FBFAF5}" destId="{6524CCA0-7DD3-524B-BDA4-F6D2A5D11036}" srcOrd="0" destOrd="0" presId="urn:microsoft.com/office/officeart/2005/8/layout/orgChart1"/>
    <dgm:cxn modelId="{7E3FE741-AF18-4249-B77A-4B90A9E2B9C6}" srcId="{43393FC1-969F-2249-BEAF-3B0B76E6E62B}" destId="{383582DC-C65C-1E43-BCA4-E3E6B2B0E1CA}" srcOrd="4" destOrd="0" parTransId="{69E2C27B-4C2B-0A4F-A370-8319148CCCFB}" sibTransId="{F8E98C70-9E8A-B549-9CF5-38937FD839FB}"/>
    <dgm:cxn modelId="{DF2E45AD-AE70-A947-BF07-7B852E723DA4}" type="presOf" srcId="{A6676486-AD20-5F41-83C8-FE0D923748A6}" destId="{92D4D6B1-B9B9-5842-854B-D8BC0582607B}" srcOrd="1" destOrd="0" presId="urn:microsoft.com/office/officeart/2005/8/layout/orgChart1"/>
    <dgm:cxn modelId="{B66DEFC2-33A3-DB4B-BDC6-8CC61348DAE9}" type="presOf" srcId="{46C48277-BCFA-2F49-A73C-EE1E207A630B}" destId="{87F7E6BE-993E-2840-8321-54561040CC3A}" srcOrd="0" destOrd="0" presId="urn:microsoft.com/office/officeart/2005/8/layout/orgChart1"/>
    <dgm:cxn modelId="{7F066F6E-A790-C24B-A6DE-1AC15D4049F4}" srcId="{BE7E7CCE-E6E8-5A4F-B732-F4D9D81C426F}" destId="{784864D3-534C-C940-8B59-C57FA60C108A}" srcOrd="8" destOrd="0" parTransId="{8F0D8A73-6010-8349-8E07-CFA9F710B21F}" sibTransId="{17898E6A-08F4-514D-96AB-9EC0235F8C34}"/>
    <dgm:cxn modelId="{3F652D4F-D852-D645-B048-80E1A61EC36A}" type="presOf" srcId="{A00E90A1-7C1A-E44C-A6D0-121AE5ECA84C}" destId="{3A049EE1-CB9C-D84A-926B-15BAA9C53598}" srcOrd="0" destOrd="0" presId="urn:microsoft.com/office/officeart/2005/8/layout/orgChart1"/>
    <dgm:cxn modelId="{96D9D481-21BE-1C4E-8233-8DE9DB31CE99}" type="presOf" srcId="{4F76A86B-8783-014F-85CB-CC586F0CFB07}" destId="{66AB28FE-5902-564B-9C85-DC66AC8DB6F3}" srcOrd="0" destOrd="0" presId="urn:microsoft.com/office/officeart/2005/8/layout/orgChart1"/>
    <dgm:cxn modelId="{0EB119C2-F638-CF45-980C-0C635F71FB49}" type="presOf" srcId="{B35CDF7D-DAD0-3F41-9EEB-C0381FE3868B}" destId="{09EFC27F-952C-F84F-86A1-A2673BD2B9DB}" srcOrd="0" destOrd="0" presId="urn:microsoft.com/office/officeart/2005/8/layout/orgChart1"/>
    <dgm:cxn modelId="{AC18D0E0-9560-2F44-9132-DD72CED81D22}" type="presOf" srcId="{40C520A6-E2A9-544A-B88D-4CA58CED2C62}" destId="{E238085D-3D33-8641-8A90-803ACE64739D}" srcOrd="1" destOrd="0" presId="urn:microsoft.com/office/officeart/2005/8/layout/orgChart1"/>
    <dgm:cxn modelId="{834B15ED-E602-744F-A09D-CEDDB66806CA}" type="presOf" srcId="{6D67B57A-FF82-7A46-9D3C-D80E0105CE5E}" destId="{54ED8C6B-22FE-E048-A184-CB2018DF14EC}" srcOrd="1" destOrd="0" presId="urn:microsoft.com/office/officeart/2005/8/layout/orgChart1"/>
    <dgm:cxn modelId="{8BDB58CE-EE72-AC43-B3BC-AFF75A457EAC}" type="presOf" srcId="{514B32DC-15C7-A84D-A5F0-7B7A1D068BE8}" destId="{BF25D7E8-C781-D041-A85F-3A3304F7C2E7}" srcOrd="1" destOrd="0" presId="urn:microsoft.com/office/officeart/2005/8/layout/orgChart1"/>
    <dgm:cxn modelId="{2D93C55D-0695-BD41-9B27-03C80553D952}" type="presOf" srcId="{9EFF7702-93FB-D94E-84E7-DF64FDCE552E}" destId="{5720CBE3-B158-C04C-B4C5-1CCD296F9816}" srcOrd="1" destOrd="0" presId="urn:microsoft.com/office/officeart/2005/8/layout/orgChart1"/>
    <dgm:cxn modelId="{A03A1BB8-9767-CD43-82D6-2C60EA8A8DB5}" type="presOf" srcId="{8F0D8A73-6010-8349-8E07-CFA9F710B21F}" destId="{AE28576D-F062-E94C-BD14-722B537A47CF}" srcOrd="0" destOrd="0" presId="urn:microsoft.com/office/officeart/2005/8/layout/orgChart1"/>
    <dgm:cxn modelId="{3C797D9E-FD41-7046-A7AD-69047076CFCF}" type="presOf" srcId="{AA2C8B41-DBCD-614B-AA51-4A0AABD0E0E1}" destId="{C4DE88D4-628D-8846-876F-2AD0BD228D12}" srcOrd="0" destOrd="0" presId="urn:microsoft.com/office/officeart/2005/8/layout/orgChart1"/>
    <dgm:cxn modelId="{68052605-6E5A-714F-B6EC-04D93C37AB1A}" type="presOf" srcId="{6EC0CE12-EDF4-3A4C-A689-BC3088126D00}" destId="{489A8373-6AC9-5F45-BBBF-848ABDB2B3B3}" srcOrd="0" destOrd="0" presId="urn:microsoft.com/office/officeart/2005/8/layout/orgChart1"/>
    <dgm:cxn modelId="{822AFB6C-8848-774D-86D1-B3257D3F7A79}" type="presOf" srcId="{BE7E7CCE-E6E8-5A4F-B732-F4D9D81C426F}" destId="{6A8D3AE6-6EB1-5444-BE85-7F15F769D6B5}" srcOrd="0" destOrd="0" presId="urn:microsoft.com/office/officeart/2005/8/layout/orgChart1"/>
    <dgm:cxn modelId="{4D3DE1C0-BEA8-D849-972F-58929C1E432B}" type="presParOf" srcId="{A3BF9BE1-6167-ED41-87A2-D8078450BEDC}" destId="{5677F7FA-F51A-EF4B-8819-DC66D4E87133}" srcOrd="0" destOrd="0" presId="urn:microsoft.com/office/officeart/2005/8/layout/orgChart1"/>
    <dgm:cxn modelId="{78AC52FE-A239-CC4F-B924-423EE28F9C75}" type="presParOf" srcId="{5677F7FA-F51A-EF4B-8819-DC66D4E87133}" destId="{C8539ACC-202B-6649-B57F-56C7D2247983}" srcOrd="0" destOrd="0" presId="urn:microsoft.com/office/officeart/2005/8/layout/orgChart1"/>
    <dgm:cxn modelId="{4F3E0F5B-BDFA-0744-B8DB-C46C12EE156A}" type="presParOf" srcId="{C8539ACC-202B-6649-B57F-56C7D2247983}" destId="{7BF6ED53-CD6B-1742-A21C-C238AEB347BA}" srcOrd="0" destOrd="0" presId="urn:microsoft.com/office/officeart/2005/8/layout/orgChart1"/>
    <dgm:cxn modelId="{7DEF00F6-8341-624B-8BE2-48B069315FF6}" type="presParOf" srcId="{C8539ACC-202B-6649-B57F-56C7D2247983}" destId="{E238085D-3D33-8641-8A90-803ACE64739D}" srcOrd="1" destOrd="0" presId="urn:microsoft.com/office/officeart/2005/8/layout/orgChart1"/>
    <dgm:cxn modelId="{2DC765D7-1BE5-4C46-A6B6-90E1ECE9065A}" type="presParOf" srcId="{5677F7FA-F51A-EF4B-8819-DC66D4E87133}" destId="{1F2A807E-3CBE-EF47-8EE5-3FF32D6C5400}" srcOrd="1" destOrd="0" presId="urn:microsoft.com/office/officeart/2005/8/layout/orgChart1"/>
    <dgm:cxn modelId="{409C4B77-6B4E-BA4C-B32B-35E8EB264701}" type="presParOf" srcId="{1F2A807E-3CBE-EF47-8EE5-3FF32D6C5400}" destId="{BEA9AA59-EB6D-6B4A-ABF0-53627FAC4D43}" srcOrd="0" destOrd="0" presId="urn:microsoft.com/office/officeart/2005/8/layout/orgChart1"/>
    <dgm:cxn modelId="{B31EFCE7-FBBC-634C-AA19-24901848DD80}" type="presParOf" srcId="{1F2A807E-3CBE-EF47-8EE5-3FF32D6C5400}" destId="{87D86B98-7B35-AE47-A36B-A5B6C70F074A}" srcOrd="1" destOrd="0" presId="urn:microsoft.com/office/officeart/2005/8/layout/orgChart1"/>
    <dgm:cxn modelId="{BF29A697-4B9F-B347-B0DC-6729669E616B}" type="presParOf" srcId="{87D86B98-7B35-AE47-A36B-A5B6C70F074A}" destId="{44E49A05-3FC7-7D41-8146-3BA8877B617D}" srcOrd="0" destOrd="0" presId="urn:microsoft.com/office/officeart/2005/8/layout/orgChart1"/>
    <dgm:cxn modelId="{52A4D3F2-726C-3D4E-8D68-B1FA2B67EC0D}" type="presParOf" srcId="{44E49A05-3FC7-7D41-8146-3BA8877B617D}" destId="{87F7E6BE-993E-2840-8321-54561040CC3A}" srcOrd="0" destOrd="0" presId="urn:microsoft.com/office/officeart/2005/8/layout/orgChart1"/>
    <dgm:cxn modelId="{5412290C-A680-F04B-AB4C-67F0876D1846}" type="presParOf" srcId="{44E49A05-3FC7-7D41-8146-3BA8877B617D}" destId="{6269323E-22D0-E745-8DA7-F1C8F4F1A5FB}" srcOrd="1" destOrd="0" presId="urn:microsoft.com/office/officeart/2005/8/layout/orgChart1"/>
    <dgm:cxn modelId="{718339A4-C5AA-6240-939D-B443EE3B32C3}" type="presParOf" srcId="{87D86B98-7B35-AE47-A36B-A5B6C70F074A}" destId="{963E2D86-00E8-8C4E-9F1E-8AA87107E7C0}" srcOrd="1" destOrd="0" presId="urn:microsoft.com/office/officeart/2005/8/layout/orgChart1"/>
    <dgm:cxn modelId="{5424263C-B088-564E-8901-5794E67777A1}" type="presParOf" srcId="{963E2D86-00E8-8C4E-9F1E-8AA87107E7C0}" destId="{C134F219-68C9-FF46-9CE8-DDE84EB0C003}" srcOrd="0" destOrd="0" presId="urn:microsoft.com/office/officeart/2005/8/layout/orgChart1"/>
    <dgm:cxn modelId="{B2DE5711-B842-2044-BE21-CED70579F8A5}" type="presParOf" srcId="{963E2D86-00E8-8C4E-9F1E-8AA87107E7C0}" destId="{E2E1F186-6BEB-154C-9532-D6142D1D268B}" srcOrd="1" destOrd="0" presId="urn:microsoft.com/office/officeart/2005/8/layout/orgChart1"/>
    <dgm:cxn modelId="{869E8D7A-02C1-8A45-A7D7-49E9B4284814}" type="presParOf" srcId="{E2E1F186-6BEB-154C-9532-D6142D1D268B}" destId="{88602EE8-7F3B-D346-8CDD-CF1086629382}" srcOrd="0" destOrd="0" presId="urn:microsoft.com/office/officeart/2005/8/layout/orgChart1"/>
    <dgm:cxn modelId="{14ECA97E-11A8-044A-AD0D-C61CF184CE44}" type="presParOf" srcId="{88602EE8-7F3B-D346-8CDD-CF1086629382}" destId="{C0705E29-A424-664F-973A-405D13FAC80E}" srcOrd="0" destOrd="0" presId="urn:microsoft.com/office/officeart/2005/8/layout/orgChart1"/>
    <dgm:cxn modelId="{C90031AC-91C2-3148-BDE6-18F91B8B99C9}" type="presParOf" srcId="{88602EE8-7F3B-D346-8CDD-CF1086629382}" destId="{D60E55C2-F90B-724A-ADDD-23530CAE13E7}" srcOrd="1" destOrd="0" presId="urn:microsoft.com/office/officeart/2005/8/layout/orgChart1"/>
    <dgm:cxn modelId="{14F7C5AA-5BA2-B744-9ED7-14ED5EE363AE}" type="presParOf" srcId="{E2E1F186-6BEB-154C-9532-D6142D1D268B}" destId="{2AF2DB64-0E02-BB49-95A3-07991F8D0472}" srcOrd="1" destOrd="0" presId="urn:microsoft.com/office/officeart/2005/8/layout/orgChart1"/>
    <dgm:cxn modelId="{4EF45DF4-E9F6-CB43-912F-53B9892CDE62}" type="presParOf" srcId="{2AF2DB64-0E02-BB49-95A3-07991F8D0472}" destId="{EA8766F6-5C94-5A4B-BC17-53B73972992C}" srcOrd="0" destOrd="0" presId="urn:microsoft.com/office/officeart/2005/8/layout/orgChart1"/>
    <dgm:cxn modelId="{C64F0FAB-375E-7C41-A87C-4F1345B99E8F}" type="presParOf" srcId="{2AF2DB64-0E02-BB49-95A3-07991F8D0472}" destId="{8E04B4B2-49B3-984B-A4F2-C194429DF37A}" srcOrd="1" destOrd="0" presId="urn:microsoft.com/office/officeart/2005/8/layout/orgChart1"/>
    <dgm:cxn modelId="{27788F79-D1A4-CE4E-8889-CF12933EAED2}" type="presParOf" srcId="{8E04B4B2-49B3-984B-A4F2-C194429DF37A}" destId="{27745811-C17D-F347-8AEA-6C7C552CB870}" srcOrd="0" destOrd="0" presId="urn:microsoft.com/office/officeart/2005/8/layout/orgChart1"/>
    <dgm:cxn modelId="{C4F8D294-B077-784B-9611-8EE3292C0DC5}" type="presParOf" srcId="{27745811-C17D-F347-8AEA-6C7C552CB870}" destId="{66AB28FE-5902-564B-9C85-DC66AC8DB6F3}" srcOrd="0" destOrd="0" presId="urn:microsoft.com/office/officeart/2005/8/layout/orgChart1"/>
    <dgm:cxn modelId="{90535188-A22A-584E-966D-3CFBB7536DFC}" type="presParOf" srcId="{27745811-C17D-F347-8AEA-6C7C552CB870}" destId="{66C5B817-81FA-B74E-AF34-77A267ECCA90}" srcOrd="1" destOrd="0" presId="urn:microsoft.com/office/officeart/2005/8/layout/orgChart1"/>
    <dgm:cxn modelId="{E209F24D-CF94-7A4C-963F-289278A00652}" type="presParOf" srcId="{8E04B4B2-49B3-984B-A4F2-C194429DF37A}" destId="{754CD196-6F34-9E4C-9D5C-CEAA7CAE69C9}" srcOrd="1" destOrd="0" presId="urn:microsoft.com/office/officeart/2005/8/layout/orgChart1"/>
    <dgm:cxn modelId="{6721CB5C-841A-E142-AF61-99B79344504B}" type="presParOf" srcId="{8E04B4B2-49B3-984B-A4F2-C194429DF37A}" destId="{6F79FC1E-F4D0-394C-8FE8-7AA2CEE7BE94}" srcOrd="2" destOrd="0" presId="urn:microsoft.com/office/officeart/2005/8/layout/orgChart1"/>
    <dgm:cxn modelId="{1B19C466-37E0-5346-9424-EE15921C2B57}" type="presParOf" srcId="{2AF2DB64-0E02-BB49-95A3-07991F8D0472}" destId="{8CEA8A14-DD84-E84E-9E16-A6526075461E}" srcOrd="2" destOrd="0" presId="urn:microsoft.com/office/officeart/2005/8/layout/orgChart1"/>
    <dgm:cxn modelId="{CFEF742A-1420-4142-B1CB-AE1C702821A9}" type="presParOf" srcId="{2AF2DB64-0E02-BB49-95A3-07991F8D0472}" destId="{9AFA9164-6A3C-C24C-9D37-EC628E1EDDFE}" srcOrd="3" destOrd="0" presId="urn:microsoft.com/office/officeart/2005/8/layout/orgChart1"/>
    <dgm:cxn modelId="{EE22094D-8D37-B54D-80A4-1DF4DD41F26F}" type="presParOf" srcId="{9AFA9164-6A3C-C24C-9D37-EC628E1EDDFE}" destId="{9728F627-662F-914C-AFD6-16D880BF2455}" srcOrd="0" destOrd="0" presId="urn:microsoft.com/office/officeart/2005/8/layout/orgChart1"/>
    <dgm:cxn modelId="{76502434-A297-D94F-B465-B66C36AAFC69}" type="presParOf" srcId="{9728F627-662F-914C-AFD6-16D880BF2455}" destId="{23BD522C-616F-904B-8B4D-08C3A0FAD1EC}" srcOrd="0" destOrd="0" presId="urn:microsoft.com/office/officeart/2005/8/layout/orgChart1"/>
    <dgm:cxn modelId="{6408FCB9-86AF-314B-88D2-9CCAFF0DD048}" type="presParOf" srcId="{9728F627-662F-914C-AFD6-16D880BF2455}" destId="{3016D77B-8F60-744F-AE7E-366BF87F2676}" srcOrd="1" destOrd="0" presId="urn:microsoft.com/office/officeart/2005/8/layout/orgChart1"/>
    <dgm:cxn modelId="{8E9245ED-E87C-BF4B-A0DC-479A998B581B}" type="presParOf" srcId="{9AFA9164-6A3C-C24C-9D37-EC628E1EDDFE}" destId="{A67D7F2B-7C5C-3D4C-B1C4-A03ECD9D41DA}" srcOrd="1" destOrd="0" presId="urn:microsoft.com/office/officeart/2005/8/layout/orgChart1"/>
    <dgm:cxn modelId="{AEB9F8C2-B7FF-F54F-B1DB-889CFCD94F48}" type="presParOf" srcId="{9AFA9164-6A3C-C24C-9D37-EC628E1EDDFE}" destId="{69A03B50-701C-C847-A35A-89D156B843E7}" srcOrd="2" destOrd="0" presId="urn:microsoft.com/office/officeart/2005/8/layout/orgChart1"/>
    <dgm:cxn modelId="{CCE417F9-90AF-AD4D-A1C4-C45A72181EBC}" type="presParOf" srcId="{2AF2DB64-0E02-BB49-95A3-07991F8D0472}" destId="{2AE31842-A658-3C45-8F36-1C6FA366A42E}" srcOrd="4" destOrd="0" presId="urn:microsoft.com/office/officeart/2005/8/layout/orgChart1"/>
    <dgm:cxn modelId="{3B6F321E-B0A8-174A-9F0A-716456022F3A}" type="presParOf" srcId="{2AF2DB64-0E02-BB49-95A3-07991F8D0472}" destId="{0F05FE8B-B6C2-3C4C-B054-0250C9FEF313}" srcOrd="5" destOrd="0" presId="urn:microsoft.com/office/officeart/2005/8/layout/orgChart1"/>
    <dgm:cxn modelId="{85E4D186-4AAD-0E4B-89B3-360F2ADE0572}" type="presParOf" srcId="{0F05FE8B-B6C2-3C4C-B054-0250C9FEF313}" destId="{F165A521-F425-CF43-BC4C-ECFC3A1490FD}" srcOrd="0" destOrd="0" presId="urn:microsoft.com/office/officeart/2005/8/layout/orgChart1"/>
    <dgm:cxn modelId="{374F72EF-71DE-CE44-B953-5876A4E0A068}" type="presParOf" srcId="{F165A521-F425-CF43-BC4C-ECFC3A1490FD}" destId="{73682122-20AD-C042-BF10-308B46A8C86F}" srcOrd="0" destOrd="0" presId="urn:microsoft.com/office/officeart/2005/8/layout/orgChart1"/>
    <dgm:cxn modelId="{FE73463D-F9CB-0A41-BA86-EEC9D364C087}" type="presParOf" srcId="{F165A521-F425-CF43-BC4C-ECFC3A1490FD}" destId="{E2354544-C83E-9346-962D-AC8D45812CCB}" srcOrd="1" destOrd="0" presId="urn:microsoft.com/office/officeart/2005/8/layout/orgChart1"/>
    <dgm:cxn modelId="{EA615CA2-4083-F445-8E19-DC53CA66279E}" type="presParOf" srcId="{0F05FE8B-B6C2-3C4C-B054-0250C9FEF313}" destId="{91521DFB-1BA0-5343-8F54-47A2A544F8EE}" srcOrd="1" destOrd="0" presId="urn:microsoft.com/office/officeart/2005/8/layout/orgChart1"/>
    <dgm:cxn modelId="{65272542-09D1-E04D-97EB-764EF59D06B6}" type="presParOf" srcId="{0F05FE8B-B6C2-3C4C-B054-0250C9FEF313}" destId="{379EEF92-0687-BF46-90BC-DB86DBDC380F}" srcOrd="2" destOrd="0" presId="urn:microsoft.com/office/officeart/2005/8/layout/orgChart1"/>
    <dgm:cxn modelId="{A6A76050-68FC-1845-80AB-84A56458B324}" type="presParOf" srcId="{2AF2DB64-0E02-BB49-95A3-07991F8D0472}" destId="{76F362EB-548D-2D41-9F20-6FDC31EF4370}" srcOrd="6" destOrd="0" presId="urn:microsoft.com/office/officeart/2005/8/layout/orgChart1"/>
    <dgm:cxn modelId="{12670899-4161-8F4A-B371-EDC60C201850}" type="presParOf" srcId="{2AF2DB64-0E02-BB49-95A3-07991F8D0472}" destId="{F421487C-9C8B-224E-85A4-CC4A78104ED9}" srcOrd="7" destOrd="0" presId="urn:microsoft.com/office/officeart/2005/8/layout/orgChart1"/>
    <dgm:cxn modelId="{18134E5F-2BF0-3E41-84EE-EF0ECD1DB2E3}" type="presParOf" srcId="{F421487C-9C8B-224E-85A4-CC4A78104ED9}" destId="{5726F7E2-4B3F-EE48-AB2D-8B5C2515E2B2}" srcOrd="0" destOrd="0" presId="urn:microsoft.com/office/officeart/2005/8/layout/orgChart1"/>
    <dgm:cxn modelId="{7193B685-597B-5843-86D2-4C081EDD5FED}" type="presParOf" srcId="{5726F7E2-4B3F-EE48-AB2D-8B5C2515E2B2}" destId="{CB37FE42-B1BC-B248-8C57-4C4301C0FA2B}" srcOrd="0" destOrd="0" presId="urn:microsoft.com/office/officeart/2005/8/layout/orgChart1"/>
    <dgm:cxn modelId="{660B7454-9F3C-2E46-8A5B-FECBB87D641C}" type="presParOf" srcId="{5726F7E2-4B3F-EE48-AB2D-8B5C2515E2B2}" destId="{9B5A75AC-C295-384F-8270-0281A5B30E66}" srcOrd="1" destOrd="0" presId="urn:microsoft.com/office/officeart/2005/8/layout/orgChart1"/>
    <dgm:cxn modelId="{AF63B2C1-B626-4141-AC81-8ED57EABE941}" type="presParOf" srcId="{F421487C-9C8B-224E-85A4-CC4A78104ED9}" destId="{5016DD95-5B69-4E40-A6E1-1248DC1BFF56}" srcOrd="1" destOrd="0" presId="urn:microsoft.com/office/officeart/2005/8/layout/orgChart1"/>
    <dgm:cxn modelId="{2693CD0C-D373-7548-B151-00234C5E07A0}" type="presParOf" srcId="{F421487C-9C8B-224E-85A4-CC4A78104ED9}" destId="{3A7B9029-5345-7245-894C-769B00540E4D}" srcOrd="2" destOrd="0" presId="urn:microsoft.com/office/officeart/2005/8/layout/orgChart1"/>
    <dgm:cxn modelId="{602BE442-78DF-6441-BD62-B10721243871}" type="presParOf" srcId="{2AF2DB64-0E02-BB49-95A3-07991F8D0472}" destId="{27043683-422B-9240-A3B6-209812941D88}" srcOrd="8" destOrd="0" presId="urn:microsoft.com/office/officeart/2005/8/layout/orgChart1"/>
    <dgm:cxn modelId="{0AF844B5-2781-C741-A19A-95671DA9D8EB}" type="presParOf" srcId="{2AF2DB64-0E02-BB49-95A3-07991F8D0472}" destId="{CACBB1A1-52CF-2149-A5DE-0B67902DFDCE}" srcOrd="9" destOrd="0" presId="urn:microsoft.com/office/officeart/2005/8/layout/orgChart1"/>
    <dgm:cxn modelId="{8B2480D4-5255-9C45-890B-089CC76607DA}" type="presParOf" srcId="{CACBB1A1-52CF-2149-A5DE-0B67902DFDCE}" destId="{971B35D2-AD81-D346-92F3-093745625678}" srcOrd="0" destOrd="0" presId="urn:microsoft.com/office/officeart/2005/8/layout/orgChart1"/>
    <dgm:cxn modelId="{208D7D54-9D41-DD4D-A74B-0DF965FFDA6C}" type="presParOf" srcId="{971B35D2-AD81-D346-92F3-093745625678}" destId="{489A8373-6AC9-5F45-BBBF-848ABDB2B3B3}" srcOrd="0" destOrd="0" presId="urn:microsoft.com/office/officeart/2005/8/layout/orgChart1"/>
    <dgm:cxn modelId="{EBF3FD24-FC45-F246-B653-EE7862F94FD4}" type="presParOf" srcId="{971B35D2-AD81-D346-92F3-093745625678}" destId="{77C325FE-9ED5-4645-8830-AB95D4D8CFB0}" srcOrd="1" destOrd="0" presId="urn:microsoft.com/office/officeart/2005/8/layout/orgChart1"/>
    <dgm:cxn modelId="{D47E5FCA-DABC-864F-8F6F-893CBCF2B119}" type="presParOf" srcId="{CACBB1A1-52CF-2149-A5DE-0B67902DFDCE}" destId="{E4C3ED0F-65B8-CF48-AF2C-FA802DA052C9}" srcOrd="1" destOrd="0" presId="urn:microsoft.com/office/officeart/2005/8/layout/orgChart1"/>
    <dgm:cxn modelId="{4BEE0808-2A2F-4449-9AB4-5266D5A08F15}" type="presParOf" srcId="{CACBB1A1-52CF-2149-A5DE-0B67902DFDCE}" destId="{5AA8B304-8F95-E84C-865F-0541CFF28A95}" srcOrd="2" destOrd="0" presId="urn:microsoft.com/office/officeart/2005/8/layout/orgChart1"/>
    <dgm:cxn modelId="{6F7DDE29-2CE8-8B47-ABCD-97CFCC565D03}" type="presParOf" srcId="{E2E1F186-6BEB-154C-9532-D6142D1D268B}" destId="{DF377CB1-161E-6A43-8CD0-75E14D4C3345}" srcOrd="2" destOrd="0" presId="urn:microsoft.com/office/officeart/2005/8/layout/orgChart1"/>
    <dgm:cxn modelId="{8C7B2764-C5FE-EE4B-A154-512989E283D4}" type="presParOf" srcId="{963E2D86-00E8-8C4E-9F1E-8AA87107E7C0}" destId="{CE47088F-F9FF-6A44-A9BD-E618BB84177B}" srcOrd="2" destOrd="0" presId="urn:microsoft.com/office/officeart/2005/8/layout/orgChart1"/>
    <dgm:cxn modelId="{043CEA8A-C37D-E246-AE91-4262090BAA90}" type="presParOf" srcId="{963E2D86-00E8-8C4E-9F1E-8AA87107E7C0}" destId="{8440FCD2-64B7-AA47-BEF5-6B97D29552AD}" srcOrd="3" destOrd="0" presId="urn:microsoft.com/office/officeart/2005/8/layout/orgChart1"/>
    <dgm:cxn modelId="{62E417B0-B594-DC4A-9275-9E3657DFC1B2}" type="presParOf" srcId="{8440FCD2-64B7-AA47-BEF5-6B97D29552AD}" destId="{FC4E51D5-B9D9-C443-A3D7-AE5AEA5EEA4A}" srcOrd="0" destOrd="0" presId="urn:microsoft.com/office/officeart/2005/8/layout/orgChart1"/>
    <dgm:cxn modelId="{4F4221A6-A844-AD4F-91A1-8E39F081A179}" type="presParOf" srcId="{FC4E51D5-B9D9-C443-A3D7-AE5AEA5EEA4A}" destId="{72E0D77F-6A97-7E4F-9899-7D21326E6FEA}" srcOrd="0" destOrd="0" presId="urn:microsoft.com/office/officeart/2005/8/layout/orgChart1"/>
    <dgm:cxn modelId="{67FFFBAB-73EA-D348-B19C-7AE8C84CD7CD}" type="presParOf" srcId="{FC4E51D5-B9D9-C443-A3D7-AE5AEA5EEA4A}" destId="{2C4CC260-7B94-CE4F-81E9-872E83039A81}" srcOrd="1" destOrd="0" presId="urn:microsoft.com/office/officeart/2005/8/layout/orgChart1"/>
    <dgm:cxn modelId="{80D23BA0-B2CF-5B43-AF5C-962CE57556FB}" type="presParOf" srcId="{8440FCD2-64B7-AA47-BEF5-6B97D29552AD}" destId="{472DEDBD-D68E-B14E-B1B8-F66BBE19AD33}" srcOrd="1" destOrd="0" presId="urn:microsoft.com/office/officeart/2005/8/layout/orgChart1"/>
    <dgm:cxn modelId="{AEFAF27A-3FF4-9144-96AD-E8FAF9D00A04}" type="presParOf" srcId="{472DEDBD-D68E-B14E-B1B8-F66BBE19AD33}" destId="{F31C7886-9281-7A46-A598-EFFD8E239CBD}" srcOrd="0" destOrd="0" presId="urn:microsoft.com/office/officeart/2005/8/layout/orgChart1"/>
    <dgm:cxn modelId="{C88573EC-B960-B144-B7CE-CDF7FD433089}" type="presParOf" srcId="{472DEDBD-D68E-B14E-B1B8-F66BBE19AD33}" destId="{B1859179-08CF-0C4F-AEAF-1BDBB7EAFC0A}" srcOrd="1" destOrd="0" presId="urn:microsoft.com/office/officeart/2005/8/layout/orgChart1"/>
    <dgm:cxn modelId="{8CE56D55-ABA4-3948-B9BA-9F1535659E76}" type="presParOf" srcId="{B1859179-08CF-0C4F-AEAF-1BDBB7EAFC0A}" destId="{5218BD5D-A287-484A-85E8-BE7696C553E0}" srcOrd="0" destOrd="0" presId="urn:microsoft.com/office/officeart/2005/8/layout/orgChart1"/>
    <dgm:cxn modelId="{2FE853C3-A108-2441-9C60-E1C7DABD814A}" type="presParOf" srcId="{5218BD5D-A287-484A-85E8-BE7696C553E0}" destId="{543A68C1-4D10-2C45-8788-63240DD3D5A5}" srcOrd="0" destOrd="0" presId="urn:microsoft.com/office/officeart/2005/8/layout/orgChart1"/>
    <dgm:cxn modelId="{FE3F0240-4732-3441-8EE3-BFC2FF5B4D6F}" type="presParOf" srcId="{5218BD5D-A287-484A-85E8-BE7696C553E0}" destId="{5720CBE3-B158-C04C-B4C5-1CCD296F9816}" srcOrd="1" destOrd="0" presId="urn:microsoft.com/office/officeart/2005/8/layout/orgChart1"/>
    <dgm:cxn modelId="{22A3C93D-BB22-5647-81EF-FAAE9E4DC199}" type="presParOf" srcId="{B1859179-08CF-0C4F-AEAF-1BDBB7EAFC0A}" destId="{4035058D-8F48-5D40-B10C-D96FEC8AF5D8}" srcOrd="1" destOrd="0" presId="urn:microsoft.com/office/officeart/2005/8/layout/orgChart1"/>
    <dgm:cxn modelId="{DC99BE49-640E-1249-8BE6-EE48682B4118}" type="presParOf" srcId="{B1859179-08CF-0C4F-AEAF-1BDBB7EAFC0A}" destId="{892CE081-ED1C-6A47-A042-C0C8A06C5CEC}" srcOrd="2" destOrd="0" presId="urn:microsoft.com/office/officeart/2005/8/layout/orgChart1"/>
    <dgm:cxn modelId="{5C2EFFFC-CE93-114A-99BC-982B3996F0D7}" type="presParOf" srcId="{472DEDBD-D68E-B14E-B1B8-F66BBE19AD33}" destId="{8375CEA6-6FD6-6D46-9FE1-1CE0A27579D6}" srcOrd="2" destOrd="0" presId="urn:microsoft.com/office/officeart/2005/8/layout/orgChart1"/>
    <dgm:cxn modelId="{CCEDCA5C-4371-FA4B-B654-14CDC1CC08E5}" type="presParOf" srcId="{472DEDBD-D68E-B14E-B1B8-F66BBE19AD33}" destId="{ED269468-055A-B148-A7CB-6C1A690693B7}" srcOrd="3" destOrd="0" presId="urn:microsoft.com/office/officeart/2005/8/layout/orgChart1"/>
    <dgm:cxn modelId="{A1CEE7A0-A997-BF44-AC11-22FD5D88F6A1}" type="presParOf" srcId="{ED269468-055A-B148-A7CB-6C1A690693B7}" destId="{81679A63-8C5F-6C4F-B144-0BF68BD5CCC0}" srcOrd="0" destOrd="0" presId="urn:microsoft.com/office/officeart/2005/8/layout/orgChart1"/>
    <dgm:cxn modelId="{32969383-DC6A-FE4B-A6D8-D5236D6FEEF4}" type="presParOf" srcId="{81679A63-8C5F-6C4F-B144-0BF68BD5CCC0}" destId="{57F2A991-AF33-7E41-8BE1-774EF8C528B6}" srcOrd="0" destOrd="0" presId="urn:microsoft.com/office/officeart/2005/8/layout/orgChart1"/>
    <dgm:cxn modelId="{B8943B0C-D78B-4945-B553-3691F806F5FB}" type="presParOf" srcId="{81679A63-8C5F-6C4F-B144-0BF68BD5CCC0}" destId="{CCF166ED-B769-654E-8136-DAAE6945D6D0}" srcOrd="1" destOrd="0" presId="urn:microsoft.com/office/officeart/2005/8/layout/orgChart1"/>
    <dgm:cxn modelId="{3E6CCC49-B232-B043-931A-CA94CADF830B}" type="presParOf" srcId="{ED269468-055A-B148-A7CB-6C1A690693B7}" destId="{899EB239-8527-674F-A046-921D9CA2A8FB}" srcOrd="1" destOrd="0" presId="urn:microsoft.com/office/officeart/2005/8/layout/orgChart1"/>
    <dgm:cxn modelId="{68BC082C-B98B-5B4F-B0B0-5654E9F66644}" type="presParOf" srcId="{ED269468-055A-B148-A7CB-6C1A690693B7}" destId="{1B882BBB-0FBB-5841-830B-DEF09F46C891}" srcOrd="2" destOrd="0" presId="urn:microsoft.com/office/officeart/2005/8/layout/orgChart1"/>
    <dgm:cxn modelId="{F49B3CB5-8813-6142-9960-7B022271A8F2}" type="presParOf" srcId="{8440FCD2-64B7-AA47-BEF5-6B97D29552AD}" destId="{80145865-D289-9B44-993B-82C9B44174C3}" srcOrd="2" destOrd="0" presId="urn:microsoft.com/office/officeart/2005/8/layout/orgChart1"/>
    <dgm:cxn modelId="{57E460A7-0871-D641-A8AD-FCAC9A8DB85C}" type="presParOf" srcId="{963E2D86-00E8-8C4E-9F1E-8AA87107E7C0}" destId="{4172ED36-53B0-4D4E-ACB9-3CE9376AA3AF}" srcOrd="4" destOrd="0" presId="urn:microsoft.com/office/officeart/2005/8/layout/orgChart1"/>
    <dgm:cxn modelId="{06B98F5F-DA8B-2A46-BAB6-5FC662390760}" type="presParOf" srcId="{963E2D86-00E8-8C4E-9F1E-8AA87107E7C0}" destId="{AF34838D-1FE5-AA4B-8266-AC791FEB30EB}" srcOrd="5" destOrd="0" presId="urn:microsoft.com/office/officeart/2005/8/layout/orgChart1"/>
    <dgm:cxn modelId="{7F9CE075-64B4-9141-A351-0C48266F3781}" type="presParOf" srcId="{AF34838D-1FE5-AA4B-8266-AC791FEB30EB}" destId="{699DC32B-9667-E343-A0EB-DF3B82854086}" srcOrd="0" destOrd="0" presId="urn:microsoft.com/office/officeart/2005/8/layout/orgChart1"/>
    <dgm:cxn modelId="{7594AD3E-EBA6-6F4C-B012-F4D1F6336546}" type="presParOf" srcId="{699DC32B-9667-E343-A0EB-DF3B82854086}" destId="{6A8D3AE6-6EB1-5444-BE85-7F15F769D6B5}" srcOrd="0" destOrd="0" presId="urn:microsoft.com/office/officeart/2005/8/layout/orgChart1"/>
    <dgm:cxn modelId="{87712041-40E6-A445-B5CA-78536F7A0EB8}" type="presParOf" srcId="{699DC32B-9667-E343-A0EB-DF3B82854086}" destId="{7FA94BDF-C5E0-D144-AD7A-E9385C92A296}" srcOrd="1" destOrd="0" presId="urn:microsoft.com/office/officeart/2005/8/layout/orgChart1"/>
    <dgm:cxn modelId="{2F70B744-CEE7-0241-80B7-BF9D01DC8004}" type="presParOf" srcId="{AF34838D-1FE5-AA4B-8266-AC791FEB30EB}" destId="{C7E5CA19-B06A-4240-87CF-9BC7554D5E8B}" srcOrd="1" destOrd="0" presId="urn:microsoft.com/office/officeart/2005/8/layout/orgChart1"/>
    <dgm:cxn modelId="{B13C6C17-4E4B-524B-B773-B32B2C6D9229}" type="presParOf" srcId="{C7E5CA19-B06A-4240-87CF-9BC7554D5E8B}" destId="{172A7551-BED9-1543-87DD-EA1157BADA6D}" srcOrd="0" destOrd="0" presId="urn:microsoft.com/office/officeart/2005/8/layout/orgChart1"/>
    <dgm:cxn modelId="{87CAB9EA-7CBB-2045-84DA-D50DB2A848B6}" type="presParOf" srcId="{C7E5CA19-B06A-4240-87CF-9BC7554D5E8B}" destId="{B9EB7F5F-F67A-6A4A-81F9-21E919EB74B6}" srcOrd="1" destOrd="0" presId="urn:microsoft.com/office/officeart/2005/8/layout/orgChart1"/>
    <dgm:cxn modelId="{4455FE59-C6BC-F04D-ADCA-493D4BD5997D}" type="presParOf" srcId="{B9EB7F5F-F67A-6A4A-81F9-21E919EB74B6}" destId="{B1B62CD1-DABA-A346-A9D4-A4B77C0DF5B9}" srcOrd="0" destOrd="0" presId="urn:microsoft.com/office/officeart/2005/8/layout/orgChart1"/>
    <dgm:cxn modelId="{8F21B339-CCDE-DA4A-8375-325E862A8C89}" type="presParOf" srcId="{B1B62CD1-DABA-A346-A9D4-A4B77C0DF5B9}" destId="{21136341-52CD-3343-8157-66B86E603742}" srcOrd="0" destOrd="0" presId="urn:microsoft.com/office/officeart/2005/8/layout/orgChart1"/>
    <dgm:cxn modelId="{4B08FF96-38E3-B540-8096-7C2004C16F54}" type="presParOf" srcId="{B1B62CD1-DABA-A346-A9D4-A4B77C0DF5B9}" destId="{5812F2A2-25A7-8B4E-93F9-E7365CAD1133}" srcOrd="1" destOrd="0" presId="urn:microsoft.com/office/officeart/2005/8/layout/orgChart1"/>
    <dgm:cxn modelId="{994FBD8E-3795-BE4D-BC8D-75188C9A329B}" type="presParOf" srcId="{B9EB7F5F-F67A-6A4A-81F9-21E919EB74B6}" destId="{BB9605BD-9255-9940-B340-1FB17263F6E7}" srcOrd="1" destOrd="0" presId="urn:microsoft.com/office/officeart/2005/8/layout/orgChart1"/>
    <dgm:cxn modelId="{D71A0752-8E1C-D64D-A3D5-CA9AD06FC4D0}" type="presParOf" srcId="{B9EB7F5F-F67A-6A4A-81F9-21E919EB74B6}" destId="{1F83437F-3AB6-AD43-87D4-E7BDB8D0D971}" srcOrd="2" destOrd="0" presId="urn:microsoft.com/office/officeart/2005/8/layout/orgChart1"/>
    <dgm:cxn modelId="{8A43EB23-EFFC-5545-843C-A2A3B3EBBA99}" type="presParOf" srcId="{C7E5CA19-B06A-4240-87CF-9BC7554D5E8B}" destId="{3C2935E9-3EFC-D14E-8DEC-942B98C0D8E9}" srcOrd="2" destOrd="0" presId="urn:microsoft.com/office/officeart/2005/8/layout/orgChart1"/>
    <dgm:cxn modelId="{77ACF023-EBAC-6244-BFAA-4667BF262CA8}" type="presParOf" srcId="{C7E5CA19-B06A-4240-87CF-9BC7554D5E8B}" destId="{366B2CC3-5A24-C14C-8EA1-E5033241B9A5}" srcOrd="3" destOrd="0" presId="urn:microsoft.com/office/officeart/2005/8/layout/orgChart1"/>
    <dgm:cxn modelId="{5248436F-0B89-D04C-B30C-3ACC21F294F9}" type="presParOf" srcId="{366B2CC3-5A24-C14C-8EA1-E5033241B9A5}" destId="{374A3EE7-4398-DF42-94C2-29853F7D827E}" srcOrd="0" destOrd="0" presId="urn:microsoft.com/office/officeart/2005/8/layout/orgChart1"/>
    <dgm:cxn modelId="{13B4E38F-CC83-DA4D-ACE6-4FDDFD1152CB}" type="presParOf" srcId="{374A3EE7-4398-DF42-94C2-29853F7D827E}" destId="{727FF625-1183-3546-90CB-226EFC3E2741}" srcOrd="0" destOrd="0" presId="urn:microsoft.com/office/officeart/2005/8/layout/orgChart1"/>
    <dgm:cxn modelId="{19E8E54B-DE7E-CF47-A98E-92CEBFDE188C}" type="presParOf" srcId="{374A3EE7-4398-DF42-94C2-29853F7D827E}" destId="{1DE3F99C-3F8E-3243-8397-78BC670DEB68}" srcOrd="1" destOrd="0" presId="urn:microsoft.com/office/officeart/2005/8/layout/orgChart1"/>
    <dgm:cxn modelId="{07E83DE8-4987-7148-A788-6B03B4A71DC3}" type="presParOf" srcId="{366B2CC3-5A24-C14C-8EA1-E5033241B9A5}" destId="{76A2FBF3-BFF7-8F45-941F-1DAD91580935}" srcOrd="1" destOrd="0" presId="urn:microsoft.com/office/officeart/2005/8/layout/orgChart1"/>
    <dgm:cxn modelId="{6CEDB443-AE3C-2840-A20C-2F58197954B7}" type="presParOf" srcId="{366B2CC3-5A24-C14C-8EA1-E5033241B9A5}" destId="{552E4697-C9EE-9C45-821C-9352690D3A55}" srcOrd="2" destOrd="0" presId="urn:microsoft.com/office/officeart/2005/8/layout/orgChart1"/>
    <dgm:cxn modelId="{8FCAADB8-7021-3E43-993C-4DAA42598EC0}" type="presParOf" srcId="{C7E5CA19-B06A-4240-87CF-9BC7554D5E8B}" destId="{C5721612-84CD-4445-AA06-DB8ECC2CFB76}" srcOrd="4" destOrd="0" presId="urn:microsoft.com/office/officeart/2005/8/layout/orgChart1"/>
    <dgm:cxn modelId="{E56B5098-2A8B-1C4B-9AB5-1FDD1EF94763}" type="presParOf" srcId="{C7E5CA19-B06A-4240-87CF-9BC7554D5E8B}" destId="{F8BBCF80-35A9-104D-810F-653CAFBA0583}" srcOrd="5" destOrd="0" presId="urn:microsoft.com/office/officeart/2005/8/layout/orgChart1"/>
    <dgm:cxn modelId="{5EB9B199-48AB-F342-9CE9-CCA65731D6BD}" type="presParOf" srcId="{F8BBCF80-35A9-104D-810F-653CAFBA0583}" destId="{B7361412-4322-B346-9EE1-78AC0D307012}" srcOrd="0" destOrd="0" presId="urn:microsoft.com/office/officeart/2005/8/layout/orgChart1"/>
    <dgm:cxn modelId="{25CDE46E-74E7-754A-A191-6A3EE5F33A44}" type="presParOf" srcId="{B7361412-4322-B346-9EE1-78AC0D307012}" destId="{337244BC-533D-D44F-ABE5-84480918F181}" srcOrd="0" destOrd="0" presId="urn:microsoft.com/office/officeart/2005/8/layout/orgChart1"/>
    <dgm:cxn modelId="{0CFA986C-BFC4-3741-A1D5-C04CAEFC9833}" type="presParOf" srcId="{B7361412-4322-B346-9EE1-78AC0D307012}" destId="{E940E6AB-4F4E-0441-BD8A-F713F984BCC9}" srcOrd="1" destOrd="0" presId="urn:microsoft.com/office/officeart/2005/8/layout/orgChart1"/>
    <dgm:cxn modelId="{317F34F3-E708-4948-B944-AD67D715B8DE}" type="presParOf" srcId="{F8BBCF80-35A9-104D-810F-653CAFBA0583}" destId="{F31D23A1-339B-0244-8B2C-66B7FE814312}" srcOrd="1" destOrd="0" presId="urn:microsoft.com/office/officeart/2005/8/layout/orgChart1"/>
    <dgm:cxn modelId="{EBCE0129-AD52-794D-910B-73E0B47D4B88}" type="presParOf" srcId="{F8BBCF80-35A9-104D-810F-653CAFBA0583}" destId="{BDBB3F70-AFFC-AE4D-8FC6-4C9C64CC3FE3}" srcOrd="2" destOrd="0" presId="urn:microsoft.com/office/officeart/2005/8/layout/orgChart1"/>
    <dgm:cxn modelId="{92BDC2DE-9FA7-D84F-9CBC-02AEF5763E1B}" type="presParOf" srcId="{C7E5CA19-B06A-4240-87CF-9BC7554D5E8B}" destId="{48628AC3-14BD-4342-BC18-1B06A2F95874}" srcOrd="6" destOrd="0" presId="urn:microsoft.com/office/officeart/2005/8/layout/orgChart1"/>
    <dgm:cxn modelId="{7A5EB773-D98C-F849-AFFF-666A23CC75E6}" type="presParOf" srcId="{C7E5CA19-B06A-4240-87CF-9BC7554D5E8B}" destId="{237B2405-800D-D24B-88C9-BFBA9E586779}" srcOrd="7" destOrd="0" presId="urn:microsoft.com/office/officeart/2005/8/layout/orgChart1"/>
    <dgm:cxn modelId="{34CE5925-6D8B-C24D-8E64-BB945C0F2902}" type="presParOf" srcId="{237B2405-800D-D24B-88C9-BFBA9E586779}" destId="{7D04B25A-9065-D540-90C7-1F8889B8854A}" srcOrd="0" destOrd="0" presId="urn:microsoft.com/office/officeart/2005/8/layout/orgChart1"/>
    <dgm:cxn modelId="{24523709-DB85-CD49-AC0E-B4319780BB11}" type="presParOf" srcId="{7D04B25A-9065-D540-90C7-1F8889B8854A}" destId="{6524CCA0-7DD3-524B-BDA4-F6D2A5D11036}" srcOrd="0" destOrd="0" presId="urn:microsoft.com/office/officeart/2005/8/layout/orgChart1"/>
    <dgm:cxn modelId="{23B6C0B6-D4C0-AA44-9807-0E0521EE2458}" type="presParOf" srcId="{7D04B25A-9065-D540-90C7-1F8889B8854A}" destId="{D736611B-C560-A24D-982A-F60225B03547}" srcOrd="1" destOrd="0" presId="urn:microsoft.com/office/officeart/2005/8/layout/orgChart1"/>
    <dgm:cxn modelId="{9B0A4A7C-0C3F-9243-91FF-0A62F5D7DC7D}" type="presParOf" srcId="{237B2405-800D-D24B-88C9-BFBA9E586779}" destId="{0F92D1BA-EAA7-7740-83B7-F0C25470A3F0}" srcOrd="1" destOrd="0" presId="urn:microsoft.com/office/officeart/2005/8/layout/orgChart1"/>
    <dgm:cxn modelId="{CC5B5C57-86AE-DB44-AFF9-F0E31C10BC48}" type="presParOf" srcId="{237B2405-800D-D24B-88C9-BFBA9E586779}" destId="{864738B8-135C-DA49-97A5-4D6770591B5E}" srcOrd="2" destOrd="0" presId="urn:microsoft.com/office/officeart/2005/8/layout/orgChart1"/>
    <dgm:cxn modelId="{F4C46E1B-12EA-4F43-BEFE-58C69C8DD800}" type="presParOf" srcId="{C7E5CA19-B06A-4240-87CF-9BC7554D5E8B}" destId="{C4DE88D4-628D-8846-876F-2AD0BD228D12}" srcOrd="8" destOrd="0" presId="urn:microsoft.com/office/officeart/2005/8/layout/orgChart1"/>
    <dgm:cxn modelId="{74BA0D66-B315-4E4A-9D88-EE521E221351}" type="presParOf" srcId="{C7E5CA19-B06A-4240-87CF-9BC7554D5E8B}" destId="{0C16A040-AE1A-0B4B-9D39-CB4926579BF4}" srcOrd="9" destOrd="0" presId="urn:microsoft.com/office/officeart/2005/8/layout/orgChart1"/>
    <dgm:cxn modelId="{1046C5D7-E961-C343-9C17-66D4C3305F53}" type="presParOf" srcId="{0C16A040-AE1A-0B4B-9D39-CB4926579BF4}" destId="{FBA7AC13-B866-BD49-A160-9F70A12405DE}" srcOrd="0" destOrd="0" presId="urn:microsoft.com/office/officeart/2005/8/layout/orgChart1"/>
    <dgm:cxn modelId="{24376B73-1F72-A442-8A0A-F14CB84E04B2}" type="presParOf" srcId="{FBA7AC13-B866-BD49-A160-9F70A12405DE}" destId="{DD420FB5-48FD-AC45-945E-A0FE07546868}" srcOrd="0" destOrd="0" presId="urn:microsoft.com/office/officeart/2005/8/layout/orgChart1"/>
    <dgm:cxn modelId="{09585396-51A9-8E46-A637-1D01AD0B147A}" type="presParOf" srcId="{FBA7AC13-B866-BD49-A160-9F70A12405DE}" destId="{FCF5FC7D-06C4-2743-BB72-1867A6BC8AE1}" srcOrd="1" destOrd="0" presId="urn:microsoft.com/office/officeart/2005/8/layout/orgChart1"/>
    <dgm:cxn modelId="{37DD82BE-2366-9441-BBD5-D8A3DDB98F30}" type="presParOf" srcId="{0C16A040-AE1A-0B4B-9D39-CB4926579BF4}" destId="{242A4200-7BDB-8940-B3D8-A1F540FAE82C}" srcOrd="1" destOrd="0" presId="urn:microsoft.com/office/officeart/2005/8/layout/orgChart1"/>
    <dgm:cxn modelId="{E461584B-1177-F94C-8869-002E99834FC0}" type="presParOf" srcId="{0C16A040-AE1A-0B4B-9D39-CB4926579BF4}" destId="{21507F33-77C1-D341-A0CD-CC4C35C8E543}" srcOrd="2" destOrd="0" presId="urn:microsoft.com/office/officeart/2005/8/layout/orgChart1"/>
    <dgm:cxn modelId="{41144001-B0EB-304E-A71E-7717BE4BC650}" type="presParOf" srcId="{C7E5CA19-B06A-4240-87CF-9BC7554D5E8B}" destId="{6ECA9422-CA24-064D-9052-B66E68AB386B}" srcOrd="10" destOrd="0" presId="urn:microsoft.com/office/officeart/2005/8/layout/orgChart1"/>
    <dgm:cxn modelId="{FD38BC0D-26CE-7B4C-9C4B-815133165BB5}" type="presParOf" srcId="{C7E5CA19-B06A-4240-87CF-9BC7554D5E8B}" destId="{5780D71B-42D4-BB43-8EC1-5B6D6B43025D}" srcOrd="11" destOrd="0" presId="urn:microsoft.com/office/officeart/2005/8/layout/orgChart1"/>
    <dgm:cxn modelId="{FF8590D0-CF9D-1149-B253-2DD28E063CDC}" type="presParOf" srcId="{5780D71B-42D4-BB43-8EC1-5B6D6B43025D}" destId="{1D97FEA5-D6DE-8644-9FF4-C8B9844EF2CC}" srcOrd="0" destOrd="0" presId="urn:microsoft.com/office/officeart/2005/8/layout/orgChart1"/>
    <dgm:cxn modelId="{81B23961-2C49-3046-BE5C-F11679BA08EE}" type="presParOf" srcId="{1D97FEA5-D6DE-8644-9FF4-C8B9844EF2CC}" destId="{B9A0B4DD-5F42-1740-B3D0-72E24386BF3C}" srcOrd="0" destOrd="0" presId="urn:microsoft.com/office/officeart/2005/8/layout/orgChart1"/>
    <dgm:cxn modelId="{9AA01525-4B58-6F4A-A175-230510DD357F}" type="presParOf" srcId="{1D97FEA5-D6DE-8644-9FF4-C8B9844EF2CC}" destId="{B14DEA40-DE90-8D4A-B742-48ABA188553A}" srcOrd="1" destOrd="0" presId="urn:microsoft.com/office/officeart/2005/8/layout/orgChart1"/>
    <dgm:cxn modelId="{E0A2A759-800E-CA42-9ADD-D72B9E241D67}" type="presParOf" srcId="{5780D71B-42D4-BB43-8EC1-5B6D6B43025D}" destId="{C25313A0-6B5B-4848-8DF3-77678C2EDBC6}" srcOrd="1" destOrd="0" presId="urn:microsoft.com/office/officeart/2005/8/layout/orgChart1"/>
    <dgm:cxn modelId="{1BED4E2E-B033-EF4B-94C5-CAC8B82C570B}" type="presParOf" srcId="{5780D71B-42D4-BB43-8EC1-5B6D6B43025D}" destId="{A7D5BA89-7408-5A4D-B822-B8FDC7B30244}" srcOrd="2" destOrd="0" presId="urn:microsoft.com/office/officeart/2005/8/layout/orgChart1"/>
    <dgm:cxn modelId="{14B03ABA-EE8F-D64F-80A5-72FB065BB724}" type="presParOf" srcId="{C7E5CA19-B06A-4240-87CF-9BC7554D5E8B}" destId="{A9B58983-44D4-B340-B0EB-8AE84CF4D7DD}" srcOrd="12" destOrd="0" presId="urn:microsoft.com/office/officeart/2005/8/layout/orgChart1"/>
    <dgm:cxn modelId="{2C237F4F-FC80-2841-96C0-04647BBE2730}" type="presParOf" srcId="{C7E5CA19-B06A-4240-87CF-9BC7554D5E8B}" destId="{24E6CD9D-6409-8B40-9666-A36709A25862}" srcOrd="13" destOrd="0" presId="urn:microsoft.com/office/officeart/2005/8/layout/orgChart1"/>
    <dgm:cxn modelId="{D08D4813-AEB0-0541-827E-AD17C3B50FEA}" type="presParOf" srcId="{24E6CD9D-6409-8B40-9666-A36709A25862}" destId="{B12B7FD4-4556-3D46-A010-7DE47AAD26FE}" srcOrd="0" destOrd="0" presId="urn:microsoft.com/office/officeart/2005/8/layout/orgChart1"/>
    <dgm:cxn modelId="{E090A477-6BDF-AD44-B223-5B9A7CA195B7}" type="presParOf" srcId="{B12B7FD4-4556-3D46-A010-7DE47AAD26FE}" destId="{0E1C872F-6114-A648-B869-09405BBE4347}" srcOrd="0" destOrd="0" presId="urn:microsoft.com/office/officeart/2005/8/layout/orgChart1"/>
    <dgm:cxn modelId="{71D509B9-4ECA-A84F-AF75-B27DA1F95216}" type="presParOf" srcId="{B12B7FD4-4556-3D46-A010-7DE47AAD26FE}" destId="{D068B656-6646-8F46-85B1-25C85B8C80CA}" srcOrd="1" destOrd="0" presId="urn:microsoft.com/office/officeart/2005/8/layout/orgChart1"/>
    <dgm:cxn modelId="{F7DC13D4-FA83-2145-83CE-BCD01C8738FE}" type="presParOf" srcId="{24E6CD9D-6409-8B40-9666-A36709A25862}" destId="{DF409AC0-DC91-1949-9B5D-45BD078FA8BB}" srcOrd="1" destOrd="0" presId="urn:microsoft.com/office/officeart/2005/8/layout/orgChart1"/>
    <dgm:cxn modelId="{E06269F6-66D6-6643-A2CB-621F0A65BC5A}" type="presParOf" srcId="{24E6CD9D-6409-8B40-9666-A36709A25862}" destId="{799954E8-27F9-D64C-B1ED-CB36F1712F7A}" srcOrd="2" destOrd="0" presId="urn:microsoft.com/office/officeart/2005/8/layout/orgChart1"/>
    <dgm:cxn modelId="{BE9A1572-F724-FA4F-988E-288E82213006}" type="presParOf" srcId="{C7E5CA19-B06A-4240-87CF-9BC7554D5E8B}" destId="{05902285-A0E4-4A41-AC69-21A3163161BF}" srcOrd="14" destOrd="0" presId="urn:microsoft.com/office/officeart/2005/8/layout/orgChart1"/>
    <dgm:cxn modelId="{1CDEACD5-6DA8-904A-B9CE-294D354B28AD}" type="presParOf" srcId="{C7E5CA19-B06A-4240-87CF-9BC7554D5E8B}" destId="{E9214194-D202-494A-A2B3-DE5F1FF7586B}" srcOrd="15" destOrd="0" presId="urn:microsoft.com/office/officeart/2005/8/layout/orgChart1"/>
    <dgm:cxn modelId="{A60FE48F-1A72-094B-83B4-E07C0C8974FC}" type="presParOf" srcId="{E9214194-D202-494A-A2B3-DE5F1FF7586B}" destId="{6348F1E1-4B0A-4444-8B25-6EFDEDE0F445}" srcOrd="0" destOrd="0" presId="urn:microsoft.com/office/officeart/2005/8/layout/orgChart1"/>
    <dgm:cxn modelId="{A33FDBEB-233A-6D46-8B8C-2939CA42655D}" type="presParOf" srcId="{6348F1E1-4B0A-4444-8B25-6EFDEDE0F445}" destId="{8E1A1C34-F102-0040-8EF9-250F421D5DB6}" srcOrd="0" destOrd="0" presId="urn:microsoft.com/office/officeart/2005/8/layout/orgChart1"/>
    <dgm:cxn modelId="{1E593C66-3751-4446-B24C-5A8D1C4B2386}" type="presParOf" srcId="{6348F1E1-4B0A-4444-8B25-6EFDEDE0F445}" destId="{92D4D6B1-B9B9-5842-854B-D8BC0582607B}" srcOrd="1" destOrd="0" presId="urn:microsoft.com/office/officeart/2005/8/layout/orgChart1"/>
    <dgm:cxn modelId="{EF9422D0-9587-3D42-8AE3-7E6D25622001}" type="presParOf" srcId="{E9214194-D202-494A-A2B3-DE5F1FF7586B}" destId="{D6F197B5-897B-D340-9C99-7C916D58DE2C}" srcOrd="1" destOrd="0" presId="urn:microsoft.com/office/officeart/2005/8/layout/orgChart1"/>
    <dgm:cxn modelId="{F33A84D1-CE12-F840-A3A2-D749D45492C9}" type="presParOf" srcId="{E9214194-D202-494A-A2B3-DE5F1FF7586B}" destId="{5F6B7B92-3587-3C4A-8D83-123D7FB9F5C1}" srcOrd="2" destOrd="0" presId="urn:microsoft.com/office/officeart/2005/8/layout/orgChart1"/>
    <dgm:cxn modelId="{BE986C22-0BCE-EC42-B9F4-9583E2E3E8E6}" type="presParOf" srcId="{C7E5CA19-B06A-4240-87CF-9BC7554D5E8B}" destId="{AE28576D-F062-E94C-BD14-722B537A47CF}" srcOrd="16" destOrd="0" presId="urn:microsoft.com/office/officeart/2005/8/layout/orgChart1"/>
    <dgm:cxn modelId="{1DABC7D6-0861-9744-AA6B-B6084B1DBCA8}" type="presParOf" srcId="{C7E5CA19-B06A-4240-87CF-9BC7554D5E8B}" destId="{724F4B1A-E83C-1C47-B615-08457DF2FC6C}" srcOrd="17" destOrd="0" presId="urn:microsoft.com/office/officeart/2005/8/layout/orgChart1"/>
    <dgm:cxn modelId="{ED17675D-CB68-D44D-8925-3BF33CB8E243}" type="presParOf" srcId="{724F4B1A-E83C-1C47-B615-08457DF2FC6C}" destId="{268599E4-3FB3-8B4A-9B9A-39D6F4DCBF11}" srcOrd="0" destOrd="0" presId="urn:microsoft.com/office/officeart/2005/8/layout/orgChart1"/>
    <dgm:cxn modelId="{D0A98B8B-EE2C-A444-9F1A-E1CFBD8847EF}" type="presParOf" srcId="{268599E4-3FB3-8B4A-9B9A-39D6F4DCBF11}" destId="{8D82680B-51BB-3F4D-B815-349E03357B92}" srcOrd="0" destOrd="0" presId="urn:microsoft.com/office/officeart/2005/8/layout/orgChart1"/>
    <dgm:cxn modelId="{A4407DD5-CF20-084E-A493-427305384477}" type="presParOf" srcId="{268599E4-3FB3-8B4A-9B9A-39D6F4DCBF11}" destId="{59149C49-F1C4-574C-AB7B-AB3F94453B9B}" srcOrd="1" destOrd="0" presId="urn:microsoft.com/office/officeart/2005/8/layout/orgChart1"/>
    <dgm:cxn modelId="{7752A1C3-434D-2743-98D6-D02AE65EC32F}" type="presParOf" srcId="{724F4B1A-E83C-1C47-B615-08457DF2FC6C}" destId="{6ACCE86E-4AF9-EF46-AB3D-E51A98872BB3}" srcOrd="1" destOrd="0" presId="urn:microsoft.com/office/officeart/2005/8/layout/orgChart1"/>
    <dgm:cxn modelId="{29F463C8-79CB-F14E-A21C-1B58C1B6CD88}" type="presParOf" srcId="{724F4B1A-E83C-1C47-B615-08457DF2FC6C}" destId="{FF4F964A-4EBF-E54E-8FE4-37F546EBE8B5}" srcOrd="2" destOrd="0" presId="urn:microsoft.com/office/officeart/2005/8/layout/orgChart1"/>
    <dgm:cxn modelId="{1F2CFBE0-6AF6-8E4D-9E14-7DD0ECEB46E7}" type="presParOf" srcId="{AF34838D-1FE5-AA4B-8266-AC791FEB30EB}" destId="{BCC82287-46F5-7243-A566-1DAF35B94789}" srcOrd="2" destOrd="0" presId="urn:microsoft.com/office/officeart/2005/8/layout/orgChart1"/>
    <dgm:cxn modelId="{21D50186-3F1E-B542-B3FE-D858C1A84950}" type="presParOf" srcId="{963E2D86-00E8-8C4E-9F1E-8AA87107E7C0}" destId="{CC5937A5-48A8-9840-B6B7-E908A47708BC}" srcOrd="6" destOrd="0" presId="urn:microsoft.com/office/officeart/2005/8/layout/orgChart1"/>
    <dgm:cxn modelId="{62A5ABB2-1A3B-EA46-BC19-FF3BD39C43AC}" type="presParOf" srcId="{963E2D86-00E8-8C4E-9F1E-8AA87107E7C0}" destId="{CD077154-5762-6348-8963-E4970B94226E}" srcOrd="7" destOrd="0" presId="urn:microsoft.com/office/officeart/2005/8/layout/orgChart1"/>
    <dgm:cxn modelId="{AFCB0DBD-CE23-DC4D-9BEF-0A65D4975DDC}" type="presParOf" srcId="{CD077154-5762-6348-8963-E4970B94226E}" destId="{6BD2497D-68B5-3C4E-96D7-1C86BC93CD82}" srcOrd="0" destOrd="0" presId="urn:microsoft.com/office/officeart/2005/8/layout/orgChart1"/>
    <dgm:cxn modelId="{F7C44D3A-6309-4943-92EA-2985FD0F1200}" type="presParOf" srcId="{6BD2497D-68B5-3C4E-96D7-1C86BC93CD82}" destId="{D2ED9395-BD92-9247-805F-A3D30EE27541}" srcOrd="0" destOrd="0" presId="urn:microsoft.com/office/officeart/2005/8/layout/orgChart1"/>
    <dgm:cxn modelId="{C5ECCA2D-2E1E-5D45-B3BF-56F09BD15709}" type="presParOf" srcId="{6BD2497D-68B5-3C4E-96D7-1C86BC93CD82}" destId="{78EF460F-83A5-CA4D-B587-85D3E55A42C5}" srcOrd="1" destOrd="0" presId="urn:microsoft.com/office/officeart/2005/8/layout/orgChart1"/>
    <dgm:cxn modelId="{9B1A76BA-20BA-2C48-9288-93AAE9AC20EA}" type="presParOf" srcId="{CD077154-5762-6348-8963-E4970B94226E}" destId="{5A07F722-FFD7-2046-88CB-D9C55D32AE01}" srcOrd="1" destOrd="0" presId="urn:microsoft.com/office/officeart/2005/8/layout/orgChart1"/>
    <dgm:cxn modelId="{B4B5FE95-8154-C446-A7A3-73516EC8F9CC}" type="presParOf" srcId="{CD077154-5762-6348-8963-E4970B94226E}" destId="{773A7C74-FD69-9B46-9EF6-F671E9BE3A24}" srcOrd="2" destOrd="0" presId="urn:microsoft.com/office/officeart/2005/8/layout/orgChart1"/>
    <dgm:cxn modelId="{C6A736E7-BE41-FC4F-A8F9-102BEAE7A48B}" type="presParOf" srcId="{963E2D86-00E8-8C4E-9F1E-8AA87107E7C0}" destId="{2F53FF97-1210-1941-B43E-95B8B86362C5}" srcOrd="8" destOrd="0" presId="urn:microsoft.com/office/officeart/2005/8/layout/orgChart1"/>
    <dgm:cxn modelId="{173C062F-F862-7E40-81DF-C3FC1925EF08}" type="presParOf" srcId="{963E2D86-00E8-8C4E-9F1E-8AA87107E7C0}" destId="{813E1641-E585-4340-BDEE-8D217EF9C863}" srcOrd="9" destOrd="0" presId="urn:microsoft.com/office/officeart/2005/8/layout/orgChart1"/>
    <dgm:cxn modelId="{DE19DBBA-59A2-8B4E-9C6A-3B7B637FE50F}" type="presParOf" srcId="{813E1641-E585-4340-BDEE-8D217EF9C863}" destId="{0E1B6CFB-C2C8-B64E-94EE-EBF41D40BF7D}" srcOrd="0" destOrd="0" presId="urn:microsoft.com/office/officeart/2005/8/layout/orgChart1"/>
    <dgm:cxn modelId="{4C98D176-4949-2E45-87C3-AD6391B0AA43}" type="presParOf" srcId="{0E1B6CFB-C2C8-B64E-94EE-EBF41D40BF7D}" destId="{41122DEA-7173-D048-B3CD-82A3F4C94717}" srcOrd="0" destOrd="0" presId="urn:microsoft.com/office/officeart/2005/8/layout/orgChart1"/>
    <dgm:cxn modelId="{79AB9B86-51F5-2342-8E55-891E14471E3A}" type="presParOf" srcId="{0E1B6CFB-C2C8-B64E-94EE-EBF41D40BF7D}" destId="{1B5E49DD-9C56-4D41-9C82-5C1AE09FBC09}" srcOrd="1" destOrd="0" presId="urn:microsoft.com/office/officeart/2005/8/layout/orgChart1"/>
    <dgm:cxn modelId="{13A84BDF-30A1-6F41-BBC3-0E5EE8D5328A}" type="presParOf" srcId="{813E1641-E585-4340-BDEE-8D217EF9C863}" destId="{BBDAED97-0D9D-8940-A497-92C9ADA78129}" srcOrd="1" destOrd="0" presId="urn:microsoft.com/office/officeart/2005/8/layout/orgChart1"/>
    <dgm:cxn modelId="{68D649A9-9BE6-F741-864A-323BB8A30F7D}" type="presParOf" srcId="{813E1641-E585-4340-BDEE-8D217EF9C863}" destId="{D73F496E-2EAC-7341-95FC-7478F99AB706}" srcOrd="2" destOrd="0" presId="urn:microsoft.com/office/officeart/2005/8/layout/orgChart1"/>
    <dgm:cxn modelId="{6DE10FF3-E6FE-D945-9B37-52D715FF55C8}" type="presParOf" srcId="{963E2D86-00E8-8C4E-9F1E-8AA87107E7C0}" destId="{E2086106-685D-404B-8964-D796C9640B04}" srcOrd="10" destOrd="0" presId="urn:microsoft.com/office/officeart/2005/8/layout/orgChart1"/>
    <dgm:cxn modelId="{C3E86A38-9502-AD4B-BF9D-70C513FE0D1A}" type="presParOf" srcId="{963E2D86-00E8-8C4E-9F1E-8AA87107E7C0}" destId="{CC85F7A4-BBFB-554D-9EA4-836D4FCB86BF}" srcOrd="11" destOrd="0" presId="urn:microsoft.com/office/officeart/2005/8/layout/orgChart1"/>
    <dgm:cxn modelId="{19476BC2-A4FA-5E40-93EE-E27C59315A55}" type="presParOf" srcId="{CC85F7A4-BBFB-554D-9EA4-836D4FCB86BF}" destId="{A80368B8-F0B2-8949-9D28-11CEB2F8926B}" srcOrd="0" destOrd="0" presId="urn:microsoft.com/office/officeart/2005/8/layout/orgChart1"/>
    <dgm:cxn modelId="{8A73E505-258B-9B42-9304-C9CEC040CF06}" type="presParOf" srcId="{A80368B8-F0B2-8949-9D28-11CEB2F8926B}" destId="{A53CA32D-029F-9049-A791-75481D2DB4B7}" srcOrd="0" destOrd="0" presId="urn:microsoft.com/office/officeart/2005/8/layout/orgChart1"/>
    <dgm:cxn modelId="{29202ED1-3248-4245-9082-834D4DB2A96F}" type="presParOf" srcId="{A80368B8-F0B2-8949-9D28-11CEB2F8926B}" destId="{427C5B2C-4D09-A641-8F8D-2110679FA058}" srcOrd="1" destOrd="0" presId="urn:microsoft.com/office/officeart/2005/8/layout/orgChart1"/>
    <dgm:cxn modelId="{E77B1145-075E-EE4C-9C59-DDEA3756D13D}" type="presParOf" srcId="{CC85F7A4-BBFB-554D-9EA4-836D4FCB86BF}" destId="{1323AB40-A420-E243-B294-28CCAB5BCFFF}" srcOrd="1" destOrd="0" presId="urn:microsoft.com/office/officeart/2005/8/layout/orgChart1"/>
    <dgm:cxn modelId="{08B57E10-8B85-4A4B-A13E-C9D08D849454}" type="presParOf" srcId="{1323AB40-A420-E243-B294-28CCAB5BCFFF}" destId="{1FBCFF18-404B-3042-A8D8-57D872046677}" srcOrd="0" destOrd="0" presId="urn:microsoft.com/office/officeart/2005/8/layout/orgChart1"/>
    <dgm:cxn modelId="{3F4AA1D1-CF54-EA43-ACD2-E4A6B1178C54}" type="presParOf" srcId="{1323AB40-A420-E243-B294-28CCAB5BCFFF}" destId="{14278369-FA8E-0D4C-9E91-5C69611E28F7}" srcOrd="1" destOrd="0" presId="urn:microsoft.com/office/officeart/2005/8/layout/orgChart1"/>
    <dgm:cxn modelId="{FA44724E-25BD-B946-9417-FC96DB32680F}" type="presParOf" srcId="{14278369-FA8E-0D4C-9E91-5C69611E28F7}" destId="{28E48E0F-19E0-BB4C-8CD8-8DC83C8C72C7}" srcOrd="0" destOrd="0" presId="urn:microsoft.com/office/officeart/2005/8/layout/orgChart1"/>
    <dgm:cxn modelId="{56977166-B55F-0E4F-B4C5-B88B5C1A9F55}" type="presParOf" srcId="{28E48E0F-19E0-BB4C-8CD8-8DC83C8C72C7}" destId="{431B6C1A-091D-4044-BAC6-91A6A7F37BFA}" srcOrd="0" destOrd="0" presId="urn:microsoft.com/office/officeart/2005/8/layout/orgChart1"/>
    <dgm:cxn modelId="{FB6DEF44-3837-AC41-8CD3-BE3CAD1A0274}" type="presParOf" srcId="{28E48E0F-19E0-BB4C-8CD8-8DC83C8C72C7}" destId="{54ED8C6B-22FE-E048-A184-CB2018DF14EC}" srcOrd="1" destOrd="0" presId="urn:microsoft.com/office/officeart/2005/8/layout/orgChart1"/>
    <dgm:cxn modelId="{D9CE08CA-D312-9244-957A-43150A47766D}" type="presParOf" srcId="{14278369-FA8E-0D4C-9E91-5C69611E28F7}" destId="{BF705AE8-F5FB-C345-80F4-A7A813CEAEB0}" srcOrd="1" destOrd="0" presId="urn:microsoft.com/office/officeart/2005/8/layout/orgChart1"/>
    <dgm:cxn modelId="{8F960202-45EF-D544-90D7-E08E4A5E930D}" type="presParOf" srcId="{14278369-FA8E-0D4C-9E91-5C69611E28F7}" destId="{0136B665-5D98-1E4F-BB1E-BD9C09993E5E}" srcOrd="2" destOrd="0" presId="urn:microsoft.com/office/officeart/2005/8/layout/orgChart1"/>
    <dgm:cxn modelId="{10250098-1A6A-A74E-B6AF-1CE1AB520F6C}" type="presParOf" srcId="{1323AB40-A420-E243-B294-28CCAB5BCFFF}" destId="{FE6CFF25-948F-F045-8542-5732FC843B91}" srcOrd="2" destOrd="0" presId="urn:microsoft.com/office/officeart/2005/8/layout/orgChart1"/>
    <dgm:cxn modelId="{50C936D9-2DD4-8349-8EA7-9F8F3669241E}" type="presParOf" srcId="{1323AB40-A420-E243-B294-28CCAB5BCFFF}" destId="{26077AF3-54C5-0744-B42A-6FE537AF2D30}" srcOrd="3" destOrd="0" presId="urn:microsoft.com/office/officeart/2005/8/layout/orgChart1"/>
    <dgm:cxn modelId="{EF4C639A-CC47-704E-A7E9-A5A852E74CE4}" type="presParOf" srcId="{26077AF3-54C5-0744-B42A-6FE537AF2D30}" destId="{4F689B1F-34FB-B24B-B3CF-D405AEF2B2A1}" srcOrd="0" destOrd="0" presId="urn:microsoft.com/office/officeart/2005/8/layout/orgChart1"/>
    <dgm:cxn modelId="{9958A9BA-A8A7-8946-AE35-372AB80366C8}" type="presParOf" srcId="{4F689B1F-34FB-B24B-B3CF-D405AEF2B2A1}" destId="{505A77A4-98AB-304F-AB8D-AFC488FEF782}" srcOrd="0" destOrd="0" presId="urn:microsoft.com/office/officeart/2005/8/layout/orgChart1"/>
    <dgm:cxn modelId="{6BC65450-0BA5-EC4B-AD34-CBB7E9559CD6}" type="presParOf" srcId="{4F689B1F-34FB-B24B-B3CF-D405AEF2B2A1}" destId="{089548C8-B498-0A4A-8AF6-5C1D673A31B7}" srcOrd="1" destOrd="0" presId="urn:microsoft.com/office/officeart/2005/8/layout/orgChart1"/>
    <dgm:cxn modelId="{ADB112EB-EC1D-4744-BE4A-4372B37E2FF7}" type="presParOf" srcId="{26077AF3-54C5-0744-B42A-6FE537AF2D30}" destId="{2F22AB76-5B1D-EB42-951C-43C62F431D4C}" srcOrd="1" destOrd="0" presId="urn:microsoft.com/office/officeart/2005/8/layout/orgChart1"/>
    <dgm:cxn modelId="{1DAEF8DF-F6F6-8248-A6D7-8E54C4DEC7A9}" type="presParOf" srcId="{26077AF3-54C5-0744-B42A-6FE537AF2D30}" destId="{1E60343E-804A-1245-8694-31C6313872FA}" srcOrd="2" destOrd="0" presId="urn:microsoft.com/office/officeart/2005/8/layout/orgChart1"/>
    <dgm:cxn modelId="{39EBD919-C035-F447-8F34-D3EB8E8286FC}" type="presParOf" srcId="{1323AB40-A420-E243-B294-28CCAB5BCFFF}" destId="{72522BCE-CD54-2F4C-BC05-A37EDD245091}" srcOrd="4" destOrd="0" presId="urn:microsoft.com/office/officeart/2005/8/layout/orgChart1"/>
    <dgm:cxn modelId="{63686CE7-9A82-3948-9A79-9F86460B4D1A}" type="presParOf" srcId="{1323AB40-A420-E243-B294-28CCAB5BCFFF}" destId="{73A8D8CB-415B-4D42-984B-34F349AB0E89}" srcOrd="5" destOrd="0" presId="urn:microsoft.com/office/officeart/2005/8/layout/orgChart1"/>
    <dgm:cxn modelId="{9639EED9-2557-FB49-B6CD-60756587B87E}" type="presParOf" srcId="{73A8D8CB-415B-4D42-984B-34F349AB0E89}" destId="{F24899F6-2141-9046-B141-691AD2F3419F}" srcOrd="0" destOrd="0" presId="urn:microsoft.com/office/officeart/2005/8/layout/orgChart1"/>
    <dgm:cxn modelId="{065AABDA-79E0-F14A-8A60-4E2E29F6666E}" type="presParOf" srcId="{F24899F6-2141-9046-B141-691AD2F3419F}" destId="{7BEE0614-28DA-9E4E-96A4-F55F18D28A43}" srcOrd="0" destOrd="0" presId="urn:microsoft.com/office/officeart/2005/8/layout/orgChart1"/>
    <dgm:cxn modelId="{1F73EA40-A603-3644-9EE4-52F7C8CAA6CA}" type="presParOf" srcId="{F24899F6-2141-9046-B141-691AD2F3419F}" destId="{012C8CAD-F1F0-2C4F-A15F-8C9474619CF1}" srcOrd="1" destOrd="0" presId="urn:microsoft.com/office/officeart/2005/8/layout/orgChart1"/>
    <dgm:cxn modelId="{20F0661F-9498-6C49-9716-AC906FB24C8C}" type="presParOf" srcId="{73A8D8CB-415B-4D42-984B-34F349AB0E89}" destId="{981094C4-D748-3B43-AF63-5DDFDB328B4D}" srcOrd="1" destOrd="0" presId="urn:microsoft.com/office/officeart/2005/8/layout/orgChart1"/>
    <dgm:cxn modelId="{21991F4E-7B63-D74B-96E1-B11F9939E7D8}" type="presParOf" srcId="{73A8D8CB-415B-4D42-984B-34F349AB0E89}" destId="{8D5461AC-91CC-5F48-809C-A9F7DAEDA91C}" srcOrd="2" destOrd="0" presId="urn:microsoft.com/office/officeart/2005/8/layout/orgChart1"/>
    <dgm:cxn modelId="{BFEA5A73-91DE-FC45-817A-EC29ACE887E7}" type="presParOf" srcId="{1323AB40-A420-E243-B294-28CCAB5BCFFF}" destId="{BE058D86-D339-F344-9F8A-A8ACDF4239E0}" srcOrd="6" destOrd="0" presId="urn:microsoft.com/office/officeart/2005/8/layout/orgChart1"/>
    <dgm:cxn modelId="{508F4FD6-2627-4C4D-BF1A-0727D9458598}" type="presParOf" srcId="{1323AB40-A420-E243-B294-28CCAB5BCFFF}" destId="{BB9D4603-CC44-104D-9C77-E4510E114921}" srcOrd="7" destOrd="0" presId="urn:microsoft.com/office/officeart/2005/8/layout/orgChart1"/>
    <dgm:cxn modelId="{B26BB35E-6269-3F4F-AF07-E2535F77823A}" type="presParOf" srcId="{BB9D4603-CC44-104D-9C77-E4510E114921}" destId="{8DF3A3CA-FB9A-074F-96D6-9752D4073B47}" srcOrd="0" destOrd="0" presId="urn:microsoft.com/office/officeart/2005/8/layout/orgChart1"/>
    <dgm:cxn modelId="{1205032F-ADD4-F648-8118-D3A2227E5B04}" type="presParOf" srcId="{8DF3A3CA-FB9A-074F-96D6-9752D4073B47}" destId="{3B1C964E-450F-884D-8980-8989A786DFCF}" srcOrd="0" destOrd="0" presId="urn:microsoft.com/office/officeart/2005/8/layout/orgChart1"/>
    <dgm:cxn modelId="{4FE6305A-2394-9146-B908-A86D100FF4FB}" type="presParOf" srcId="{8DF3A3CA-FB9A-074F-96D6-9752D4073B47}" destId="{ED4C5256-9EEB-624B-B0AD-006CE6FAD07E}" srcOrd="1" destOrd="0" presId="urn:microsoft.com/office/officeart/2005/8/layout/orgChart1"/>
    <dgm:cxn modelId="{F0B95E04-D785-1146-A239-7816C07D410D}" type="presParOf" srcId="{BB9D4603-CC44-104D-9C77-E4510E114921}" destId="{CB9AF8A7-2BF2-E145-BC8F-7C4F0B349759}" srcOrd="1" destOrd="0" presId="urn:microsoft.com/office/officeart/2005/8/layout/orgChart1"/>
    <dgm:cxn modelId="{C5C26FA8-4303-5940-AC71-0D57F327CC2C}" type="presParOf" srcId="{BB9D4603-CC44-104D-9C77-E4510E114921}" destId="{9A7408A3-D4F2-C641-B62A-195B54AB066C}" srcOrd="2" destOrd="0" presId="urn:microsoft.com/office/officeart/2005/8/layout/orgChart1"/>
    <dgm:cxn modelId="{B0F77FAC-C3D5-5A41-912E-CB88D37E9BA4}" type="presParOf" srcId="{1323AB40-A420-E243-B294-28CCAB5BCFFF}" destId="{BC9EA888-228A-D940-9901-8F741A9EEADA}" srcOrd="8" destOrd="0" presId="urn:microsoft.com/office/officeart/2005/8/layout/orgChart1"/>
    <dgm:cxn modelId="{A69CB636-1664-8C41-9AF5-9D133632C78C}" type="presParOf" srcId="{1323AB40-A420-E243-B294-28CCAB5BCFFF}" destId="{07EA4B6F-032F-7D46-807E-EF150490DBE3}" srcOrd="9" destOrd="0" presId="urn:microsoft.com/office/officeart/2005/8/layout/orgChart1"/>
    <dgm:cxn modelId="{1CF18553-7C2E-A84E-AF26-DA670E539A4C}" type="presParOf" srcId="{07EA4B6F-032F-7D46-807E-EF150490DBE3}" destId="{4EB119E9-E9CC-4A41-8909-D50B6EB171BB}" srcOrd="0" destOrd="0" presId="urn:microsoft.com/office/officeart/2005/8/layout/orgChart1"/>
    <dgm:cxn modelId="{28ECB4C3-798C-A14B-A0CE-CE669F667936}" type="presParOf" srcId="{4EB119E9-E9CC-4A41-8909-D50B6EB171BB}" destId="{3C23E7FD-2397-FE4E-8BF2-452F0A71C6CE}" srcOrd="0" destOrd="0" presId="urn:microsoft.com/office/officeart/2005/8/layout/orgChart1"/>
    <dgm:cxn modelId="{6288C36D-AF2F-0E4B-8481-3A50E3663492}" type="presParOf" srcId="{4EB119E9-E9CC-4A41-8909-D50B6EB171BB}" destId="{4A005413-8326-3149-97A0-CD85DFFA0498}" srcOrd="1" destOrd="0" presId="urn:microsoft.com/office/officeart/2005/8/layout/orgChart1"/>
    <dgm:cxn modelId="{15784C6F-E722-F04D-BA4A-8E367BEE22E5}" type="presParOf" srcId="{07EA4B6F-032F-7D46-807E-EF150490DBE3}" destId="{9E984A4F-D8A0-A440-B04B-53DB1092C72A}" srcOrd="1" destOrd="0" presId="urn:microsoft.com/office/officeart/2005/8/layout/orgChart1"/>
    <dgm:cxn modelId="{117FB6E7-2301-9C47-8508-DB4DB6D7D24D}" type="presParOf" srcId="{07EA4B6F-032F-7D46-807E-EF150490DBE3}" destId="{63CBF123-1D58-DC4D-8040-A457AD774B29}" srcOrd="2" destOrd="0" presId="urn:microsoft.com/office/officeart/2005/8/layout/orgChart1"/>
    <dgm:cxn modelId="{055D2659-7AAE-1848-9DD1-7ECCA4387E92}" type="presParOf" srcId="{1323AB40-A420-E243-B294-28CCAB5BCFFF}" destId="{A4CCAD2B-0942-A145-83BE-0C480CD7737C}" srcOrd="10" destOrd="0" presId="urn:microsoft.com/office/officeart/2005/8/layout/orgChart1"/>
    <dgm:cxn modelId="{08379EC9-C72C-9840-9A26-D69DD6C5BFB0}" type="presParOf" srcId="{1323AB40-A420-E243-B294-28CCAB5BCFFF}" destId="{55C58A53-A278-3347-887D-A6E11AE0B09A}" srcOrd="11" destOrd="0" presId="urn:microsoft.com/office/officeart/2005/8/layout/orgChart1"/>
    <dgm:cxn modelId="{D288578D-974A-BE44-B7CE-19315EB71428}" type="presParOf" srcId="{55C58A53-A278-3347-887D-A6E11AE0B09A}" destId="{661BCF38-04D1-C942-A631-A5C02F947D2E}" srcOrd="0" destOrd="0" presId="urn:microsoft.com/office/officeart/2005/8/layout/orgChart1"/>
    <dgm:cxn modelId="{17A15A67-ADF7-3541-9794-39D4BB63BAA7}" type="presParOf" srcId="{661BCF38-04D1-C942-A631-A5C02F947D2E}" destId="{84C1AD7D-663C-084F-87DF-0D3417F5649F}" srcOrd="0" destOrd="0" presId="urn:microsoft.com/office/officeart/2005/8/layout/orgChart1"/>
    <dgm:cxn modelId="{7F918BD7-2D09-E640-8B6A-D5460317D593}" type="presParOf" srcId="{661BCF38-04D1-C942-A631-A5C02F947D2E}" destId="{8FE789A5-0E42-1C42-80E6-CD80FAA27266}" srcOrd="1" destOrd="0" presId="urn:microsoft.com/office/officeart/2005/8/layout/orgChart1"/>
    <dgm:cxn modelId="{54BB8DCC-733F-0E4C-ADC6-B42C3F632BD8}" type="presParOf" srcId="{55C58A53-A278-3347-887D-A6E11AE0B09A}" destId="{153BE551-7FD4-E840-B9F4-5EC9223219DB}" srcOrd="1" destOrd="0" presId="urn:microsoft.com/office/officeart/2005/8/layout/orgChart1"/>
    <dgm:cxn modelId="{1B2D0BC3-4699-DD4E-A855-E95A6ED76D6F}" type="presParOf" srcId="{55C58A53-A278-3347-887D-A6E11AE0B09A}" destId="{461A3A17-4376-3241-9914-10375E5A04C0}" srcOrd="2" destOrd="0" presId="urn:microsoft.com/office/officeart/2005/8/layout/orgChart1"/>
    <dgm:cxn modelId="{E0BF1258-57BF-6F4B-8336-33FE73C6C36F}" type="presParOf" srcId="{1323AB40-A420-E243-B294-28CCAB5BCFFF}" destId="{B4D9D488-8DE0-6A4F-8EB1-5BAC9EF877BA}" srcOrd="12" destOrd="0" presId="urn:microsoft.com/office/officeart/2005/8/layout/orgChart1"/>
    <dgm:cxn modelId="{B010E540-20F9-5B43-8AC8-2F7852E9BA61}" type="presParOf" srcId="{1323AB40-A420-E243-B294-28CCAB5BCFFF}" destId="{19F2BC56-9F17-FA4D-BD05-431645453FBF}" srcOrd="13" destOrd="0" presId="urn:microsoft.com/office/officeart/2005/8/layout/orgChart1"/>
    <dgm:cxn modelId="{21D4FF50-C74F-4D41-811B-0459BB5C730F}" type="presParOf" srcId="{19F2BC56-9F17-FA4D-BD05-431645453FBF}" destId="{77D11BC0-A4FC-BA4A-8DC5-83CECE71B711}" srcOrd="0" destOrd="0" presId="urn:microsoft.com/office/officeart/2005/8/layout/orgChart1"/>
    <dgm:cxn modelId="{EF1457F4-2F4C-C14C-8422-7D9420750DD1}" type="presParOf" srcId="{77D11BC0-A4FC-BA4A-8DC5-83CECE71B711}" destId="{41D92A88-6A85-9043-AAF9-A6584C22B6FB}" srcOrd="0" destOrd="0" presId="urn:microsoft.com/office/officeart/2005/8/layout/orgChart1"/>
    <dgm:cxn modelId="{FE26470F-067D-674D-BC1C-D7119CD4E693}" type="presParOf" srcId="{77D11BC0-A4FC-BA4A-8DC5-83CECE71B711}" destId="{37336B35-D141-A646-9E1E-74F5F7F8B4B7}" srcOrd="1" destOrd="0" presId="urn:microsoft.com/office/officeart/2005/8/layout/orgChart1"/>
    <dgm:cxn modelId="{EDA7229B-A923-4C45-A8C2-E4B9DAEA6BA1}" type="presParOf" srcId="{19F2BC56-9F17-FA4D-BD05-431645453FBF}" destId="{8D173297-7040-2549-8973-2E0982637C2B}" srcOrd="1" destOrd="0" presId="urn:microsoft.com/office/officeart/2005/8/layout/orgChart1"/>
    <dgm:cxn modelId="{C97CB63C-9DFF-3B41-802F-A7C4A0496227}" type="presParOf" srcId="{19F2BC56-9F17-FA4D-BD05-431645453FBF}" destId="{31B8C88E-CC01-6C42-BC42-02E58AF1C9F1}" srcOrd="2" destOrd="0" presId="urn:microsoft.com/office/officeart/2005/8/layout/orgChart1"/>
    <dgm:cxn modelId="{50B8FADB-4A68-F648-9030-0B1A668E4DA4}" type="presParOf" srcId="{1323AB40-A420-E243-B294-28CCAB5BCFFF}" destId="{C5204299-1C17-B641-BBAA-C8C666D8FD38}" srcOrd="14" destOrd="0" presId="urn:microsoft.com/office/officeart/2005/8/layout/orgChart1"/>
    <dgm:cxn modelId="{7E921D68-8BE0-A749-A440-D69DD8E63FCC}" type="presParOf" srcId="{1323AB40-A420-E243-B294-28CCAB5BCFFF}" destId="{C988D3DF-BEC2-784D-A873-355EC680572B}" srcOrd="15" destOrd="0" presId="urn:microsoft.com/office/officeart/2005/8/layout/orgChart1"/>
    <dgm:cxn modelId="{DECA5FCE-C291-0743-AA95-46BDEA28FFD4}" type="presParOf" srcId="{C988D3DF-BEC2-784D-A873-355EC680572B}" destId="{B5061028-43D4-A940-9204-DC8A3A0C4D3B}" srcOrd="0" destOrd="0" presId="urn:microsoft.com/office/officeart/2005/8/layout/orgChart1"/>
    <dgm:cxn modelId="{EAFDBFFB-A676-E946-A334-84B154A51CF7}" type="presParOf" srcId="{B5061028-43D4-A940-9204-DC8A3A0C4D3B}" destId="{1E268DC8-3A28-7F4D-8EE5-0BED0A0A5D69}" srcOrd="0" destOrd="0" presId="urn:microsoft.com/office/officeart/2005/8/layout/orgChart1"/>
    <dgm:cxn modelId="{64704B8B-11CC-E948-981D-E5C06B67EAB5}" type="presParOf" srcId="{B5061028-43D4-A940-9204-DC8A3A0C4D3B}" destId="{B29E97C5-937E-2940-9E88-FB960781BD1F}" srcOrd="1" destOrd="0" presId="urn:microsoft.com/office/officeart/2005/8/layout/orgChart1"/>
    <dgm:cxn modelId="{DCB3F604-E7DE-8E49-BA2B-B17CBB78CB4E}" type="presParOf" srcId="{C988D3DF-BEC2-784D-A873-355EC680572B}" destId="{A6150D10-4A92-CC44-BE0E-19AB7E11F8AD}" srcOrd="1" destOrd="0" presId="urn:microsoft.com/office/officeart/2005/8/layout/orgChart1"/>
    <dgm:cxn modelId="{4E4ADEDE-CF00-FE42-A178-6641F758B7FB}" type="presParOf" srcId="{C988D3DF-BEC2-784D-A873-355EC680572B}" destId="{B9A5D1FA-4F10-EF46-9707-A6EAAAEF9C2D}" srcOrd="2" destOrd="0" presId="urn:microsoft.com/office/officeart/2005/8/layout/orgChart1"/>
    <dgm:cxn modelId="{E7265F1E-E819-AE49-A611-970CCD1E88AC}" type="presParOf" srcId="{1323AB40-A420-E243-B294-28CCAB5BCFFF}" destId="{3CE56D87-4A20-5B4E-999B-BAA584B0DB11}" srcOrd="16" destOrd="0" presId="urn:microsoft.com/office/officeart/2005/8/layout/orgChart1"/>
    <dgm:cxn modelId="{1074E8C3-763D-A04A-B09B-B10489A482C5}" type="presParOf" srcId="{1323AB40-A420-E243-B294-28CCAB5BCFFF}" destId="{40A52BBD-58F6-0C4C-923A-89956D033C8C}" srcOrd="17" destOrd="0" presId="urn:microsoft.com/office/officeart/2005/8/layout/orgChart1"/>
    <dgm:cxn modelId="{026B836B-20D2-8C45-ADA7-2EE75FCD6126}" type="presParOf" srcId="{40A52BBD-58F6-0C4C-923A-89956D033C8C}" destId="{2001E8DE-217E-124A-8720-FFCF0847490C}" srcOrd="0" destOrd="0" presId="urn:microsoft.com/office/officeart/2005/8/layout/orgChart1"/>
    <dgm:cxn modelId="{DC1F03BD-DD2C-6047-B4D1-B915CDEE0BE4}" type="presParOf" srcId="{2001E8DE-217E-124A-8720-FFCF0847490C}" destId="{3A049EE1-CB9C-D84A-926B-15BAA9C53598}" srcOrd="0" destOrd="0" presId="urn:microsoft.com/office/officeart/2005/8/layout/orgChart1"/>
    <dgm:cxn modelId="{7ABCCF13-1C9D-684B-BC5C-D9D421CA5273}" type="presParOf" srcId="{2001E8DE-217E-124A-8720-FFCF0847490C}" destId="{F6BB5AF9-69BC-C24D-8B2A-71D82312F123}" srcOrd="1" destOrd="0" presId="urn:microsoft.com/office/officeart/2005/8/layout/orgChart1"/>
    <dgm:cxn modelId="{4DC64144-8C6C-C446-BCA3-DC750C3FC4D5}" type="presParOf" srcId="{40A52BBD-58F6-0C4C-923A-89956D033C8C}" destId="{39C0E19A-3A9C-8C4A-AD25-7799DB1BA83A}" srcOrd="1" destOrd="0" presId="urn:microsoft.com/office/officeart/2005/8/layout/orgChart1"/>
    <dgm:cxn modelId="{28F1BC7F-7A22-A84E-A74B-9FD01A49EA56}" type="presParOf" srcId="{40A52BBD-58F6-0C4C-923A-89956D033C8C}" destId="{2AC3BBA7-E30A-2A42-BADC-C47783545492}" srcOrd="2" destOrd="0" presId="urn:microsoft.com/office/officeart/2005/8/layout/orgChart1"/>
    <dgm:cxn modelId="{839FE5DC-4510-0F4F-AE1C-D89BEE1A9529}" type="presParOf" srcId="{1323AB40-A420-E243-B294-28CCAB5BCFFF}" destId="{7A91AE7F-29EE-B245-ACDB-27EADBFE1994}" srcOrd="18" destOrd="0" presId="urn:microsoft.com/office/officeart/2005/8/layout/orgChart1"/>
    <dgm:cxn modelId="{E57A3307-947B-2B4A-A096-DC995C435025}" type="presParOf" srcId="{1323AB40-A420-E243-B294-28CCAB5BCFFF}" destId="{1E045F19-02B6-8E40-A458-506F85803EAC}" srcOrd="19" destOrd="0" presId="urn:microsoft.com/office/officeart/2005/8/layout/orgChart1"/>
    <dgm:cxn modelId="{096807FE-BBB7-5448-9833-994522926237}" type="presParOf" srcId="{1E045F19-02B6-8E40-A458-506F85803EAC}" destId="{37E4599C-2850-BA42-956C-9BA111A3DE9E}" srcOrd="0" destOrd="0" presId="urn:microsoft.com/office/officeart/2005/8/layout/orgChart1"/>
    <dgm:cxn modelId="{D95B41A8-D826-CA47-9CC4-C612F88222ED}" type="presParOf" srcId="{37E4599C-2850-BA42-956C-9BA111A3DE9E}" destId="{E35860EB-E1E1-364D-8794-57F6AECC449E}" srcOrd="0" destOrd="0" presId="urn:microsoft.com/office/officeart/2005/8/layout/orgChart1"/>
    <dgm:cxn modelId="{8FE02867-FF70-E34E-A659-A8ACD14789B3}" type="presParOf" srcId="{37E4599C-2850-BA42-956C-9BA111A3DE9E}" destId="{A6C074F2-D009-8E4A-A3DA-68F17FED2C4E}" srcOrd="1" destOrd="0" presId="urn:microsoft.com/office/officeart/2005/8/layout/orgChart1"/>
    <dgm:cxn modelId="{8A9321BA-A1A5-394A-B518-80029389C796}" type="presParOf" srcId="{1E045F19-02B6-8E40-A458-506F85803EAC}" destId="{6ED80417-8C3A-6D49-A30D-54D5C34419BB}" srcOrd="1" destOrd="0" presId="urn:microsoft.com/office/officeart/2005/8/layout/orgChart1"/>
    <dgm:cxn modelId="{42C971E1-6D47-7449-AAC6-6493A463CE90}" type="presParOf" srcId="{1E045F19-02B6-8E40-A458-506F85803EAC}" destId="{F6AE4708-1C27-F249-A621-F6826B451452}" srcOrd="2" destOrd="0" presId="urn:microsoft.com/office/officeart/2005/8/layout/orgChart1"/>
    <dgm:cxn modelId="{109662E5-9EE5-924C-BF35-B771C0AA85FB}" type="presParOf" srcId="{CC85F7A4-BBFB-554D-9EA4-836D4FCB86BF}" destId="{A89B564F-1B3E-9B44-9E5C-D7A867E1A198}" srcOrd="2" destOrd="0" presId="urn:microsoft.com/office/officeart/2005/8/layout/orgChart1"/>
    <dgm:cxn modelId="{8E67BC49-D906-2248-9C07-31F3F68A3AFD}" type="presParOf" srcId="{963E2D86-00E8-8C4E-9F1E-8AA87107E7C0}" destId="{CEDE5AE9-477A-C84B-9EEF-9DD59EFC868B}" srcOrd="12" destOrd="0" presId="urn:microsoft.com/office/officeart/2005/8/layout/orgChart1"/>
    <dgm:cxn modelId="{17A9677F-3343-174E-AAC4-B0518132A014}" type="presParOf" srcId="{963E2D86-00E8-8C4E-9F1E-8AA87107E7C0}" destId="{2C4785E1-4D98-E243-B82D-C509F4C9D37B}" srcOrd="13" destOrd="0" presId="urn:microsoft.com/office/officeart/2005/8/layout/orgChart1"/>
    <dgm:cxn modelId="{C5F0098A-0E95-C645-AC8D-238635D0AD0B}" type="presParOf" srcId="{2C4785E1-4D98-E243-B82D-C509F4C9D37B}" destId="{901C45FF-D31A-6441-8939-6D2E902292EF}" srcOrd="0" destOrd="0" presId="urn:microsoft.com/office/officeart/2005/8/layout/orgChart1"/>
    <dgm:cxn modelId="{F1320E00-CCBE-2A46-9661-1D4BC99164B5}" type="presParOf" srcId="{901C45FF-D31A-6441-8939-6D2E902292EF}" destId="{F33FF203-E11F-354F-AF9D-AFB0127977DF}" srcOrd="0" destOrd="0" presId="urn:microsoft.com/office/officeart/2005/8/layout/orgChart1"/>
    <dgm:cxn modelId="{5427DEE6-AC96-3B4C-A441-11BB84FD3788}" type="presParOf" srcId="{901C45FF-D31A-6441-8939-6D2E902292EF}" destId="{7B8F02F0-957B-9A46-B629-954B89D408F9}" srcOrd="1" destOrd="0" presId="urn:microsoft.com/office/officeart/2005/8/layout/orgChart1"/>
    <dgm:cxn modelId="{F7775D2F-F6DB-984E-9ED1-108AE8CB6AB3}" type="presParOf" srcId="{2C4785E1-4D98-E243-B82D-C509F4C9D37B}" destId="{BFD05218-F3F6-4747-9F67-B1AEBB5A11A4}" srcOrd="1" destOrd="0" presId="urn:microsoft.com/office/officeart/2005/8/layout/orgChart1"/>
    <dgm:cxn modelId="{60F668BC-6380-D641-B674-FE7525422E56}" type="presParOf" srcId="{BFD05218-F3F6-4747-9F67-B1AEBB5A11A4}" destId="{E95549E0-C521-3A41-8338-102E137F2D12}" srcOrd="0" destOrd="0" presId="urn:microsoft.com/office/officeart/2005/8/layout/orgChart1"/>
    <dgm:cxn modelId="{2B83D5E0-0D10-D644-9C6F-2327A4E1530C}" type="presParOf" srcId="{BFD05218-F3F6-4747-9F67-B1AEBB5A11A4}" destId="{E753D3EA-1BB3-3749-B38C-5A87AE044A38}" srcOrd="1" destOrd="0" presId="urn:microsoft.com/office/officeart/2005/8/layout/orgChart1"/>
    <dgm:cxn modelId="{A365CA2D-7D18-0741-8A30-2B528FB9DA29}" type="presParOf" srcId="{E753D3EA-1BB3-3749-B38C-5A87AE044A38}" destId="{A0511F89-099F-A74F-8902-2FC006FB362D}" srcOrd="0" destOrd="0" presId="urn:microsoft.com/office/officeart/2005/8/layout/orgChart1"/>
    <dgm:cxn modelId="{FF917FDF-E3C5-D94C-B663-576540E04FA7}" type="presParOf" srcId="{A0511F89-099F-A74F-8902-2FC006FB362D}" destId="{C76D179C-D1CB-304C-8195-8A87F2F3A833}" srcOrd="0" destOrd="0" presId="urn:microsoft.com/office/officeart/2005/8/layout/orgChart1"/>
    <dgm:cxn modelId="{A4D63137-CEBC-3248-B57D-C33EED8A41BC}" type="presParOf" srcId="{A0511F89-099F-A74F-8902-2FC006FB362D}" destId="{BF25D7E8-C781-D041-A85F-3A3304F7C2E7}" srcOrd="1" destOrd="0" presId="urn:microsoft.com/office/officeart/2005/8/layout/orgChart1"/>
    <dgm:cxn modelId="{15E52605-B229-224A-AE3D-1C9BCEA03AB6}" type="presParOf" srcId="{E753D3EA-1BB3-3749-B38C-5A87AE044A38}" destId="{ED5ECF85-6998-4043-9317-62D34ABDE638}" srcOrd="1" destOrd="0" presId="urn:microsoft.com/office/officeart/2005/8/layout/orgChart1"/>
    <dgm:cxn modelId="{913F6E37-17A3-6E47-B004-D1BBCA6279DF}" type="presParOf" srcId="{E753D3EA-1BB3-3749-B38C-5A87AE044A38}" destId="{F4CB30A6-23B3-9448-819A-04F69AD97FC4}" srcOrd="2" destOrd="0" presId="urn:microsoft.com/office/officeart/2005/8/layout/orgChart1"/>
    <dgm:cxn modelId="{F3A47B68-8A74-7C45-977E-1CA5FB14A1DD}" type="presParOf" srcId="{BFD05218-F3F6-4747-9F67-B1AEBB5A11A4}" destId="{76FA34ED-1819-7D46-91B1-D017D14CF0B2}" srcOrd="2" destOrd="0" presId="urn:microsoft.com/office/officeart/2005/8/layout/orgChart1"/>
    <dgm:cxn modelId="{05DFD9AA-AFF2-DD4C-B1C5-93077B69106B}" type="presParOf" srcId="{BFD05218-F3F6-4747-9F67-B1AEBB5A11A4}" destId="{87DDE843-ECA6-A744-9BA9-928F46E15A63}" srcOrd="3" destOrd="0" presId="urn:microsoft.com/office/officeart/2005/8/layout/orgChart1"/>
    <dgm:cxn modelId="{C341C1F0-DB58-C345-AC08-7DDFE3805CD9}" type="presParOf" srcId="{87DDE843-ECA6-A744-9BA9-928F46E15A63}" destId="{09667A91-B194-104E-85C8-53B9915B85E2}" srcOrd="0" destOrd="0" presId="urn:microsoft.com/office/officeart/2005/8/layout/orgChart1"/>
    <dgm:cxn modelId="{64C7A8DE-4B99-7C4C-BEE3-846448A51477}" type="presParOf" srcId="{09667A91-B194-104E-85C8-53B9915B85E2}" destId="{CF79EAD7-F841-B840-AD68-EFE192E850C3}" srcOrd="0" destOrd="0" presId="urn:microsoft.com/office/officeart/2005/8/layout/orgChart1"/>
    <dgm:cxn modelId="{38BBD786-5741-A34E-9E2A-44FA7D80646D}" type="presParOf" srcId="{09667A91-B194-104E-85C8-53B9915B85E2}" destId="{F9D68C7E-5F13-8649-BB52-C81C0F4528D6}" srcOrd="1" destOrd="0" presId="urn:microsoft.com/office/officeart/2005/8/layout/orgChart1"/>
    <dgm:cxn modelId="{717BC92C-AFCC-FC45-8819-26078CDAEB26}" type="presParOf" srcId="{87DDE843-ECA6-A744-9BA9-928F46E15A63}" destId="{853901D5-76F7-9740-854B-D6C7FB2679D9}" srcOrd="1" destOrd="0" presId="urn:microsoft.com/office/officeart/2005/8/layout/orgChart1"/>
    <dgm:cxn modelId="{A70DCA66-88A7-9F44-A11A-4804B56C9FAE}" type="presParOf" srcId="{87DDE843-ECA6-A744-9BA9-928F46E15A63}" destId="{706DA17A-AFAF-BD44-94F4-798D76F59645}" srcOrd="2" destOrd="0" presId="urn:microsoft.com/office/officeart/2005/8/layout/orgChart1"/>
    <dgm:cxn modelId="{8EBA0FC3-5F05-194B-8572-570CDCE2FF47}" type="presParOf" srcId="{BFD05218-F3F6-4747-9F67-B1AEBB5A11A4}" destId="{1F4F5044-D288-F54C-866F-EFD725908172}" srcOrd="4" destOrd="0" presId="urn:microsoft.com/office/officeart/2005/8/layout/orgChart1"/>
    <dgm:cxn modelId="{053ECB52-7CDD-4A4A-8CD2-08455BFBCA4C}" type="presParOf" srcId="{BFD05218-F3F6-4747-9F67-B1AEBB5A11A4}" destId="{97191152-4B6B-6E48-AD7D-746436A4F235}" srcOrd="5" destOrd="0" presId="urn:microsoft.com/office/officeart/2005/8/layout/orgChart1"/>
    <dgm:cxn modelId="{7E157835-1109-F14D-A47E-94976F08A008}" type="presParOf" srcId="{97191152-4B6B-6E48-AD7D-746436A4F235}" destId="{51A6DE06-7AE6-4147-9D0B-A8950CF527A3}" srcOrd="0" destOrd="0" presId="urn:microsoft.com/office/officeart/2005/8/layout/orgChart1"/>
    <dgm:cxn modelId="{70255233-31A9-2C4E-A678-3A0293F9B556}" type="presParOf" srcId="{51A6DE06-7AE6-4147-9D0B-A8950CF527A3}" destId="{6A2D664C-209B-4A4F-A79D-3AC81873E62F}" srcOrd="0" destOrd="0" presId="urn:microsoft.com/office/officeart/2005/8/layout/orgChart1"/>
    <dgm:cxn modelId="{EBA724C1-DDE3-774C-8FBE-7BD3A4C89537}" type="presParOf" srcId="{51A6DE06-7AE6-4147-9D0B-A8950CF527A3}" destId="{E59198DC-1D84-894F-A7FD-AEB035A25628}" srcOrd="1" destOrd="0" presId="urn:microsoft.com/office/officeart/2005/8/layout/orgChart1"/>
    <dgm:cxn modelId="{D128E948-52A3-5D42-9F1A-893DB820D658}" type="presParOf" srcId="{97191152-4B6B-6E48-AD7D-746436A4F235}" destId="{22D19554-7A10-E04E-AF18-8834ADA3399A}" srcOrd="1" destOrd="0" presId="urn:microsoft.com/office/officeart/2005/8/layout/orgChart1"/>
    <dgm:cxn modelId="{DED38A1A-DA79-6549-B056-6B0E6FEA1AD5}" type="presParOf" srcId="{97191152-4B6B-6E48-AD7D-746436A4F235}" destId="{727087E6-A37A-3644-936C-612BD7DB19AB}" srcOrd="2" destOrd="0" presId="urn:microsoft.com/office/officeart/2005/8/layout/orgChart1"/>
    <dgm:cxn modelId="{E8529E4F-C38B-1847-BB47-D1986098C354}" type="presParOf" srcId="{BFD05218-F3F6-4747-9F67-B1AEBB5A11A4}" destId="{2CBFF75B-7D92-D342-B8DA-CB1A2974A827}" srcOrd="6" destOrd="0" presId="urn:microsoft.com/office/officeart/2005/8/layout/orgChart1"/>
    <dgm:cxn modelId="{3FA2B38B-A1E4-5149-B2E3-48A6574B57D7}" type="presParOf" srcId="{BFD05218-F3F6-4747-9F67-B1AEBB5A11A4}" destId="{B27142E6-6763-A441-A01F-1BE760C57EF2}" srcOrd="7" destOrd="0" presId="urn:microsoft.com/office/officeart/2005/8/layout/orgChart1"/>
    <dgm:cxn modelId="{276E46C6-AF1C-4247-9A23-74A33EA64A6B}" type="presParOf" srcId="{B27142E6-6763-A441-A01F-1BE760C57EF2}" destId="{F1177E70-74C9-9A4E-AEB9-9F89B9E42008}" srcOrd="0" destOrd="0" presId="urn:microsoft.com/office/officeart/2005/8/layout/orgChart1"/>
    <dgm:cxn modelId="{541F0257-69BE-2043-ABD6-FDEA56B90D39}" type="presParOf" srcId="{F1177E70-74C9-9A4E-AEB9-9F89B9E42008}" destId="{1B66673D-3E8F-CA40-A77B-973C26F713BB}" srcOrd="0" destOrd="0" presId="urn:microsoft.com/office/officeart/2005/8/layout/orgChart1"/>
    <dgm:cxn modelId="{3060D007-8179-8444-A3C1-39F9C45AD888}" type="presParOf" srcId="{F1177E70-74C9-9A4E-AEB9-9F89B9E42008}" destId="{C6052E16-8388-764E-A0EC-541D0822D9B1}" srcOrd="1" destOrd="0" presId="urn:microsoft.com/office/officeart/2005/8/layout/orgChart1"/>
    <dgm:cxn modelId="{8533B6D7-7A98-7B40-A6CD-3901957F244F}" type="presParOf" srcId="{B27142E6-6763-A441-A01F-1BE760C57EF2}" destId="{00845D0A-94ED-2745-B411-D137EE3995E4}" srcOrd="1" destOrd="0" presId="urn:microsoft.com/office/officeart/2005/8/layout/orgChart1"/>
    <dgm:cxn modelId="{512E745D-31B8-ED4F-A00E-BE3409038AB5}" type="presParOf" srcId="{B27142E6-6763-A441-A01F-1BE760C57EF2}" destId="{1BC79246-F114-B44E-9AE3-F14155DBDDD6}" srcOrd="2" destOrd="0" presId="urn:microsoft.com/office/officeart/2005/8/layout/orgChart1"/>
    <dgm:cxn modelId="{58E28CC1-8BC1-1945-876A-FC7B04308BE5}" type="presParOf" srcId="{2C4785E1-4D98-E243-B82D-C509F4C9D37B}" destId="{97B849F4-9254-6F45-AA2F-F2FB87E25BAB}" srcOrd="2" destOrd="0" presId="urn:microsoft.com/office/officeart/2005/8/layout/orgChart1"/>
    <dgm:cxn modelId="{9EF2C748-A11A-8349-9D2E-96E2A8A2273E}" type="presParOf" srcId="{963E2D86-00E8-8C4E-9F1E-8AA87107E7C0}" destId="{09EFC27F-952C-F84F-86A1-A2673BD2B9DB}" srcOrd="14" destOrd="0" presId="urn:microsoft.com/office/officeart/2005/8/layout/orgChart1"/>
    <dgm:cxn modelId="{01E491E5-E085-5C4E-9FF9-8208E603EBCF}" type="presParOf" srcId="{963E2D86-00E8-8C4E-9F1E-8AA87107E7C0}" destId="{E9B942EE-25B7-B244-A604-ED87A583827C}" srcOrd="15" destOrd="0" presId="urn:microsoft.com/office/officeart/2005/8/layout/orgChart1"/>
    <dgm:cxn modelId="{607E691E-60BE-C24D-8539-D29DF1B3EB8C}" type="presParOf" srcId="{E9B942EE-25B7-B244-A604-ED87A583827C}" destId="{813B5C7E-0338-B34C-8556-CFA808F14F1F}" srcOrd="0" destOrd="0" presId="urn:microsoft.com/office/officeart/2005/8/layout/orgChart1"/>
    <dgm:cxn modelId="{0B4EDCC5-40ED-814E-919F-FCF4DAAD0F7E}" type="presParOf" srcId="{813B5C7E-0338-B34C-8556-CFA808F14F1F}" destId="{E36207EB-B3AD-6349-9169-0886C714323D}" srcOrd="0" destOrd="0" presId="urn:microsoft.com/office/officeart/2005/8/layout/orgChart1"/>
    <dgm:cxn modelId="{739D9025-5312-D84E-8B19-BF0A4DFB134E}" type="presParOf" srcId="{813B5C7E-0338-B34C-8556-CFA808F14F1F}" destId="{1087C142-9B86-2442-8728-E7B1B3E723CC}" srcOrd="1" destOrd="0" presId="urn:microsoft.com/office/officeart/2005/8/layout/orgChart1"/>
    <dgm:cxn modelId="{2346BFDE-3730-BE4C-9A2E-F0965CF70DE8}" type="presParOf" srcId="{E9B942EE-25B7-B244-A604-ED87A583827C}" destId="{656192A5-402D-AB46-821F-A09EE7C075D5}" srcOrd="1" destOrd="0" presId="urn:microsoft.com/office/officeart/2005/8/layout/orgChart1"/>
    <dgm:cxn modelId="{4CE8A0DA-5966-F940-BA0E-CA28EA94E2A1}" type="presParOf" srcId="{E9B942EE-25B7-B244-A604-ED87A583827C}" destId="{99E5036E-123A-6346-B2F5-88D43F0F99D8}" srcOrd="2" destOrd="0" presId="urn:microsoft.com/office/officeart/2005/8/layout/orgChart1"/>
    <dgm:cxn modelId="{88F40817-AA2C-EA40-B433-F79FBC94DC90}" type="presParOf" srcId="{963E2D86-00E8-8C4E-9F1E-8AA87107E7C0}" destId="{BE9941D0-0561-C145-898D-C2A044438A0A}" srcOrd="16" destOrd="0" presId="urn:microsoft.com/office/officeart/2005/8/layout/orgChart1"/>
    <dgm:cxn modelId="{8BA9AC26-845E-5744-A282-206D978CE9F0}" type="presParOf" srcId="{963E2D86-00E8-8C4E-9F1E-8AA87107E7C0}" destId="{83C7FE06-81D4-D44F-A559-63E6A15F3CB6}" srcOrd="17" destOrd="0" presId="urn:microsoft.com/office/officeart/2005/8/layout/orgChart1"/>
    <dgm:cxn modelId="{379193B9-9E1E-7149-A523-66648BE1AA28}" type="presParOf" srcId="{83C7FE06-81D4-D44F-A559-63E6A15F3CB6}" destId="{E01B1CF7-DFEC-DC47-A770-99C71FEF45A1}" srcOrd="0" destOrd="0" presId="urn:microsoft.com/office/officeart/2005/8/layout/orgChart1"/>
    <dgm:cxn modelId="{B5AD3C02-8029-9645-82B3-8D40B30082F6}" type="presParOf" srcId="{E01B1CF7-DFEC-DC47-A770-99C71FEF45A1}" destId="{FF4C37A0-79BB-4A45-ABE4-592481BDA439}" srcOrd="0" destOrd="0" presId="urn:microsoft.com/office/officeart/2005/8/layout/orgChart1"/>
    <dgm:cxn modelId="{978D3D16-AE8A-5247-AA20-D06CB68013F3}" type="presParOf" srcId="{E01B1CF7-DFEC-DC47-A770-99C71FEF45A1}" destId="{C86AA021-5085-E64F-9FFF-265A24A13EE7}" srcOrd="1" destOrd="0" presId="urn:microsoft.com/office/officeart/2005/8/layout/orgChart1"/>
    <dgm:cxn modelId="{E5541335-1450-504A-92E5-095B920361ED}" type="presParOf" srcId="{83C7FE06-81D4-D44F-A559-63E6A15F3CB6}" destId="{157D62A1-FF57-CB41-A9D8-31DBD6AF5E0D}" srcOrd="1" destOrd="0" presId="urn:microsoft.com/office/officeart/2005/8/layout/orgChart1"/>
    <dgm:cxn modelId="{9935B8DE-A254-C042-B7DA-AB5437A73D4E}" type="presParOf" srcId="{83C7FE06-81D4-D44F-A559-63E6A15F3CB6}" destId="{7C6EC1C6-30DB-7F44-AE65-DEF749C6CB8D}" srcOrd="2" destOrd="0" presId="urn:microsoft.com/office/officeart/2005/8/layout/orgChart1"/>
    <dgm:cxn modelId="{B2E5F9CF-F5D2-4F48-871F-9817CEC97A66}" type="presParOf" srcId="{87D86B98-7B35-AE47-A36B-A5B6C70F074A}" destId="{B684C302-1E8B-E04C-8D78-BEF5C7D41825}" srcOrd="2" destOrd="0" presId="urn:microsoft.com/office/officeart/2005/8/layout/orgChart1"/>
    <dgm:cxn modelId="{C7F08698-99CD-6E40-B189-0BD65E605E37}" type="presParOf" srcId="{5677F7FA-F51A-EF4B-8819-DC66D4E87133}" destId="{6F2DB1AE-34BB-3B4A-BDCD-802F07B3F326}"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CA86F61-34AC-4446-89AB-BCD7F4684BF8}" type="doc">
      <dgm:prSet loTypeId="urn:microsoft.com/office/officeart/2005/8/layout/cycle4#1" loCatId="relationship" qsTypeId="urn:microsoft.com/office/officeart/2005/8/quickstyle/simple4" qsCatId="simple" csTypeId="urn:microsoft.com/office/officeart/2005/8/colors/colorful1#1" csCatId="colorful" phldr="1"/>
      <dgm:spPr/>
      <dgm:t>
        <a:bodyPr/>
        <a:lstStyle/>
        <a:p>
          <a:endParaRPr lang="en-US"/>
        </a:p>
      </dgm:t>
    </dgm:pt>
    <dgm:pt modelId="{4670034E-6BC4-3C4B-ADC6-37ACF2CDDEBA}">
      <dgm:prSet phldrT="[Text]" custT="1"/>
      <dgm:spPr>
        <a:gradFill rotWithShape="0">
          <a:gsLst>
            <a:gs pos="0">
              <a:schemeClr val="accent2">
                <a:lumMod val="60000"/>
                <a:lumOff val="40000"/>
              </a:schemeClr>
            </a:gs>
            <a:gs pos="69000">
              <a:schemeClr val="bg1">
                <a:lumMod val="75000"/>
              </a:schemeClr>
            </a:gs>
            <a:gs pos="100000">
              <a:schemeClr val="bg1">
                <a:lumMod val="85000"/>
              </a:schemeClr>
            </a:gs>
          </a:gsLst>
        </a:gradFill>
        <a:effectLst>
          <a:softEdge rad="50800"/>
        </a:effectLst>
      </dgm:spPr>
      <dgm:t>
        <a:bodyPr/>
        <a:lstStyle/>
        <a:p>
          <a:r>
            <a:rPr lang="en-US" sz="1100" b="1" dirty="0" smtClean="0">
              <a:solidFill>
                <a:schemeClr val="tx1">
                  <a:lumMod val="75000"/>
                  <a:lumOff val="25000"/>
                </a:schemeClr>
              </a:solidFill>
            </a:rPr>
            <a:t>Intellectual Wellness</a:t>
          </a:r>
          <a:endParaRPr lang="en-US" sz="1100" b="1" dirty="0">
            <a:solidFill>
              <a:schemeClr val="tx1">
                <a:lumMod val="75000"/>
                <a:lumOff val="25000"/>
              </a:schemeClr>
            </a:solidFill>
          </a:endParaRPr>
        </a:p>
      </dgm:t>
    </dgm:pt>
    <dgm:pt modelId="{44F79CA0-6F00-5548-95C0-95FE3DE7392E}" type="parTrans" cxnId="{0D236722-FD4A-274B-91AF-109AD431C001}">
      <dgm:prSet/>
      <dgm:spPr/>
      <dgm:t>
        <a:bodyPr/>
        <a:lstStyle/>
        <a:p>
          <a:endParaRPr lang="en-US" sz="1400"/>
        </a:p>
      </dgm:t>
    </dgm:pt>
    <dgm:pt modelId="{6F0ECE15-9D65-9D4E-B7AF-E8F40DFD29CC}" type="sibTrans" cxnId="{0D236722-FD4A-274B-91AF-109AD431C001}">
      <dgm:prSet/>
      <dgm:spPr/>
      <dgm:t>
        <a:bodyPr/>
        <a:lstStyle/>
        <a:p>
          <a:endParaRPr lang="en-US" sz="1400"/>
        </a:p>
      </dgm:t>
    </dgm:pt>
    <dgm:pt modelId="{08B84C15-BB13-1C45-8F87-CC2A512F3B2C}">
      <dgm:prSet phldrT="[Text]" custT="1"/>
      <dgm:spPr>
        <a:gradFill flip="none" rotWithShape="1">
          <a:gsLst>
            <a:gs pos="0">
              <a:schemeClr val="accent3">
                <a:hueOff val="0"/>
                <a:satOff val="0"/>
                <a:lumOff val="0"/>
                <a:alphaOff val="0"/>
                <a:shade val="100000"/>
                <a:satMod val="120000"/>
              </a:schemeClr>
            </a:gs>
            <a:gs pos="26000">
              <a:schemeClr val="accent3">
                <a:hueOff val="0"/>
                <a:satOff val="0"/>
                <a:lumOff val="0"/>
                <a:alphaOff val="0"/>
                <a:tint val="80000"/>
                <a:shade val="100000"/>
                <a:satMod val="150000"/>
              </a:schemeClr>
            </a:gs>
            <a:gs pos="50000">
              <a:schemeClr val="accent4">
                <a:lumMod val="40000"/>
                <a:lumOff val="60000"/>
              </a:schemeClr>
            </a:gs>
          </a:gsLst>
          <a:lin ang="12120000" scaled="0"/>
          <a:tileRect/>
        </a:gradFill>
        <a:effectLst>
          <a:softEdge rad="50800"/>
        </a:effectLst>
      </dgm:spPr>
      <dgm:t>
        <a:bodyPr/>
        <a:lstStyle/>
        <a:p>
          <a:r>
            <a:rPr lang="en-US" sz="1100" b="1" dirty="0" smtClean="0">
              <a:solidFill>
                <a:schemeClr val="tx1">
                  <a:lumMod val="75000"/>
                  <a:lumOff val="25000"/>
                </a:schemeClr>
              </a:solidFill>
            </a:rPr>
            <a:t>Physical Wellness</a:t>
          </a:r>
          <a:endParaRPr lang="en-US" sz="1100" b="1" dirty="0">
            <a:solidFill>
              <a:schemeClr val="tx1">
                <a:lumMod val="75000"/>
                <a:lumOff val="25000"/>
              </a:schemeClr>
            </a:solidFill>
          </a:endParaRPr>
        </a:p>
      </dgm:t>
    </dgm:pt>
    <dgm:pt modelId="{C8C244A7-3794-304A-A622-222F74FDC1C5}" type="parTrans" cxnId="{1F26910E-76FE-C341-9745-CD7B9BC8E6E8}">
      <dgm:prSet/>
      <dgm:spPr/>
      <dgm:t>
        <a:bodyPr/>
        <a:lstStyle/>
        <a:p>
          <a:endParaRPr lang="en-US" sz="1400"/>
        </a:p>
      </dgm:t>
    </dgm:pt>
    <dgm:pt modelId="{0B80F80E-F854-FF4D-B423-E2F29F390FA3}" type="sibTrans" cxnId="{1F26910E-76FE-C341-9745-CD7B9BC8E6E8}">
      <dgm:prSet/>
      <dgm:spPr/>
      <dgm:t>
        <a:bodyPr/>
        <a:lstStyle/>
        <a:p>
          <a:endParaRPr lang="en-US" sz="1400"/>
        </a:p>
      </dgm:t>
    </dgm:pt>
    <dgm:pt modelId="{8656408A-858A-F149-BC6D-6D40E1669FDF}">
      <dgm:prSet phldrT="[Text]" custT="1"/>
      <dgm:spPr>
        <a:gradFill flip="none" rotWithShape="1">
          <a:gsLst>
            <a:gs pos="5000">
              <a:schemeClr val="tx1">
                <a:lumMod val="75000"/>
                <a:lumOff val="25000"/>
              </a:schemeClr>
            </a:gs>
            <a:gs pos="28000">
              <a:schemeClr val="tx1">
                <a:lumMod val="50000"/>
                <a:lumOff val="50000"/>
              </a:schemeClr>
            </a:gs>
            <a:gs pos="47000">
              <a:schemeClr val="bg1">
                <a:lumMod val="75000"/>
              </a:schemeClr>
            </a:gs>
          </a:gsLst>
          <a:lin ang="13020000" scaled="0"/>
          <a:tileRect/>
        </a:gradFill>
        <a:effectLst>
          <a:softEdge rad="50800"/>
        </a:effectLst>
      </dgm:spPr>
      <dgm:t>
        <a:bodyPr rIns="0"/>
        <a:lstStyle/>
        <a:p>
          <a:r>
            <a:rPr lang="en-US" sz="1100" b="1" dirty="0" smtClean="0">
              <a:solidFill>
                <a:schemeClr val="tx1">
                  <a:lumMod val="75000"/>
                  <a:lumOff val="25000"/>
                </a:schemeClr>
              </a:solidFill>
            </a:rPr>
            <a:t>Community &amp; Relationship Wellness</a:t>
          </a:r>
          <a:endParaRPr lang="en-US" sz="1100" b="1" dirty="0">
            <a:solidFill>
              <a:schemeClr val="tx1">
                <a:lumMod val="75000"/>
                <a:lumOff val="25000"/>
              </a:schemeClr>
            </a:solidFill>
          </a:endParaRPr>
        </a:p>
      </dgm:t>
    </dgm:pt>
    <dgm:pt modelId="{6948B2F1-3B4C-6640-AC17-847410D0DCE0}" type="parTrans" cxnId="{5DCCFDC3-05A7-074A-9A66-3A19DC3FCB87}">
      <dgm:prSet/>
      <dgm:spPr/>
      <dgm:t>
        <a:bodyPr/>
        <a:lstStyle/>
        <a:p>
          <a:endParaRPr lang="en-US" sz="1400"/>
        </a:p>
      </dgm:t>
    </dgm:pt>
    <dgm:pt modelId="{46A0C850-2202-D042-B098-BB8DC5F4E773}" type="sibTrans" cxnId="{5DCCFDC3-05A7-074A-9A66-3A19DC3FCB87}">
      <dgm:prSet/>
      <dgm:spPr/>
      <dgm:t>
        <a:bodyPr/>
        <a:lstStyle/>
        <a:p>
          <a:endParaRPr lang="en-US" sz="1400"/>
        </a:p>
      </dgm:t>
    </dgm:pt>
    <dgm:pt modelId="{A3A15768-9BDC-1144-8C10-485FB9202AD3}">
      <dgm:prSet phldrT="[Text]" custT="1"/>
      <dgm:spPr>
        <a:gradFill flip="none" rotWithShape="1">
          <a:gsLst>
            <a:gs pos="0">
              <a:schemeClr val="accent6">
                <a:lumMod val="75000"/>
              </a:schemeClr>
            </a:gs>
            <a:gs pos="32000">
              <a:schemeClr val="accent6">
                <a:lumMod val="40000"/>
                <a:lumOff val="60000"/>
              </a:schemeClr>
            </a:gs>
            <a:gs pos="100000">
              <a:schemeClr val="accent6">
                <a:lumMod val="20000"/>
                <a:lumOff val="80000"/>
              </a:schemeClr>
            </a:gs>
          </a:gsLst>
          <a:lin ang="12960000" scaled="0"/>
          <a:tileRect/>
        </a:gradFill>
        <a:effectLst>
          <a:softEdge rad="50800"/>
        </a:effectLst>
      </dgm:spPr>
      <dgm:t>
        <a:bodyPr/>
        <a:lstStyle/>
        <a:p>
          <a:r>
            <a:rPr lang="en-US" sz="1100" b="1" dirty="0" smtClean="0">
              <a:solidFill>
                <a:schemeClr val="tx1">
                  <a:lumMod val="75000"/>
                  <a:lumOff val="25000"/>
                </a:schemeClr>
              </a:solidFill>
            </a:rPr>
            <a:t>Social / Emotional Wellness</a:t>
          </a:r>
          <a:endParaRPr lang="en-US" sz="1100" b="1" dirty="0">
            <a:solidFill>
              <a:schemeClr val="tx1">
                <a:lumMod val="75000"/>
                <a:lumOff val="25000"/>
              </a:schemeClr>
            </a:solidFill>
          </a:endParaRPr>
        </a:p>
      </dgm:t>
    </dgm:pt>
    <dgm:pt modelId="{178769EC-8118-0B49-AEE0-BBF7328076A5}" type="parTrans" cxnId="{0AA8CD2C-3F19-0B48-8884-4E46178C6679}">
      <dgm:prSet/>
      <dgm:spPr/>
      <dgm:t>
        <a:bodyPr/>
        <a:lstStyle/>
        <a:p>
          <a:endParaRPr lang="en-US" sz="1400"/>
        </a:p>
      </dgm:t>
    </dgm:pt>
    <dgm:pt modelId="{39A05724-A9FA-494B-8373-620744D0FD1A}" type="sibTrans" cxnId="{0AA8CD2C-3F19-0B48-8884-4E46178C6679}">
      <dgm:prSet/>
      <dgm:spPr/>
      <dgm:t>
        <a:bodyPr/>
        <a:lstStyle/>
        <a:p>
          <a:endParaRPr lang="en-US" sz="1400"/>
        </a:p>
      </dgm:t>
    </dgm:pt>
    <dgm:pt modelId="{EFCC8169-3F09-6F4E-BBA2-D28ED14D31C9}" type="pres">
      <dgm:prSet presAssocID="{FCA86F61-34AC-4446-89AB-BCD7F4684BF8}" presName="cycleMatrixDiagram" presStyleCnt="0">
        <dgm:presLayoutVars>
          <dgm:chMax val="1"/>
          <dgm:dir/>
          <dgm:animLvl val="lvl"/>
          <dgm:resizeHandles val="exact"/>
        </dgm:presLayoutVars>
      </dgm:prSet>
      <dgm:spPr/>
      <dgm:t>
        <a:bodyPr/>
        <a:lstStyle/>
        <a:p>
          <a:endParaRPr lang="en-US"/>
        </a:p>
      </dgm:t>
    </dgm:pt>
    <dgm:pt modelId="{8E41977A-FD81-924C-B275-8A376F23C72A}" type="pres">
      <dgm:prSet presAssocID="{FCA86F61-34AC-4446-89AB-BCD7F4684BF8}" presName="children" presStyleCnt="0"/>
      <dgm:spPr/>
    </dgm:pt>
    <dgm:pt modelId="{73EAF581-EB55-7F44-97A0-182ACC871FB3}" type="pres">
      <dgm:prSet presAssocID="{FCA86F61-34AC-4446-89AB-BCD7F4684BF8}" presName="childPlaceholder" presStyleCnt="0"/>
      <dgm:spPr/>
    </dgm:pt>
    <dgm:pt modelId="{80156C23-9E2A-1C4D-B303-3BC231C8B636}" type="pres">
      <dgm:prSet presAssocID="{FCA86F61-34AC-4446-89AB-BCD7F4684BF8}" presName="circle" presStyleCnt="0"/>
      <dgm:spPr/>
    </dgm:pt>
    <dgm:pt modelId="{93777AA1-2241-2747-9491-985BB69680C3}" type="pres">
      <dgm:prSet presAssocID="{FCA86F61-34AC-4446-89AB-BCD7F4684BF8}" presName="quadrant1" presStyleLbl="node1" presStyleIdx="0" presStyleCnt="4">
        <dgm:presLayoutVars>
          <dgm:chMax val="1"/>
          <dgm:bulletEnabled val="1"/>
        </dgm:presLayoutVars>
      </dgm:prSet>
      <dgm:spPr/>
      <dgm:t>
        <a:bodyPr/>
        <a:lstStyle/>
        <a:p>
          <a:endParaRPr lang="en-US"/>
        </a:p>
      </dgm:t>
    </dgm:pt>
    <dgm:pt modelId="{36CD469F-38FF-434D-A010-8FA3E142EE75}" type="pres">
      <dgm:prSet presAssocID="{FCA86F61-34AC-4446-89AB-BCD7F4684BF8}" presName="quadrant2" presStyleLbl="node1" presStyleIdx="1" presStyleCnt="4">
        <dgm:presLayoutVars>
          <dgm:chMax val="1"/>
          <dgm:bulletEnabled val="1"/>
        </dgm:presLayoutVars>
      </dgm:prSet>
      <dgm:spPr/>
      <dgm:t>
        <a:bodyPr/>
        <a:lstStyle/>
        <a:p>
          <a:endParaRPr lang="en-US"/>
        </a:p>
      </dgm:t>
    </dgm:pt>
    <dgm:pt modelId="{64EA980F-6B56-1442-AFEB-F8C52DD7A015}" type="pres">
      <dgm:prSet presAssocID="{FCA86F61-34AC-4446-89AB-BCD7F4684BF8}" presName="quadrant3" presStyleLbl="node1" presStyleIdx="2" presStyleCnt="4">
        <dgm:presLayoutVars>
          <dgm:chMax val="1"/>
          <dgm:bulletEnabled val="1"/>
        </dgm:presLayoutVars>
      </dgm:prSet>
      <dgm:spPr/>
      <dgm:t>
        <a:bodyPr/>
        <a:lstStyle/>
        <a:p>
          <a:endParaRPr lang="en-US"/>
        </a:p>
      </dgm:t>
    </dgm:pt>
    <dgm:pt modelId="{A7992A16-53A1-7F43-9C06-17880D0D9FF2}" type="pres">
      <dgm:prSet presAssocID="{FCA86F61-34AC-4446-89AB-BCD7F4684BF8}" presName="quadrant4" presStyleLbl="node1" presStyleIdx="3" presStyleCnt="4">
        <dgm:presLayoutVars>
          <dgm:chMax val="1"/>
          <dgm:bulletEnabled val="1"/>
        </dgm:presLayoutVars>
      </dgm:prSet>
      <dgm:spPr/>
      <dgm:t>
        <a:bodyPr/>
        <a:lstStyle/>
        <a:p>
          <a:endParaRPr lang="en-US"/>
        </a:p>
      </dgm:t>
    </dgm:pt>
    <dgm:pt modelId="{4FEC5E8D-E37C-CB4A-A11C-486DDC69154B}" type="pres">
      <dgm:prSet presAssocID="{FCA86F61-34AC-4446-89AB-BCD7F4684BF8}" presName="quadrantPlaceholder" presStyleCnt="0"/>
      <dgm:spPr/>
    </dgm:pt>
    <dgm:pt modelId="{77D04C2F-B0D2-9546-AD10-94C1317E646A}" type="pres">
      <dgm:prSet presAssocID="{FCA86F61-34AC-4446-89AB-BCD7F4684BF8}" presName="center1" presStyleLbl="fgShp" presStyleIdx="0" presStyleCnt="2"/>
      <dgm:spPr>
        <a:noFill/>
        <a:ln>
          <a:noFill/>
        </a:ln>
      </dgm:spPr>
    </dgm:pt>
    <dgm:pt modelId="{3F5FD969-494C-E14F-BD29-986372AA8664}" type="pres">
      <dgm:prSet presAssocID="{FCA86F61-34AC-4446-89AB-BCD7F4684BF8}" presName="center2" presStyleLbl="fgShp" presStyleIdx="1" presStyleCnt="2"/>
      <dgm:spPr>
        <a:noFill/>
        <a:ln>
          <a:noFill/>
        </a:ln>
      </dgm:spPr>
    </dgm:pt>
  </dgm:ptLst>
  <dgm:cxnLst>
    <dgm:cxn modelId="{ECF81E0B-B920-EB4C-97B5-0361488DCC02}" type="presOf" srcId="{8656408A-858A-F149-BC6D-6D40E1669FDF}" destId="{64EA980F-6B56-1442-AFEB-F8C52DD7A015}" srcOrd="0" destOrd="0" presId="urn:microsoft.com/office/officeart/2005/8/layout/cycle4#1"/>
    <dgm:cxn modelId="{8FDC8613-BA49-A242-B145-627F8F893228}" type="presOf" srcId="{A3A15768-9BDC-1144-8C10-485FB9202AD3}" destId="{A7992A16-53A1-7F43-9C06-17880D0D9FF2}" srcOrd="0" destOrd="0" presId="urn:microsoft.com/office/officeart/2005/8/layout/cycle4#1"/>
    <dgm:cxn modelId="{0AA8CD2C-3F19-0B48-8884-4E46178C6679}" srcId="{FCA86F61-34AC-4446-89AB-BCD7F4684BF8}" destId="{A3A15768-9BDC-1144-8C10-485FB9202AD3}" srcOrd="3" destOrd="0" parTransId="{178769EC-8118-0B49-AEE0-BBF7328076A5}" sibTransId="{39A05724-A9FA-494B-8373-620744D0FD1A}"/>
    <dgm:cxn modelId="{1F26910E-76FE-C341-9745-CD7B9BC8E6E8}" srcId="{FCA86F61-34AC-4446-89AB-BCD7F4684BF8}" destId="{08B84C15-BB13-1C45-8F87-CC2A512F3B2C}" srcOrd="1" destOrd="0" parTransId="{C8C244A7-3794-304A-A622-222F74FDC1C5}" sibTransId="{0B80F80E-F854-FF4D-B423-E2F29F390FA3}"/>
    <dgm:cxn modelId="{5DCCFDC3-05A7-074A-9A66-3A19DC3FCB87}" srcId="{FCA86F61-34AC-4446-89AB-BCD7F4684BF8}" destId="{8656408A-858A-F149-BC6D-6D40E1669FDF}" srcOrd="2" destOrd="0" parTransId="{6948B2F1-3B4C-6640-AC17-847410D0DCE0}" sibTransId="{46A0C850-2202-D042-B098-BB8DC5F4E773}"/>
    <dgm:cxn modelId="{8CDB4845-C440-7743-A299-F78D44DF6E86}" type="presOf" srcId="{FCA86F61-34AC-4446-89AB-BCD7F4684BF8}" destId="{EFCC8169-3F09-6F4E-BBA2-D28ED14D31C9}" srcOrd="0" destOrd="0" presId="urn:microsoft.com/office/officeart/2005/8/layout/cycle4#1"/>
    <dgm:cxn modelId="{19FE1066-C66A-DF45-BCF0-7A05A0BA1121}" type="presOf" srcId="{08B84C15-BB13-1C45-8F87-CC2A512F3B2C}" destId="{36CD469F-38FF-434D-A010-8FA3E142EE75}" srcOrd="0" destOrd="0" presId="urn:microsoft.com/office/officeart/2005/8/layout/cycle4#1"/>
    <dgm:cxn modelId="{65C172A5-4BAF-4E42-AFE9-CE99AE7D8263}" type="presOf" srcId="{4670034E-6BC4-3C4B-ADC6-37ACF2CDDEBA}" destId="{93777AA1-2241-2747-9491-985BB69680C3}" srcOrd="0" destOrd="0" presId="urn:microsoft.com/office/officeart/2005/8/layout/cycle4#1"/>
    <dgm:cxn modelId="{0D236722-FD4A-274B-91AF-109AD431C001}" srcId="{FCA86F61-34AC-4446-89AB-BCD7F4684BF8}" destId="{4670034E-6BC4-3C4B-ADC6-37ACF2CDDEBA}" srcOrd="0" destOrd="0" parTransId="{44F79CA0-6F00-5548-95C0-95FE3DE7392E}" sibTransId="{6F0ECE15-9D65-9D4E-B7AF-E8F40DFD29CC}"/>
    <dgm:cxn modelId="{A85B7264-26C2-CA4B-BAA8-8BE8ADF96EA8}" type="presParOf" srcId="{EFCC8169-3F09-6F4E-BBA2-D28ED14D31C9}" destId="{8E41977A-FD81-924C-B275-8A376F23C72A}" srcOrd="0" destOrd="0" presId="urn:microsoft.com/office/officeart/2005/8/layout/cycle4#1"/>
    <dgm:cxn modelId="{23059F4A-776A-1F42-935F-B75CE2B017A3}" type="presParOf" srcId="{8E41977A-FD81-924C-B275-8A376F23C72A}" destId="{73EAF581-EB55-7F44-97A0-182ACC871FB3}" srcOrd="0" destOrd="0" presId="urn:microsoft.com/office/officeart/2005/8/layout/cycle4#1"/>
    <dgm:cxn modelId="{6A7FECFC-182D-A648-9ACA-12E0E96AB08C}" type="presParOf" srcId="{EFCC8169-3F09-6F4E-BBA2-D28ED14D31C9}" destId="{80156C23-9E2A-1C4D-B303-3BC231C8B636}" srcOrd="1" destOrd="0" presId="urn:microsoft.com/office/officeart/2005/8/layout/cycle4#1"/>
    <dgm:cxn modelId="{4B7044C5-E25D-6D42-85BD-EAC11A1FD353}" type="presParOf" srcId="{80156C23-9E2A-1C4D-B303-3BC231C8B636}" destId="{93777AA1-2241-2747-9491-985BB69680C3}" srcOrd="0" destOrd="0" presId="urn:microsoft.com/office/officeart/2005/8/layout/cycle4#1"/>
    <dgm:cxn modelId="{E57F2C43-01CF-4F49-B794-AEC5793C1253}" type="presParOf" srcId="{80156C23-9E2A-1C4D-B303-3BC231C8B636}" destId="{36CD469F-38FF-434D-A010-8FA3E142EE75}" srcOrd="1" destOrd="0" presId="urn:microsoft.com/office/officeart/2005/8/layout/cycle4#1"/>
    <dgm:cxn modelId="{AECECB4A-EB0C-7D4C-BA2E-723CF3A106CA}" type="presParOf" srcId="{80156C23-9E2A-1C4D-B303-3BC231C8B636}" destId="{64EA980F-6B56-1442-AFEB-F8C52DD7A015}" srcOrd="2" destOrd="0" presId="urn:microsoft.com/office/officeart/2005/8/layout/cycle4#1"/>
    <dgm:cxn modelId="{3163DB59-ED5C-B84D-BD88-207F8E9BCB88}" type="presParOf" srcId="{80156C23-9E2A-1C4D-B303-3BC231C8B636}" destId="{A7992A16-53A1-7F43-9C06-17880D0D9FF2}" srcOrd="3" destOrd="0" presId="urn:microsoft.com/office/officeart/2005/8/layout/cycle4#1"/>
    <dgm:cxn modelId="{5DAE4F76-CFC1-C145-B472-0DEC15A5D405}" type="presParOf" srcId="{80156C23-9E2A-1C4D-B303-3BC231C8B636}" destId="{4FEC5E8D-E37C-CB4A-A11C-486DDC69154B}" srcOrd="4" destOrd="0" presId="urn:microsoft.com/office/officeart/2005/8/layout/cycle4#1"/>
    <dgm:cxn modelId="{110B1C3A-F17E-9D47-BC94-A8828BFAE152}" type="presParOf" srcId="{EFCC8169-3F09-6F4E-BBA2-D28ED14D31C9}" destId="{77D04C2F-B0D2-9546-AD10-94C1317E646A}" srcOrd="2" destOrd="0" presId="urn:microsoft.com/office/officeart/2005/8/layout/cycle4#1"/>
    <dgm:cxn modelId="{48678BAB-6688-3841-98F0-869795980C15}" type="presParOf" srcId="{EFCC8169-3F09-6F4E-BBA2-D28ED14D31C9}" destId="{3F5FD969-494C-E14F-BD29-986372AA8664}" srcOrd="3" destOrd="0" presId="urn:microsoft.com/office/officeart/2005/8/layout/cycle4#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CA86F61-34AC-4446-89AB-BCD7F4684BF8}" type="doc">
      <dgm:prSet loTypeId="urn:microsoft.com/office/officeart/2005/8/layout/cycle4#2" loCatId="relationship" qsTypeId="urn:microsoft.com/office/officeart/2005/8/quickstyle/simple4" qsCatId="simple" csTypeId="urn:microsoft.com/office/officeart/2005/8/colors/accent1_2" csCatId="accent1" phldr="1"/>
      <dgm:spPr/>
      <dgm:t>
        <a:bodyPr/>
        <a:lstStyle/>
        <a:p>
          <a:endParaRPr lang="en-US"/>
        </a:p>
      </dgm:t>
    </dgm:pt>
    <dgm:pt modelId="{4670034E-6BC4-3C4B-ADC6-37ACF2CDDEBA}">
      <dgm:prSet phldrT="[Text]" custT="1"/>
      <dgm:spPr>
        <a:noFill/>
        <a:ln>
          <a:noFill/>
        </a:ln>
      </dgm:spPr>
      <dgm:t>
        <a:bodyPr/>
        <a:lstStyle/>
        <a:p>
          <a:r>
            <a:rPr lang="en-US" sz="1100" b="1" dirty="0" smtClean="0"/>
            <a:t> </a:t>
          </a:r>
          <a:endParaRPr lang="en-US" sz="1100" b="1" dirty="0"/>
        </a:p>
      </dgm:t>
    </dgm:pt>
    <dgm:pt modelId="{44F79CA0-6F00-5548-95C0-95FE3DE7392E}" type="parTrans" cxnId="{0D236722-FD4A-274B-91AF-109AD431C001}">
      <dgm:prSet/>
      <dgm:spPr/>
      <dgm:t>
        <a:bodyPr/>
        <a:lstStyle/>
        <a:p>
          <a:endParaRPr lang="en-US" sz="1100" b="1"/>
        </a:p>
      </dgm:t>
    </dgm:pt>
    <dgm:pt modelId="{6F0ECE15-9D65-9D4E-B7AF-E8F40DFD29CC}" type="sibTrans" cxnId="{0D236722-FD4A-274B-91AF-109AD431C001}">
      <dgm:prSet/>
      <dgm:spPr/>
      <dgm:t>
        <a:bodyPr/>
        <a:lstStyle/>
        <a:p>
          <a:endParaRPr lang="en-US" sz="1100" b="1"/>
        </a:p>
      </dgm:t>
    </dgm:pt>
    <dgm:pt modelId="{D165F9EA-D350-2A4F-B2E2-063EE2763E25}">
      <dgm:prSet phldrT="[Text]" custT="1"/>
      <dgm:spPr>
        <a:noFill/>
        <a:ln>
          <a:noFill/>
        </a:ln>
      </dgm:spPr>
      <dgm:t>
        <a:bodyPr/>
        <a:lstStyle/>
        <a:p>
          <a:pPr>
            <a:spcAft>
              <a:spcPts val="852"/>
            </a:spcAft>
          </a:pPr>
          <a:r>
            <a:rPr lang="en-US" sz="1100" b="1" dirty="0" smtClean="0">
              <a:solidFill>
                <a:schemeClr val="accent1">
                  <a:lumMod val="50000"/>
                </a:schemeClr>
              </a:solidFill>
            </a:rPr>
            <a:t>Education</a:t>
          </a:r>
          <a:endParaRPr lang="en-US" sz="1100" b="1" dirty="0">
            <a:solidFill>
              <a:schemeClr val="accent1">
                <a:lumMod val="50000"/>
              </a:schemeClr>
            </a:solidFill>
          </a:endParaRPr>
        </a:p>
      </dgm:t>
    </dgm:pt>
    <dgm:pt modelId="{E67A4524-B669-684A-880B-3FB28215811C}" type="parTrans" cxnId="{E01A8F6D-BB73-E14D-A4DE-4881B267C5E7}">
      <dgm:prSet/>
      <dgm:spPr/>
      <dgm:t>
        <a:bodyPr/>
        <a:lstStyle/>
        <a:p>
          <a:endParaRPr lang="en-US" sz="1100" b="1"/>
        </a:p>
      </dgm:t>
    </dgm:pt>
    <dgm:pt modelId="{A22ABD18-7B4A-9640-81FB-5F0D51F2B414}" type="sibTrans" cxnId="{E01A8F6D-BB73-E14D-A4DE-4881B267C5E7}">
      <dgm:prSet/>
      <dgm:spPr/>
      <dgm:t>
        <a:bodyPr/>
        <a:lstStyle/>
        <a:p>
          <a:endParaRPr lang="en-US" sz="1100" b="1"/>
        </a:p>
      </dgm:t>
    </dgm:pt>
    <dgm:pt modelId="{08B84C15-BB13-1C45-8F87-CC2A512F3B2C}">
      <dgm:prSet phldrT="[Text]" custT="1"/>
      <dgm:spPr>
        <a:noFill/>
        <a:ln>
          <a:noFill/>
        </a:ln>
      </dgm:spPr>
      <dgm:t>
        <a:bodyPr/>
        <a:lstStyle/>
        <a:p>
          <a:r>
            <a:rPr lang="en-US" sz="1100" b="1" dirty="0" smtClean="0"/>
            <a:t> </a:t>
          </a:r>
          <a:endParaRPr lang="en-US" sz="1100" b="1" dirty="0"/>
        </a:p>
      </dgm:t>
    </dgm:pt>
    <dgm:pt modelId="{C8C244A7-3794-304A-A622-222F74FDC1C5}" type="parTrans" cxnId="{1F26910E-76FE-C341-9745-CD7B9BC8E6E8}">
      <dgm:prSet/>
      <dgm:spPr/>
      <dgm:t>
        <a:bodyPr/>
        <a:lstStyle/>
        <a:p>
          <a:endParaRPr lang="en-US" sz="1100" b="1"/>
        </a:p>
      </dgm:t>
    </dgm:pt>
    <dgm:pt modelId="{0B80F80E-F854-FF4D-B423-E2F29F390FA3}" type="sibTrans" cxnId="{1F26910E-76FE-C341-9745-CD7B9BC8E6E8}">
      <dgm:prSet/>
      <dgm:spPr/>
      <dgm:t>
        <a:bodyPr/>
        <a:lstStyle/>
        <a:p>
          <a:endParaRPr lang="en-US" sz="1100" b="1"/>
        </a:p>
      </dgm:t>
    </dgm:pt>
    <dgm:pt modelId="{6C5BBA65-81EF-3F42-AEBF-CD975451FD28}">
      <dgm:prSet phldrT="[Text]" custT="1"/>
      <dgm:spPr>
        <a:noFill/>
        <a:ln>
          <a:noFill/>
        </a:ln>
      </dgm:spPr>
      <dgm:t>
        <a:bodyPr/>
        <a:lstStyle/>
        <a:p>
          <a:pPr>
            <a:spcAft>
              <a:spcPts val="852"/>
            </a:spcAft>
          </a:pPr>
          <a:r>
            <a:rPr lang="en-US" sz="1100" b="1" dirty="0" smtClean="0">
              <a:solidFill>
                <a:schemeClr val="accent1">
                  <a:lumMod val="50000"/>
                </a:schemeClr>
              </a:solidFill>
            </a:rPr>
            <a:t>Exercise</a:t>
          </a:r>
          <a:endParaRPr lang="en-US" sz="1100" b="1" dirty="0">
            <a:solidFill>
              <a:schemeClr val="accent1">
                <a:lumMod val="50000"/>
              </a:schemeClr>
            </a:solidFill>
          </a:endParaRPr>
        </a:p>
      </dgm:t>
    </dgm:pt>
    <dgm:pt modelId="{61FF1743-C75B-6C4F-8678-82344DD56FA5}" type="parTrans" cxnId="{3EEF7B03-C890-CD42-AB72-AED30333E121}">
      <dgm:prSet/>
      <dgm:spPr/>
      <dgm:t>
        <a:bodyPr/>
        <a:lstStyle/>
        <a:p>
          <a:endParaRPr lang="en-US" sz="1100" b="1"/>
        </a:p>
      </dgm:t>
    </dgm:pt>
    <dgm:pt modelId="{84864FE8-45DC-F04D-9E4F-FFC6EF21A4A2}" type="sibTrans" cxnId="{3EEF7B03-C890-CD42-AB72-AED30333E121}">
      <dgm:prSet/>
      <dgm:spPr/>
      <dgm:t>
        <a:bodyPr/>
        <a:lstStyle/>
        <a:p>
          <a:endParaRPr lang="en-US" sz="1100" b="1"/>
        </a:p>
      </dgm:t>
    </dgm:pt>
    <dgm:pt modelId="{8656408A-858A-F149-BC6D-6D40E1669FDF}">
      <dgm:prSet phldrT="[Text]" custT="1"/>
      <dgm:spPr>
        <a:noFill/>
        <a:ln>
          <a:noFill/>
        </a:ln>
      </dgm:spPr>
      <dgm:t>
        <a:bodyPr/>
        <a:lstStyle/>
        <a:p>
          <a:r>
            <a:rPr lang="en-US" sz="1100" b="1" dirty="0" smtClean="0"/>
            <a:t> </a:t>
          </a:r>
          <a:endParaRPr lang="en-US" sz="1100" b="1" dirty="0"/>
        </a:p>
      </dgm:t>
    </dgm:pt>
    <dgm:pt modelId="{6948B2F1-3B4C-6640-AC17-847410D0DCE0}" type="parTrans" cxnId="{5DCCFDC3-05A7-074A-9A66-3A19DC3FCB87}">
      <dgm:prSet/>
      <dgm:spPr/>
      <dgm:t>
        <a:bodyPr/>
        <a:lstStyle/>
        <a:p>
          <a:endParaRPr lang="en-US" sz="1100" b="1"/>
        </a:p>
      </dgm:t>
    </dgm:pt>
    <dgm:pt modelId="{46A0C850-2202-D042-B098-BB8DC5F4E773}" type="sibTrans" cxnId="{5DCCFDC3-05A7-074A-9A66-3A19DC3FCB87}">
      <dgm:prSet/>
      <dgm:spPr/>
      <dgm:t>
        <a:bodyPr/>
        <a:lstStyle/>
        <a:p>
          <a:endParaRPr lang="en-US" sz="1100" b="1"/>
        </a:p>
      </dgm:t>
    </dgm:pt>
    <dgm:pt modelId="{35C1E7F1-818F-D742-A7DA-3A260498A1C7}">
      <dgm:prSet phldrT="[Text]" custT="1"/>
      <dgm:spPr>
        <a:noFill/>
        <a:ln>
          <a:noFill/>
        </a:ln>
      </dgm:spPr>
      <dgm:t>
        <a:bodyPr/>
        <a:lstStyle/>
        <a:p>
          <a:pPr>
            <a:spcAft>
              <a:spcPts val="852"/>
            </a:spcAft>
          </a:pPr>
          <a:r>
            <a:rPr lang="en-US" sz="1100" b="1" dirty="0" smtClean="0">
              <a:solidFill>
                <a:schemeClr val="accent1">
                  <a:lumMod val="50000"/>
                </a:schemeClr>
              </a:solidFill>
            </a:rPr>
            <a:t>Family / Kinship</a:t>
          </a:r>
          <a:endParaRPr lang="en-US" sz="1100" b="1" dirty="0">
            <a:solidFill>
              <a:schemeClr val="accent1">
                <a:lumMod val="50000"/>
              </a:schemeClr>
            </a:solidFill>
          </a:endParaRPr>
        </a:p>
      </dgm:t>
    </dgm:pt>
    <dgm:pt modelId="{F1717CB9-5739-154A-9AAE-C17EBB90411E}" type="parTrans" cxnId="{E79CAF62-6792-904F-B706-B04D43B3948F}">
      <dgm:prSet/>
      <dgm:spPr/>
      <dgm:t>
        <a:bodyPr/>
        <a:lstStyle/>
        <a:p>
          <a:endParaRPr lang="en-US" sz="1100" b="1"/>
        </a:p>
      </dgm:t>
    </dgm:pt>
    <dgm:pt modelId="{59481CA1-4332-BC4C-8F2F-2D578280E2A7}" type="sibTrans" cxnId="{E79CAF62-6792-904F-B706-B04D43B3948F}">
      <dgm:prSet/>
      <dgm:spPr/>
      <dgm:t>
        <a:bodyPr/>
        <a:lstStyle/>
        <a:p>
          <a:endParaRPr lang="en-US" sz="1100" b="1"/>
        </a:p>
      </dgm:t>
    </dgm:pt>
    <dgm:pt modelId="{A3A15768-9BDC-1144-8C10-485FB9202AD3}">
      <dgm:prSet phldrT="[Text]" custT="1"/>
      <dgm:spPr>
        <a:noFill/>
        <a:ln>
          <a:noFill/>
        </a:ln>
      </dgm:spPr>
      <dgm:t>
        <a:bodyPr/>
        <a:lstStyle/>
        <a:p>
          <a:r>
            <a:rPr lang="en-US" sz="1100" b="1" dirty="0" smtClean="0"/>
            <a:t> </a:t>
          </a:r>
          <a:endParaRPr lang="en-US" sz="1100" b="1" dirty="0"/>
        </a:p>
      </dgm:t>
    </dgm:pt>
    <dgm:pt modelId="{178769EC-8118-0B49-AEE0-BBF7328076A5}" type="parTrans" cxnId="{0AA8CD2C-3F19-0B48-8884-4E46178C6679}">
      <dgm:prSet/>
      <dgm:spPr/>
      <dgm:t>
        <a:bodyPr/>
        <a:lstStyle/>
        <a:p>
          <a:endParaRPr lang="en-US" sz="1100" b="1"/>
        </a:p>
      </dgm:t>
    </dgm:pt>
    <dgm:pt modelId="{39A05724-A9FA-494B-8373-620744D0FD1A}" type="sibTrans" cxnId="{0AA8CD2C-3F19-0B48-8884-4E46178C6679}">
      <dgm:prSet/>
      <dgm:spPr/>
      <dgm:t>
        <a:bodyPr/>
        <a:lstStyle/>
        <a:p>
          <a:endParaRPr lang="en-US" sz="1100" b="1"/>
        </a:p>
      </dgm:t>
    </dgm:pt>
    <dgm:pt modelId="{70DCD52F-AB02-A443-B153-68E7E18EFBB6}">
      <dgm:prSet phldrT="[Text]" custT="1"/>
      <dgm:spPr>
        <a:noFill/>
        <a:ln>
          <a:noFill/>
        </a:ln>
      </dgm:spPr>
      <dgm:t>
        <a:bodyPr/>
        <a:lstStyle/>
        <a:p>
          <a:pPr>
            <a:spcAft>
              <a:spcPts val="852"/>
            </a:spcAft>
          </a:pPr>
          <a:r>
            <a:rPr lang="en-US" sz="1100" b="1" dirty="0" smtClean="0">
              <a:solidFill>
                <a:schemeClr val="accent1">
                  <a:lumMod val="50000"/>
                </a:schemeClr>
              </a:solidFill>
            </a:rPr>
            <a:t>Reflection / Spirituality</a:t>
          </a:r>
          <a:endParaRPr lang="en-US" sz="1100" b="1" dirty="0">
            <a:solidFill>
              <a:schemeClr val="accent1">
                <a:lumMod val="50000"/>
              </a:schemeClr>
            </a:solidFill>
          </a:endParaRPr>
        </a:p>
      </dgm:t>
    </dgm:pt>
    <dgm:pt modelId="{B227B7BD-3AE9-0346-AC58-8BE28A881FF8}" type="parTrans" cxnId="{A55000DE-F525-CE44-AB5F-55BD2B1B6417}">
      <dgm:prSet/>
      <dgm:spPr/>
      <dgm:t>
        <a:bodyPr/>
        <a:lstStyle/>
        <a:p>
          <a:endParaRPr lang="en-US" sz="1100" b="1"/>
        </a:p>
      </dgm:t>
    </dgm:pt>
    <dgm:pt modelId="{947EB280-0AC5-A04B-A9AC-C361C16E9ED3}" type="sibTrans" cxnId="{A55000DE-F525-CE44-AB5F-55BD2B1B6417}">
      <dgm:prSet/>
      <dgm:spPr/>
      <dgm:t>
        <a:bodyPr/>
        <a:lstStyle/>
        <a:p>
          <a:endParaRPr lang="en-US" sz="1100" b="1"/>
        </a:p>
      </dgm:t>
    </dgm:pt>
    <dgm:pt modelId="{366FC7ED-D73C-E846-B8BF-269D40AF8C2E}">
      <dgm:prSet phldrT="[Text]" custT="1"/>
      <dgm:spPr>
        <a:noFill/>
        <a:ln>
          <a:noFill/>
        </a:ln>
      </dgm:spPr>
      <dgm:t>
        <a:bodyPr/>
        <a:lstStyle/>
        <a:p>
          <a:pPr>
            <a:spcAft>
              <a:spcPts val="852"/>
            </a:spcAft>
          </a:pPr>
          <a:r>
            <a:rPr lang="en-US" sz="1100" b="1" dirty="0" smtClean="0">
              <a:solidFill>
                <a:schemeClr val="accent1">
                  <a:lumMod val="50000"/>
                </a:schemeClr>
              </a:solidFill>
            </a:rPr>
            <a:t>Sustainability</a:t>
          </a:r>
          <a:endParaRPr lang="en-US" sz="1100" b="1" dirty="0">
            <a:solidFill>
              <a:schemeClr val="accent1">
                <a:lumMod val="50000"/>
              </a:schemeClr>
            </a:solidFill>
          </a:endParaRPr>
        </a:p>
      </dgm:t>
    </dgm:pt>
    <dgm:pt modelId="{62BE2C35-4747-3B4E-A310-EA2515A2AA6C}" type="parTrans" cxnId="{C9A8DB3E-8513-F747-A751-02C96BBB845F}">
      <dgm:prSet/>
      <dgm:spPr/>
      <dgm:t>
        <a:bodyPr/>
        <a:lstStyle/>
        <a:p>
          <a:endParaRPr lang="en-US" sz="1100" b="1"/>
        </a:p>
      </dgm:t>
    </dgm:pt>
    <dgm:pt modelId="{A0A16268-1BE0-1342-B99F-D52553ABF8F9}" type="sibTrans" cxnId="{C9A8DB3E-8513-F747-A751-02C96BBB845F}">
      <dgm:prSet/>
      <dgm:spPr/>
      <dgm:t>
        <a:bodyPr/>
        <a:lstStyle/>
        <a:p>
          <a:endParaRPr lang="en-US" sz="1100" b="1"/>
        </a:p>
      </dgm:t>
    </dgm:pt>
    <dgm:pt modelId="{62F18833-5229-0E4B-BC86-2EFC8C7997BE}">
      <dgm:prSet phldrT="[Text]" custT="1"/>
      <dgm:spPr>
        <a:noFill/>
        <a:ln>
          <a:noFill/>
        </a:ln>
      </dgm:spPr>
      <dgm:t>
        <a:bodyPr/>
        <a:lstStyle/>
        <a:p>
          <a:pPr>
            <a:spcAft>
              <a:spcPts val="852"/>
            </a:spcAft>
          </a:pPr>
          <a:r>
            <a:rPr lang="en-US" sz="1100" b="1" dirty="0" smtClean="0">
              <a:solidFill>
                <a:schemeClr val="accent1">
                  <a:lumMod val="50000"/>
                </a:schemeClr>
              </a:solidFill>
            </a:rPr>
            <a:t>Career Development</a:t>
          </a:r>
          <a:endParaRPr lang="en-US" sz="1100" b="1" dirty="0">
            <a:solidFill>
              <a:schemeClr val="accent1">
                <a:lumMod val="50000"/>
              </a:schemeClr>
            </a:solidFill>
          </a:endParaRPr>
        </a:p>
      </dgm:t>
    </dgm:pt>
    <dgm:pt modelId="{DE3D6BA6-F3A1-C343-9F53-95AF36826163}" type="parTrans" cxnId="{37AD9D3A-64B5-894E-B54C-7C2982CEEB09}">
      <dgm:prSet/>
      <dgm:spPr/>
      <dgm:t>
        <a:bodyPr/>
        <a:lstStyle/>
        <a:p>
          <a:endParaRPr lang="en-US" sz="1100" b="1"/>
        </a:p>
      </dgm:t>
    </dgm:pt>
    <dgm:pt modelId="{1128ABC1-C572-B04E-90C5-A743D496E15D}" type="sibTrans" cxnId="{37AD9D3A-64B5-894E-B54C-7C2982CEEB09}">
      <dgm:prSet/>
      <dgm:spPr/>
      <dgm:t>
        <a:bodyPr/>
        <a:lstStyle/>
        <a:p>
          <a:endParaRPr lang="en-US" sz="1100" b="1"/>
        </a:p>
      </dgm:t>
    </dgm:pt>
    <dgm:pt modelId="{817D9467-5D59-3C4C-AA14-B1357A2D2DDE}">
      <dgm:prSet phldrT="[Text]" custT="1"/>
      <dgm:spPr>
        <a:noFill/>
        <a:ln>
          <a:noFill/>
        </a:ln>
      </dgm:spPr>
      <dgm:t>
        <a:bodyPr/>
        <a:lstStyle/>
        <a:p>
          <a:pPr>
            <a:spcAft>
              <a:spcPts val="852"/>
            </a:spcAft>
          </a:pPr>
          <a:r>
            <a:rPr lang="en-US" sz="1100" b="1" dirty="0" smtClean="0">
              <a:solidFill>
                <a:schemeClr val="accent1">
                  <a:lumMod val="50000"/>
                </a:schemeClr>
              </a:solidFill>
            </a:rPr>
            <a:t>Nutrition</a:t>
          </a:r>
          <a:endParaRPr lang="en-US" sz="1100" b="1" dirty="0">
            <a:solidFill>
              <a:schemeClr val="accent1">
                <a:lumMod val="50000"/>
              </a:schemeClr>
            </a:solidFill>
          </a:endParaRPr>
        </a:p>
      </dgm:t>
    </dgm:pt>
    <dgm:pt modelId="{BDA687CC-C8D2-6E45-95D5-DFC091C471AA}" type="parTrans" cxnId="{3CA06372-A9B5-DD49-BAD2-915389755674}">
      <dgm:prSet/>
      <dgm:spPr/>
      <dgm:t>
        <a:bodyPr/>
        <a:lstStyle/>
        <a:p>
          <a:endParaRPr lang="en-US" sz="1100" b="1"/>
        </a:p>
      </dgm:t>
    </dgm:pt>
    <dgm:pt modelId="{CBBC7E4F-9979-8F41-9D97-912E3B6F5A08}" type="sibTrans" cxnId="{3CA06372-A9B5-DD49-BAD2-915389755674}">
      <dgm:prSet/>
      <dgm:spPr/>
      <dgm:t>
        <a:bodyPr/>
        <a:lstStyle/>
        <a:p>
          <a:endParaRPr lang="en-US" sz="1100" b="1"/>
        </a:p>
      </dgm:t>
    </dgm:pt>
    <dgm:pt modelId="{6C5393C8-0C88-0548-B859-31D333CCDF48}">
      <dgm:prSet phldrT="[Text]" custT="1"/>
      <dgm:spPr>
        <a:noFill/>
        <a:ln>
          <a:noFill/>
        </a:ln>
      </dgm:spPr>
      <dgm:t>
        <a:bodyPr/>
        <a:lstStyle/>
        <a:p>
          <a:pPr>
            <a:spcAft>
              <a:spcPts val="852"/>
            </a:spcAft>
          </a:pPr>
          <a:r>
            <a:rPr lang="en-US" sz="1100" b="1" dirty="0" smtClean="0">
              <a:solidFill>
                <a:schemeClr val="accent1">
                  <a:lumMod val="50000"/>
                </a:schemeClr>
              </a:solidFill>
            </a:rPr>
            <a:t>Health and Personal Care</a:t>
          </a:r>
          <a:endParaRPr lang="en-US" sz="1100" b="1" dirty="0">
            <a:solidFill>
              <a:schemeClr val="accent1">
                <a:lumMod val="50000"/>
              </a:schemeClr>
            </a:solidFill>
          </a:endParaRPr>
        </a:p>
      </dgm:t>
    </dgm:pt>
    <dgm:pt modelId="{7E9CB8E6-C568-1141-9A0A-4EBF5AB14E07}" type="parTrans" cxnId="{222D6FAE-69B8-8643-8A6E-F6E3B779C96D}">
      <dgm:prSet/>
      <dgm:spPr/>
      <dgm:t>
        <a:bodyPr/>
        <a:lstStyle/>
        <a:p>
          <a:endParaRPr lang="en-US" sz="1100" b="1"/>
        </a:p>
      </dgm:t>
    </dgm:pt>
    <dgm:pt modelId="{9D52B7A0-0BE6-9F47-A212-66DC339FCBCA}" type="sibTrans" cxnId="{222D6FAE-69B8-8643-8A6E-F6E3B779C96D}">
      <dgm:prSet/>
      <dgm:spPr/>
      <dgm:t>
        <a:bodyPr/>
        <a:lstStyle/>
        <a:p>
          <a:endParaRPr lang="en-US" sz="1100" b="1"/>
        </a:p>
      </dgm:t>
    </dgm:pt>
    <dgm:pt modelId="{4C84FA89-1F2D-7A4B-964E-5921068810A6}">
      <dgm:prSet phldrT="[Text]" custT="1"/>
      <dgm:spPr>
        <a:noFill/>
        <a:ln>
          <a:noFill/>
        </a:ln>
      </dgm:spPr>
      <dgm:t>
        <a:bodyPr/>
        <a:lstStyle/>
        <a:p>
          <a:pPr>
            <a:spcAft>
              <a:spcPts val="852"/>
            </a:spcAft>
          </a:pPr>
          <a:r>
            <a:rPr lang="en-US" sz="1100" b="1" dirty="0" smtClean="0">
              <a:solidFill>
                <a:schemeClr val="accent1">
                  <a:lumMod val="50000"/>
                </a:schemeClr>
              </a:solidFill>
            </a:rPr>
            <a:t>Friendship / Companionship</a:t>
          </a:r>
          <a:endParaRPr lang="en-US" sz="1100" b="1" dirty="0">
            <a:solidFill>
              <a:schemeClr val="accent1">
                <a:lumMod val="50000"/>
              </a:schemeClr>
            </a:solidFill>
          </a:endParaRPr>
        </a:p>
      </dgm:t>
    </dgm:pt>
    <dgm:pt modelId="{F92F7C2E-D7B2-914A-BD50-DDA45FC97B87}" type="parTrans" cxnId="{761D16E6-CB67-3544-BE96-7A650F24037D}">
      <dgm:prSet/>
      <dgm:spPr/>
      <dgm:t>
        <a:bodyPr/>
        <a:lstStyle/>
        <a:p>
          <a:endParaRPr lang="en-US" sz="1100" b="1"/>
        </a:p>
      </dgm:t>
    </dgm:pt>
    <dgm:pt modelId="{A1EE210B-D1BE-DB4E-BE6D-9CDAD17BBD1A}" type="sibTrans" cxnId="{761D16E6-CB67-3544-BE96-7A650F24037D}">
      <dgm:prSet/>
      <dgm:spPr/>
      <dgm:t>
        <a:bodyPr/>
        <a:lstStyle/>
        <a:p>
          <a:endParaRPr lang="en-US" sz="1100" b="1"/>
        </a:p>
      </dgm:t>
    </dgm:pt>
    <dgm:pt modelId="{D7031354-31B4-7848-B9A6-181DBC80C880}">
      <dgm:prSet phldrT="[Text]" custT="1"/>
      <dgm:spPr>
        <a:noFill/>
        <a:ln>
          <a:noFill/>
        </a:ln>
      </dgm:spPr>
      <dgm:t>
        <a:bodyPr/>
        <a:lstStyle/>
        <a:p>
          <a:pPr>
            <a:spcAft>
              <a:spcPts val="852"/>
            </a:spcAft>
          </a:pPr>
          <a:r>
            <a:rPr lang="en-US" sz="1100" b="1" dirty="0" smtClean="0">
              <a:solidFill>
                <a:schemeClr val="accent1">
                  <a:lumMod val="50000"/>
                </a:schemeClr>
              </a:solidFill>
            </a:rPr>
            <a:t>Cultural / Community</a:t>
          </a:r>
          <a:endParaRPr lang="en-US" sz="1100" b="1" dirty="0">
            <a:solidFill>
              <a:schemeClr val="accent1">
                <a:lumMod val="50000"/>
              </a:schemeClr>
            </a:solidFill>
          </a:endParaRPr>
        </a:p>
      </dgm:t>
    </dgm:pt>
    <dgm:pt modelId="{82CE02F1-E7FE-8541-9CE4-4AC675856267}" type="parTrans" cxnId="{8D1C2832-A11B-D640-8559-AEEF133DD4D1}">
      <dgm:prSet/>
      <dgm:spPr/>
      <dgm:t>
        <a:bodyPr/>
        <a:lstStyle/>
        <a:p>
          <a:endParaRPr lang="en-US" sz="1100" b="1"/>
        </a:p>
      </dgm:t>
    </dgm:pt>
    <dgm:pt modelId="{034ABA81-D7F8-EE4C-A059-52FFF8829BCF}" type="sibTrans" cxnId="{8D1C2832-A11B-D640-8559-AEEF133DD4D1}">
      <dgm:prSet/>
      <dgm:spPr/>
      <dgm:t>
        <a:bodyPr/>
        <a:lstStyle/>
        <a:p>
          <a:endParaRPr lang="en-US" sz="1100" b="1"/>
        </a:p>
      </dgm:t>
    </dgm:pt>
    <dgm:pt modelId="{1EC8C86E-B372-F749-AA53-357FED82A887}">
      <dgm:prSet phldrT="[Text]" custT="1"/>
      <dgm:spPr>
        <a:noFill/>
        <a:ln>
          <a:noFill/>
        </a:ln>
      </dgm:spPr>
      <dgm:t>
        <a:bodyPr/>
        <a:lstStyle/>
        <a:p>
          <a:pPr>
            <a:spcAft>
              <a:spcPts val="852"/>
            </a:spcAft>
          </a:pPr>
          <a:r>
            <a:rPr lang="en-US" sz="1100" b="1" dirty="0" smtClean="0">
              <a:solidFill>
                <a:schemeClr val="accent1">
                  <a:lumMod val="50000"/>
                </a:schemeClr>
              </a:solidFill>
            </a:rPr>
            <a:t>Empowerment</a:t>
          </a:r>
          <a:endParaRPr lang="en-US" sz="1100" b="1" dirty="0">
            <a:solidFill>
              <a:schemeClr val="accent1">
                <a:lumMod val="50000"/>
              </a:schemeClr>
            </a:solidFill>
          </a:endParaRPr>
        </a:p>
      </dgm:t>
    </dgm:pt>
    <dgm:pt modelId="{C3DBDF55-F21B-2047-9B00-336A352745AC}" type="parTrans" cxnId="{E5714858-ACFB-2142-9F96-4532842D70C4}">
      <dgm:prSet/>
      <dgm:spPr/>
      <dgm:t>
        <a:bodyPr/>
        <a:lstStyle/>
        <a:p>
          <a:endParaRPr lang="en-US" sz="1100" b="1"/>
        </a:p>
      </dgm:t>
    </dgm:pt>
    <dgm:pt modelId="{9BFEBE0D-EB7E-0348-A4F1-F79C5DE4D6D0}" type="sibTrans" cxnId="{E5714858-ACFB-2142-9F96-4532842D70C4}">
      <dgm:prSet/>
      <dgm:spPr/>
      <dgm:t>
        <a:bodyPr/>
        <a:lstStyle/>
        <a:p>
          <a:endParaRPr lang="en-US" sz="1100" b="1"/>
        </a:p>
      </dgm:t>
    </dgm:pt>
    <dgm:pt modelId="{810EA66F-B006-684B-ABFE-F2B2B0A041DF}">
      <dgm:prSet phldrT="[Text]" custT="1"/>
      <dgm:spPr>
        <a:noFill/>
        <a:ln>
          <a:noFill/>
        </a:ln>
      </dgm:spPr>
      <dgm:t>
        <a:bodyPr/>
        <a:lstStyle/>
        <a:p>
          <a:pPr>
            <a:spcAft>
              <a:spcPts val="852"/>
            </a:spcAft>
          </a:pPr>
          <a:r>
            <a:rPr lang="en-US" sz="1100" b="1" dirty="0" smtClean="0">
              <a:solidFill>
                <a:schemeClr val="accent1">
                  <a:lumMod val="50000"/>
                </a:schemeClr>
              </a:solidFill>
            </a:rPr>
            <a:t>Life Satisfaction / Fulfillment</a:t>
          </a:r>
          <a:endParaRPr lang="en-US" sz="1100" b="1" dirty="0">
            <a:solidFill>
              <a:schemeClr val="accent1">
                <a:lumMod val="50000"/>
              </a:schemeClr>
            </a:solidFill>
          </a:endParaRPr>
        </a:p>
      </dgm:t>
    </dgm:pt>
    <dgm:pt modelId="{C447F869-9280-3E40-A387-3294B23B377B}" type="parTrans" cxnId="{DBF42E86-3A44-E849-A467-9587D16C8CCF}">
      <dgm:prSet/>
      <dgm:spPr/>
      <dgm:t>
        <a:bodyPr/>
        <a:lstStyle/>
        <a:p>
          <a:endParaRPr lang="en-US" sz="1100" b="1"/>
        </a:p>
      </dgm:t>
    </dgm:pt>
    <dgm:pt modelId="{D30732EA-A76B-D041-BFA6-2C31115F2064}" type="sibTrans" cxnId="{DBF42E86-3A44-E849-A467-9587D16C8CCF}">
      <dgm:prSet/>
      <dgm:spPr/>
      <dgm:t>
        <a:bodyPr/>
        <a:lstStyle/>
        <a:p>
          <a:endParaRPr lang="en-US" sz="1100" b="1"/>
        </a:p>
      </dgm:t>
    </dgm:pt>
    <dgm:pt modelId="{EFCC8169-3F09-6F4E-BBA2-D28ED14D31C9}" type="pres">
      <dgm:prSet presAssocID="{FCA86F61-34AC-4446-89AB-BCD7F4684BF8}" presName="cycleMatrixDiagram" presStyleCnt="0">
        <dgm:presLayoutVars>
          <dgm:chMax val="1"/>
          <dgm:dir/>
          <dgm:animLvl val="lvl"/>
          <dgm:resizeHandles val="exact"/>
        </dgm:presLayoutVars>
      </dgm:prSet>
      <dgm:spPr/>
      <dgm:t>
        <a:bodyPr/>
        <a:lstStyle/>
        <a:p>
          <a:endParaRPr lang="en-US"/>
        </a:p>
      </dgm:t>
    </dgm:pt>
    <dgm:pt modelId="{8E41977A-FD81-924C-B275-8A376F23C72A}" type="pres">
      <dgm:prSet presAssocID="{FCA86F61-34AC-4446-89AB-BCD7F4684BF8}" presName="children" presStyleCnt="0"/>
      <dgm:spPr/>
    </dgm:pt>
    <dgm:pt modelId="{B140A290-9CD8-C84D-8582-3A053F55ECEE}" type="pres">
      <dgm:prSet presAssocID="{FCA86F61-34AC-4446-89AB-BCD7F4684BF8}" presName="child1group" presStyleCnt="0"/>
      <dgm:spPr/>
    </dgm:pt>
    <dgm:pt modelId="{06AF3CFF-0687-8240-BB4B-A1E8A53C6D02}" type="pres">
      <dgm:prSet presAssocID="{FCA86F61-34AC-4446-89AB-BCD7F4684BF8}" presName="child1" presStyleLbl="bgAcc1" presStyleIdx="0" presStyleCnt="4" custLinFactNeighborX="-1280"/>
      <dgm:spPr/>
      <dgm:t>
        <a:bodyPr/>
        <a:lstStyle/>
        <a:p>
          <a:endParaRPr lang="en-US"/>
        </a:p>
      </dgm:t>
    </dgm:pt>
    <dgm:pt modelId="{59931AA1-74E8-2342-8F7D-782B28DD8BBA}" type="pres">
      <dgm:prSet presAssocID="{FCA86F61-34AC-4446-89AB-BCD7F4684BF8}" presName="child1Text" presStyleLbl="bgAcc1" presStyleIdx="0" presStyleCnt="4">
        <dgm:presLayoutVars>
          <dgm:bulletEnabled val="1"/>
        </dgm:presLayoutVars>
      </dgm:prSet>
      <dgm:spPr/>
      <dgm:t>
        <a:bodyPr/>
        <a:lstStyle/>
        <a:p>
          <a:endParaRPr lang="en-US"/>
        </a:p>
      </dgm:t>
    </dgm:pt>
    <dgm:pt modelId="{AED84AB6-9D61-924F-B2C6-52D1D9C0E528}" type="pres">
      <dgm:prSet presAssocID="{FCA86F61-34AC-4446-89AB-BCD7F4684BF8}" presName="child2group" presStyleCnt="0"/>
      <dgm:spPr/>
    </dgm:pt>
    <dgm:pt modelId="{352BB0B0-E340-854C-AC01-1C4CB78DAE89}" type="pres">
      <dgm:prSet presAssocID="{FCA86F61-34AC-4446-89AB-BCD7F4684BF8}" presName="child2" presStyleLbl="bgAcc1" presStyleIdx="1" presStyleCnt="4" custLinFactNeighborX="20243"/>
      <dgm:spPr/>
      <dgm:t>
        <a:bodyPr/>
        <a:lstStyle/>
        <a:p>
          <a:endParaRPr lang="en-US"/>
        </a:p>
      </dgm:t>
    </dgm:pt>
    <dgm:pt modelId="{09252538-8979-7946-A154-721ECC485D1A}" type="pres">
      <dgm:prSet presAssocID="{FCA86F61-34AC-4446-89AB-BCD7F4684BF8}" presName="child2Text" presStyleLbl="bgAcc1" presStyleIdx="1" presStyleCnt="4">
        <dgm:presLayoutVars>
          <dgm:bulletEnabled val="1"/>
        </dgm:presLayoutVars>
      </dgm:prSet>
      <dgm:spPr/>
      <dgm:t>
        <a:bodyPr/>
        <a:lstStyle/>
        <a:p>
          <a:endParaRPr lang="en-US"/>
        </a:p>
      </dgm:t>
    </dgm:pt>
    <dgm:pt modelId="{735572A0-13E5-A147-B7F1-D41E0564B010}" type="pres">
      <dgm:prSet presAssocID="{FCA86F61-34AC-4446-89AB-BCD7F4684BF8}" presName="child3group" presStyleCnt="0"/>
      <dgm:spPr/>
    </dgm:pt>
    <dgm:pt modelId="{0E503005-490A-A349-BDA5-C553AD2F7976}" type="pres">
      <dgm:prSet presAssocID="{FCA86F61-34AC-4446-89AB-BCD7F4684BF8}" presName="child3" presStyleLbl="bgAcc1" presStyleIdx="2" presStyleCnt="4" custLinFactNeighborX="41571" custLinFactNeighborY="0"/>
      <dgm:spPr/>
      <dgm:t>
        <a:bodyPr/>
        <a:lstStyle/>
        <a:p>
          <a:endParaRPr lang="en-US"/>
        </a:p>
      </dgm:t>
    </dgm:pt>
    <dgm:pt modelId="{FE38656D-A941-FE41-A4E6-4AA715EBBD4E}" type="pres">
      <dgm:prSet presAssocID="{FCA86F61-34AC-4446-89AB-BCD7F4684BF8}" presName="child3Text" presStyleLbl="bgAcc1" presStyleIdx="2" presStyleCnt="4">
        <dgm:presLayoutVars>
          <dgm:bulletEnabled val="1"/>
        </dgm:presLayoutVars>
      </dgm:prSet>
      <dgm:spPr/>
      <dgm:t>
        <a:bodyPr/>
        <a:lstStyle/>
        <a:p>
          <a:endParaRPr lang="en-US"/>
        </a:p>
      </dgm:t>
    </dgm:pt>
    <dgm:pt modelId="{84C4B4F9-FEE4-F243-A94A-90A957748BDA}" type="pres">
      <dgm:prSet presAssocID="{FCA86F61-34AC-4446-89AB-BCD7F4684BF8}" presName="child4group" presStyleCnt="0"/>
      <dgm:spPr/>
    </dgm:pt>
    <dgm:pt modelId="{8A42B208-2469-574D-9FE9-405009567E66}" type="pres">
      <dgm:prSet presAssocID="{FCA86F61-34AC-4446-89AB-BCD7F4684BF8}" presName="child4" presStyleLbl="bgAcc1" presStyleIdx="3" presStyleCnt="4" custLinFactNeighborX="-20243" custLinFactNeighborY="0"/>
      <dgm:spPr/>
      <dgm:t>
        <a:bodyPr/>
        <a:lstStyle/>
        <a:p>
          <a:endParaRPr lang="en-US"/>
        </a:p>
      </dgm:t>
    </dgm:pt>
    <dgm:pt modelId="{4FB44E07-85B0-D549-BA46-1EE589A4895D}" type="pres">
      <dgm:prSet presAssocID="{FCA86F61-34AC-4446-89AB-BCD7F4684BF8}" presName="child4Text" presStyleLbl="bgAcc1" presStyleIdx="3" presStyleCnt="4">
        <dgm:presLayoutVars>
          <dgm:bulletEnabled val="1"/>
        </dgm:presLayoutVars>
      </dgm:prSet>
      <dgm:spPr/>
      <dgm:t>
        <a:bodyPr/>
        <a:lstStyle/>
        <a:p>
          <a:endParaRPr lang="en-US"/>
        </a:p>
      </dgm:t>
    </dgm:pt>
    <dgm:pt modelId="{73EAF581-EB55-7F44-97A0-182ACC871FB3}" type="pres">
      <dgm:prSet presAssocID="{FCA86F61-34AC-4446-89AB-BCD7F4684BF8}" presName="childPlaceholder" presStyleCnt="0"/>
      <dgm:spPr/>
    </dgm:pt>
    <dgm:pt modelId="{80156C23-9E2A-1C4D-B303-3BC231C8B636}" type="pres">
      <dgm:prSet presAssocID="{FCA86F61-34AC-4446-89AB-BCD7F4684BF8}" presName="circle" presStyleCnt="0"/>
      <dgm:spPr/>
    </dgm:pt>
    <dgm:pt modelId="{93777AA1-2241-2747-9491-985BB69680C3}" type="pres">
      <dgm:prSet presAssocID="{FCA86F61-34AC-4446-89AB-BCD7F4684BF8}" presName="quadrant1" presStyleLbl="node1" presStyleIdx="0" presStyleCnt="4">
        <dgm:presLayoutVars>
          <dgm:chMax val="1"/>
          <dgm:bulletEnabled val="1"/>
        </dgm:presLayoutVars>
      </dgm:prSet>
      <dgm:spPr/>
      <dgm:t>
        <a:bodyPr/>
        <a:lstStyle/>
        <a:p>
          <a:endParaRPr lang="en-US"/>
        </a:p>
      </dgm:t>
    </dgm:pt>
    <dgm:pt modelId="{36CD469F-38FF-434D-A010-8FA3E142EE75}" type="pres">
      <dgm:prSet presAssocID="{FCA86F61-34AC-4446-89AB-BCD7F4684BF8}" presName="quadrant2" presStyleLbl="node1" presStyleIdx="1" presStyleCnt="4">
        <dgm:presLayoutVars>
          <dgm:chMax val="1"/>
          <dgm:bulletEnabled val="1"/>
        </dgm:presLayoutVars>
      </dgm:prSet>
      <dgm:spPr/>
      <dgm:t>
        <a:bodyPr/>
        <a:lstStyle/>
        <a:p>
          <a:endParaRPr lang="en-US"/>
        </a:p>
      </dgm:t>
    </dgm:pt>
    <dgm:pt modelId="{64EA980F-6B56-1442-AFEB-F8C52DD7A015}" type="pres">
      <dgm:prSet presAssocID="{FCA86F61-34AC-4446-89AB-BCD7F4684BF8}" presName="quadrant3" presStyleLbl="node1" presStyleIdx="2" presStyleCnt="4">
        <dgm:presLayoutVars>
          <dgm:chMax val="1"/>
          <dgm:bulletEnabled val="1"/>
        </dgm:presLayoutVars>
      </dgm:prSet>
      <dgm:spPr/>
      <dgm:t>
        <a:bodyPr/>
        <a:lstStyle/>
        <a:p>
          <a:endParaRPr lang="en-US"/>
        </a:p>
      </dgm:t>
    </dgm:pt>
    <dgm:pt modelId="{A7992A16-53A1-7F43-9C06-17880D0D9FF2}" type="pres">
      <dgm:prSet presAssocID="{FCA86F61-34AC-4446-89AB-BCD7F4684BF8}" presName="quadrant4" presStyleLbl="node1" presStyleIdx="3" presStyleCnt="4">
        <dgm:presLayoutVars>
          <dgm:chMax val="1"/>
          <dgm:bulletEnabled val="1"/>
        </dgm:presLayoutVars>
      </dgm:prSet>
      <dgm:spPr/>
      <dgm:t>
        <a:bodyPr/>
        <a:lstStyle/>
        <a:p>
          <a:endParaRPr lang="en-US"/>
        </a:p>
      </dgm:t>
    </dgm:pt>
    <dgm:pt modelId="{4FEC5E8D-E37C-CB4A-A11C-486DDC69154B}" type="pres">
      <dgm:prSet presAssocID="{FCA86F61-34AC-4446-89AB-BCD7F4684BF8}" presName="quadrantPlaceholder" presStyleCnt="0"/>
      <dgm:spPr/>
    </dgm:pt>
    <dgm:pt modelId="{77D04C2F-B0D2-9546-AD10-94C1317E646A}" type="pres">
      <dgm:prSet presAssocID="{FCA86F61-34AC-4446-89AB-BCD7F4684BF8}" presName="center1" presStyleLbl="fgShp" presStyleIdx="0" presStyleCnt="2"/>
      <dgm:spPr>
        <a:noFill/>
      </dgm:spPr>
    </dgm:pt>
    <dgm:pt modelId="{3F5FD969-494C-E14F-BD29-986372AA8664}" type="pres">
      <dgm:prSet presAssocID="{FCA86F61-34AC-4446-89AB-BCD7F4684BF8}" presName="center2" presStyleLbl="fgShp" presStyleIdx="1" presStyleCnt="2"/>
      <dgm:spPr>
        <a:noFill/>
      </dgm:spPr>
    </dgm:pt>
  </dgm:ptLst>
  <dgm:cxnLst>
    <dgm:cxn modelId="{3C848D7B-DA63-9E48-8941-3A65C42D4CAC}" type="presOf" srcId="{D165F9EA-D350-2A4F-B2E2-063EE2763E25}" destId="{59931AA1-74E8-2342-8F7D-782B28DD8BBA}" srcOrd="1" destOrd="0" presId="urn:microsoft.com/office/officeart/2005/8/layout/cycle4#2"/>
    <dgm:cxn modelId="{5DCCFDC3-05A7-074A-9A66-3A19DC3FCB87}" srcId="{FCA86F61-34AC-4446-89AB-BCD7F4684BF8}" destId="{8656408A-858A-F149-BC6D-6D40E1669FDF}" srcOrd="2" destOrd="0" parTransId="{6948B2F1-3B4C-6640-AC17-847410D0DCE0}" sibTransId="{46A0C850-2202-D042-B098-BB8DC5F4E773}"/>
    <dgm:cxn modelId="{D878698B-17B4-534E-9926-E78011797D65}" type="presOf" srcId="{4670034E-6BC4-3C4B-ADC6-37ACF2CDDEBA}" destId="{93777AA1-2241-2747-9491-985BB69680C3}" srcOrd="0" destOrd="0" presId="urn:microsoft.com/office/officeart/2005/8/layout/cycle4#2"/>
    <dgm:cxn modelId="{A55000DE-F525-CE44-AB5F-55BD2B1B6417}" srcId="{A3A15768-9BDC-1144-8C10-485FB9202AD3}" destId="{70DCD52F-AB02-A443-B153-68E7E18EFBB6}" srcOrd="0" destOrd="0" parTransId="{B227B7BD-3AE9-0346-AC58-8BE28A881FF8}" sibTransId="{947EB280-0AC5-A04B-A9AC-C361C16E9ED3}"/>
    <dgm:cxn modelId="{30F325BA-43BC-B24F-ACD4-F07CD5D70237}" type="presOf" srcId="{08B84C15-BB13-1C45-8F87-CC2A512F3B2C}" destId="{36CD469F-38FF-434D-A010-8FA3E142EE75}" srcOrd="0" destOrd="0" presId="urn:microsoft.com/office/officeart/2005/8/layout/cycle4#2"/>
    <dgm:cxn modelId="{1F26910E-76FE-C341-9745-CD7B9BC8E6E8}" srcId="{FCA86F61-34AC-4446-89AB-BCD7F4684BF8}" destId="{08B84C15-BB13-1C45-8F87-CC2A512F3B2C}" srcOrd="1" destOrd="0" parTransId="{C8C244A7-3794-304A-A622-222F74FDC1C5}" sibTransId="{0B80F80E-F854-FF4D-B423-E2F29F390FA3}"/>
    <dgm:cxn modelId="{E5714858-ACFB-2142-9F96-4532842D70C4}" srcId="{A3A15768-9BDC-1144-8C10-485FB9202AD3}" destId="{1EC8C86E-B372-F749-AA53-357FED82A887}" srcOrd="1" destOrd="0" parTransId="{C3DBDF55-F21B-2047-9B00-336A352745AC}" sibTransId="{9BFEBE0D-EB7E-0348-A4F1-F79C5DE4D6D0}"/>
    <dgm:cxn modelId="{43FEAECA-BBAD-5F4F-A4EE-077AA09F52F3}" type="presOf" srcId="{70DCD52F-AB02-A443-B153-68E7E18EFBB6}" destId="{4FB44E07-85B0-D549-BA46-1EE589A4895D}" srcOrd="1" destOrd="0" presId="urn:microsoft.com/office/officeart/2005/8/layout/cycle4#2"/>
    <dgm:cxn modelId="{8D1C2832-A11B-D640-8559-AEEF133DD4D1}" srcId="{8656408A-858A-F149-BC6D-6D40E1669FDF}" destId="{D7031354-31B4-7848-B9A6-181DBC80C880}" srcOrd="2" destOrd="0" parTransId="{82CE02F1-E7FE-8541-9CE4-4AC675856267}" sibTransId="{034ABA81-D7F8-EE4C-A059-52FFF8829BCF}"/>
    <dgm:cxn modelId="{E79CAF62-6792-904F-B706-B04D43B3948F}" srcId="{8656408A-858A-F149-BC6D-6D40E1669FDF}" destId="{35C1E7F1-818F-D742-A7DA-3A260498A1C7}" srcOrd="0" destOrd="0" parTransId="{F1717CB9-5739-154A-9AAE-C17EBB90411E}" sibTransId="{59481CA1-4332-BC4C-8F2F-2D578280E2A7}"/>
    <dgm:cxn modelId="{2D89FA06-8ECC-C747-9050-09B9E74875DD}" type="presOf" srcId="{810EA66F-B006-684B-ABFE-F2B2B0A041DF}" destId="{8A42B208-2469-574D-9FE9-405009567E66}" srcOrd="0" destOrd="2" presId="urn:microsoft.com/office/officeart/2005/8/layout/cycle4#2"/>
    <dgm:cxn modelId="{37AD9D3A-64B5-894E-B54C-7C2982CEEB09}" srcId="{4670034E-6BC4-3C4B-ADC6-37ACF2CDDEBA}" destId="{62F18833-5229-0E4B-BC86-2EFC8C7997BE}" srcOrd="2" destOrd="0" parTransId="{DE3D6BA6-F3A1-C343-9F53-95AF36826163}" sibTransId="{1128ABC1-C572-B04E-90C5-A743D496E15D}"/>
    <dgm:cxn modelId="{1515D71C-EB99-5847-9614-F6B380AAC72C}" type="presOf" srcId="{4C84FA89-1F2D-7A4B-964E-5921068810A6}" destId="{0E503005-490A-A349-BDA5-C553AD2F7976}" srcOrd="0" destOrd="1" presId="urn:microsoft.com/office/officeart/2005/8/layout/cycle4#2"/>
    <dgm:cxn modelId="{EBD8AB8E-8444-DA4D-8C83-40ED5F5E94D9}" type="presOf" srcId="{6C5393C8-0C88-0548-B859-31D333CCDF48}" destId="{09252538-8979-7946-A154-721ECC485D1A}" srcOrd="1" destOrd="2" presId="urn:microsoft.com/office/officeart/2005/8/layout/cycle4#2"/>
    <dgm:cxn modelId="{164DDF88-A4ED-7448-AA72-9350C0CCB142}" type="presOf" srcId="{6C5BBA65-81EF-3F42-AEBF-CD975451FD28}" destId="{09252538-8979-7946-A154-721ECC485D1A}" srcOrd="1" destOrd="0" presId="urn:microsoft.com/office/officeart/2005/8/layout/cycle4#2"/>
    <dgm:cxn modelId="{0B602711-21D4-6A49-80FD-D6F0D281DD7F}" type="presOf" srcId="{1EC8C86E-B372-F749-AA53-357FED82A887}" destId="{8A42B208-2469-574D-9FE9-405009567E66}" srcOrd="0" destOrd="1" presId="urn:microsoft.com/office/officeart/2005/8/layout/cycle4#2"/>
    <dgm:cxn modelId="{D52F50A3-E520-D042-84D7-ED1D1617A083}" type="presOf" srcId="{6C5393C8-0C88-0548-B859-31D333CCDF48}" destId="{352BB0B0-E340-854C-AC01-1C4CB78DAE89}" srcOrd="0" destOrd="2" presId="urn:microsoft.com/office/officeart/2005/8/layout/cycle4#2"/>
    <dgm:cxn modelId="{DDA04ECE-7928-084D-B2DD-EDA78953A92E}" type="presOf" srcId="{4C84FA89-1F2D-7A4B-964E-5921068810A6}" destId="{FE38656D-A941-FE41-A4E6-4AA715EBBD4E}" srcOrd="1" destOrd="1" presId="urn:microsoft.com/office/officeart/2005/8/layout/cycle4#2"/>
    <dgm:cxn modelId="{0A01CA55-3204-7F44-8020-4CA3D2A1A40A}" type="presOf" srcId="{366FC7ED-D73C-E846-B8BF-269D40AF8C2E}" destId="{06AF3CFF-0687-8240-BB4B-A1E8A53C6D02}" srcOrd="0" destOrd="1" presId="urn:microsoft.com/office/officeart/2005/8/layout/cycle4#2"/>
    <dgm:cxn modelId="{AF21F04C-FEB6-3D4A-8C05-ACFB4894A50A}" type="presOf" srcId="{FCA86F61-34AC-4446-89AB-BCD7F4684BF8}" destId="{EFCC8169-3F09-6F4E-BBA2-D28ED14D31C9}" srcOrd="0" destOrd="0" presId="urn:microsoft.com/office/officeart/2005/8/layout/cycle4#2"/>
    <dgm:cxn modelId="{F440C85D-CBAE-8448-B4EF-1C7318391A4C}" type="presOf" srcId="{35C1E7F1-818F-D742-A7DA-3A260498A1C7}" destId="{FE38656D-A941-FE41-A4E6-4AA715EBBD4E}" srcOrd="1" destOrd="0" presId="urn:microsoft.com/office/officeart/2005/8/layout/cycle4#2"/>
    <dgm:cxn modelId="{222D6FAE-69B8-8643-8A6E-F6E3B779C96D}" srcId="{08B84C15-BB13-1C45-8F87-CC2A512F3B2C}" destId="{6C5393C8-0C88-0548-B859-31D333CCDF48}" srcOrd="2" destOrd="0" parTransId="{7E9CB8E6-C568-1141-9A0A-4EBF5AB14E07}" sibTransId="{9D52B7A0-0BE6-9F47-A212-66DC339FCBCA}"/>
    <dgm:cxn modelId="{14FA079C-E9A8-CA4D-9DAC-2FE7CCB82725}" type="presOf" srcId="{70DCD52F-AB02-A443-B153-68E7E18EFBB6}" destId="{8A42B208-2469-574D-9FE9-405009567E66}" srcOrd="0" destOrd="0" presId="urn:microsoft.com/office/officeart/2005/8/layout/cycle4#2"/>
    <dgm:cxn modelId="{C9A8DB3E-8513-F747-A751-02C96BBB845F}" srcId="{4670034E-6BC4-3C4B-ADC6-37ACF2CDDEBA}" destId="{366FC7ED-D73C-E846-B8BF-269D40AF8C2E}" srcOrd="1" destOrd="0" parTransId="{62BE2C35-4747-3B4E-A310-EA2515A2AA6C}" sibTransId="{A0A16268-1BE0-1342-B99F-D52553ABF8F9}"/>
    <dgm:cxn modelId="{527C1AAF-75BA-CC4B-8185-65127D89DB2A}" type="presOf" srcId="{D7031354-31B4-7848-B9A6-181DBC80C880}" destId="{0E503005-490A-A349-BDA5-C553AD2F7976}" srcOrd="0" destOrd="2" presId="urn:microsoft.com/office/officeart/2005/8/layout/cycle4#2"/>
    <dgm:cxn modelId="{71274E36-2911-9D47-B07E-9BF443B0CD10}" type="presOf" srcId="{62F18833-5229-0E4B-BC86-2EFC8C7997BE}" destId="{06AF3CFF-0687-8240-BB4B-A1E8A53C6D02}" srcOrd="0" destOrd="2" presId="urn:microsoft.com/office/officeart/2005/8/layout/cycle4#2"/>
    <dgm:cxn modelId="{65CE1B89-7CE9-9A49-8BB7-7AA15B00F858}" type="presOf" srcId="{62F18833-5229-0E4B-BC86-2EFC8C7997BE}" destId="{59931AA1-74E8-2342-8F7D-782B28DD8BBA}" srcOrd="1" destOrd="2" presId="urn:microsoft.com/office/officeart/2005/8/layout/cycle4#2"/>
    <dgm:cxn modelId="{29F190A2-FE5F-3348-BDE4-25CCF8563551}" type="presOf" srcId="{D165F9EA-D350-2A4F-B2E2-063EE2763E25}" destId="{06AF3CFF-0687-8240-BB4B-A1E8A53C6D02}" srcOrd="0" destOrd="0" presId="urn:microsoft.com/office/officeart/2005/8/layout/cycle4#2"/>
    <dgm:cxn modelId="{DB0621AC-FD7C-A341-A414-46A04F57895A}" type="presOf" srcId="{817D9467-5D59-3C4C-AA14-B1357A2D2DDE}" destId="{352BB0B0-E340-854C-AC01-1C4CB78DAE89}" srcOrd="0" destOrd="1" presId="urn:microsoft.com/office/officeart/2005/8/layout/cycle4#2"/>
    <dgm:cxn modelId="{3CA06372-A9B5-DD49-BAD2-915389755674}" srcId="{08B84C15-BB13-1C45-8F87-CC2A512F3B2C}" destId="{817D9467-5D59-3C4C-AA14-B1357A2D2DDE}" srcOrd="1" destOrd="0" parTransId="{BDA687CC-C8D2-6E45-95D5-DFC091C471AA}" sibTransId="{CBBC7E4F-9979-8F41-9D97-912E3B6F5A08}"/>
    <dgm:cxn modelId="{3EEF7B03-C890-CD42-AB72-AED30333E121}" srcId="{08B84C15-BB13-1C45-8F87-CC2A512F3B2C}" destId="{6C5BBA65-81EF-3F42-AEBF-CD975451FD28}" srcOrd="0" destOrd="0" parTransId="{61FF1743-C75B-6C4F-8678-82344DD56FA5}" sibTransId="{84864FE8-45DC-F04D-9E4F-FFC6EF21A4A2}"/>
    <dgm:cxn modelId="{0AA8CD2C-3F19-0B48-8884-4E46178C6679}" srcId="{FCA86F61-34AC-4446-89AB-BCD7F4684BF8}" destId="{A3A15768-9BDC-1144-8C10-485FB9202AD3}" srcOrd="3" destOrd="0" parTransId="{178769EC-8118-0B49-AEE0-BBF7328076A5}" sibTransId="{39A05724-A9FA-494B-8373-620744D0FD1A}"/>
    <dgm:cxn modelId="{761D16E6-CB67-3544-BE96-7A650F24037D}" srcId="{8656408A-858A-F149-BC6D-6D40E1669FDF}" destId="{4C84FA89-1F2D-7A4B-964E-5921068810A6}" srcOrd="1" destOrd="0" parTransId="{F92F7C2E-D7B2-914A-BD50-DDA45FC97B87}" sibTransId="{A1EE210B-D1BE-DB4E-BE6D-9CDAD17BBD1A}"/>
    <dgm:cxn modelId="{0D236722-FD4A-274B-91AF-109AD431C001}" srcId="{FCA86F61-34AC-4446-89AB-BCD7F4684BF8}" destId="{4670034E-6BC4-3C4B-ADC6-37ACF2CDDEBA}" srcOrd="0" destOrd="0" parTransId="{44F79CA0-6F00-5548-95C0-95FE3DE7392E}" sibTransId="{6F0ECE15-9D65-9D4E-B7AF-E8F40DFD29CC}"/>
    <dgm:cxn modelId="{2F3C0D94-7772-7B4F-BB4B-A44E47635F70}" type="presOf" srcId="{810EA66F-B006-684B-ABFE-F2B2B0A041DF}" destId="{4FB44E07-85B0-D549-BA46-1EE589A4895D}" srcOrd="1" destOrd="2" presId="urn:microsoft.com/office/officeart/2005/8/layout/cycle4#2"/>
    <dgm:cxn modelId="{59329791-7115-9545-B018-0411A2FBFABE}" type="presOf" srcId="{366FC7ED-D73C-E846-B8BF-269D40AF8C2E}" destId="{59931AA1-74E8-2342-8F7D-782B28DD8BBA}" srcOrd="1" destOrd="1" presId="urn:microsoft.com/office/officeart/2005/8/layout/cycle4#2"/>
    <dgm:cxn modelId="{AC7E9B67-F17A-4B46-81C9-6CA951584556}" type="presOf" srcId="{817D9467-5D59-3C4C-AA14-B1357A2D2DDE}" destId="{09252538-8979-7946-A154-721ECC485D1A}" srcOrd="1" destOrd="1" presId="urn:microsoft.com/office/officeart/2005/8/layout/cycle4#2"/>
    <dgm:cxn modelId="{C5F07BC5-5327-9F41-8CDC-491A6A874E59}" type="presOf" srcId="{A3A15768-9BDC-1144-8C10-485FB9202AD3}" destId="{A7992A16-53A1-7F43-9C06-17880D0D9FF2}" srcOrd="0" destOrd="0" presId="urn:microsoft.com/office/officeart/2005/8/layout/cycle4#2"/>
    <dgm:cxn modelId="{A29CB249-8AE9-6E41-A92D-40C599964EE1}" type="presOf" srcId="{35C1E7F1-818F-D742-A7DA-3A260498A1C7}" destId="{0E503005-490A-A349-BDA5-C553AD2F7976}" srcOrd="0" destOrd="0" presId="urn:microsoft.com/office/officeart/2005/8/layout/cycle4#2"/>
    <dgm:cxn modelId="{EC29EEF6-71BF-3043-958C-14163F06B179}" type="presOf" srcId="{D7031354-31B4-7848-B9A6-181DBC80C880}" destId="{FE38656D-A941-FE41-A4E6-4AA715EBBD4E}" srcOrd="1" destOrd="2" presId="urn:microsoft.com/office/officeart/2005/8/layout/cycle4#2"/>
    <dgm:cxn modelId="{068995A4-D150-8C4F-9742-7A55AC460C24}" type="presOf" srcId="{8656408A-858A-F149-BC6D-6D40E1669FDF}" destId="{64EA980F-6B56-1442-AFEB-F8C52DD7A015}" srcOrd="0" destOrd="0" presId="urn:microsoft.com/office/officeart/2005/8/layout/cycle4#2"/>
    <dgm:cxn modelId="{E01A8F6D-BB73-E14D-A4DE-4881B267C5E7}" srcId="{4670034E-6BC4-3C4B-ADC6-37ACF2CDDEBA}" destId="{D165F9EA-D350-2A4F-B2E2-063EE2763E25}" srcOrd="0" destOrd="0" parTransId="{E67A4524-B669-684A-880B-3FB28215811C}" sibTransId="{A22ABD18-7B4A-9640-81FB-5F0D51F2B414}"/>
    <dgm:cxn modelId="{DBF42E86-3A44-E849-A467-9587D16C8CCF}" srcId="{A3A15768-9BDC-1144-8C10-485FB9202AD3}" destId="{810EA66F-B006-684B-ABFE-F2B2B0A041DF}" srcOrd="2" destOrd="0" parTransId="{C447F869-9280-3E40-A387-3294B23B377B}" sibTransId="{D30732EA-A76B-D041-BFA6-2C31115F2064}"/>
    <dgm:cxn modelId="{083D0925-B866-6C40-99CB-E9352160B5BA}" type="presOf" srcId="{1EC8C86E-B372-F749-AA53-357FED82A887}" destId="{4FB44E07-85B0-D549-BA46-1EE589A4895D}" srcOrd="1" destOrd="1" presId="urn:microsoft.com/office/officeart/2005/8/layout/cycle4#2"/>
    <dgm:cxn modelId="{72BE9F38-BB5C-F740-A399-B66D50D97F60}" type="presOf" srcId="{6C5BBA65-81EF-3F42-AEBF-CD975451FD28}" destId="{352BB0B0-E340-854C-AC01-1C4CB78DAE89}" srcOrd="0" destOrd="0" presId="urn:microsoft.com/office/officeart/2005/8/layout/cycle4#2"/>
    <dgm:cxn modelId="{FDAD8B2E-8EE0-5645-A3CA-FEEE0D2F9514}" type="presParOf" srcId="{EFCC8169-3F09-6F4E-BBA2-D28ED14D31C9}" destId="{8E41977A-FD81-924C-B275-8A376F23C72A}" srcOrd="0" destOrd="0" presId="urn:microsoft.com/office/officeart/2005/8/layout/cycle4#2"/>
    <dgm:cxn modelId="{D2F2D71F-A202-784B-B9CE-0F6880C5AA66}" type="presParOf" srcId="{8E41977A-FD81-924C-B275-8A376F23C72A}" destId="{B140A290-9CD8-C84D-8582-3A053F55ECEE}" srcOrd="0" destOrd="0" presId="urn:microsoft.com/office/officeart/2005/8/layout/cycle4#2"/>
    <dgm:cxn modelId="{A5771B43-FD03-A54F-A98A-A3F3BB739459}" type="presParOf" srcId="{B140A290-9CD8-C84D-8582-3A053F55ECEE}" destId="{06AF3CFF-0687-8240-BB4B-A1E8A53C6D02}" srcOrd="0" destOrd="0" presId="urn:microsoft.com/office/officeart/2005/8/layout/cycle4#2"/>
    <dgm:cxn modelId="{AA8DD056-1BAD-1D44-AC4B-8B75DADE225B}" type="presParOf" srcId="{B140A290-9CD8-C84D-8582-3A053F55ECEE}" destId="{59931AA1-74E8-2342-8F7D-782B28DD8BBA}" srcOrd="1" destOrd="0" presId="urn:microsoft.com/office/officeart/2005/8/layout/cycle4#2"/>
    <dgm:cxn modelId="{D995BD26-2215-F847-8FC8-195AE0D834F2}" type="presParOf" srcId="{8E41977A-FD81-924C-B275-8A376F23C72A}" destId="{AED84AB6-9D61-924F-B2C6-52D1D9C0E528}" srcOrd="1" destOrd="0" presId="urn:microsoft.com/office/officeart/2005/8/layout/cycle4#2"/>
    <dgm:cxn modelId="{866CBF37-F3F4-3245-BA20-9F91758A4484}" type="presParOf" srcId="{AED84AB6-9D61-924F-B2C6-52D1D9C0E528}" destId="{352BB0B0-E340-854C-AC01-1C4CB78DAE89}" srcOrd="0" destOrd="0" presId="urn:microsoft.com/office/officeart/2005/8/layout/cycle4#2"/>
    <dgm:cxn modelId="{EAC233B0-F38C-1E49-816E-52F0317B20C8}" type="presParOf" srcId="{AED84AB6-9D61-924F-B2C6-52D1D9C0E528}" destId="{09252538-8979-7946-A154-721ECC485D1A}" srcOrd="1" destOrd="0" presId="urn:microsoft.com/office/officeart/2005/8/layout/cycle4#2"/>
    <dgm:cxn modelId="{897B9898-AE81-3E47-8B13-4B5620470DA7}" type="presParOf" srcId="{8E41977A-FD81-924C-B275-8A376F23C72A}" destId="{735572A0-13E5-A147-B7F1-D41E0564B010}" srcOrd="2" destOrd="0" presId="urn:microsoft.com/office/officeart/2005/8/layout/cycle4#2"/>
    <dgm:cxn modelId="{620924D8-E792-A24A-931C-5E4566612B75}" type="presParOf" srcId="{735572A0-13E5-A147-B7F1-D41E0564B010}" destId="{0E503005-490A-A349-BDA5-C553AD2F7976}" srcOrd="0" destOrd="0" presId="urn:microsoft.com/office/officeart/2005/8/layout/cycle4#2"/>
    <dgm:cxn modelId="{51AAB6AD-E34A-184D-86BF-BD41086C55B5}" type="presParOf" srcId="{735572A0-13E5-A147-B7F1-D41E0564B010}" destId="{FE38656D-A941-FE41-A4E6-4AA715EBBD4E}" srcOrd="1" destOrd="0" presId="urn:microsoft.com/office/officeart/2005/8/layout/cycle4#2"/>
    <dgm:cxn modelId="{EF02880E-A2F6-B344-A92A-7D3FB0DF8846}" type="presParOf" srcId="{8E41977A-FD81-924C-B275-8A376F23C72A}" destId="{84C4B4F9-FEE4-F243-A94A-90A957748BDA}" srcOrd="3" destOrd="0" presId="urn:microsoft.com/office/officeart/2005/8/layout/cycle4#2"/>
    <dgm:cxn modelId="{CB017345-9AA6-1E43-8498-56D454432A7A}" type="presParOf" srcId="{84C4B4F9-FEE4-F243-A94A-90A957748BDA}" destId="{8A42B208-2469-574D-9FE9-405009567E66}" srcOrd="0" destOrd="0" presId="urn:microsoft.com/office/officeart/2005/8/layout/cycle4#2"/>
    <dgm:cxn modelId="{30CFDD2D-D886-844E-8C30-9F9FFF9C3FB3}" type="presParOf" srcId="{84C4B4F9-FEE4-F243-A94A-90A957748BDA}" destId="{4FB44E07-85B0-D549-BA46-1EE589A4895D}" srcOrd="1" destOrd="0" presId="urn:microsoft.com/office/officeart/2005/8/layout/cycle4#2"/>
    <dgm:cxn modelId="{0BF7F42F-E8B8-BD46-96DE-AF59B17B1183}" type="presParOf" srcId="{8E41977A-FD81-924C-B275-8A376F23C72A}" destId="{73EAF581-EB55-7F44-97A0-182ACC871FB3}" srcOrd="4" destOrd="0" presId="urn:microsoft.com/office/officeart/2005/8/layout/cycle4#2"/>
    <dgm:cxn modelId="{B53255BC-54D0-ED4C-AF2A-31564555F875}" type="presParOf" srcId="{EFCC8169-3F09-6F4E-BBA2-D28ED14D31C9}" destId="{80156C23-9E2A-1C4D-B303-3BC231C8B636}" srcOrd="1" destOrd="0" presId="urn:microsoft.com/office/officeart/2005/8/layout/cycle4#2"/>
    <dgm:cxn modelId="{B851D948-A9BC-1A49-9CA8-CB9834F6A212}" type="presParOf" srcId="{80156C23-9E2A-1C4D-B303-3BC231C8B636}" destId="{93777AA1-2241-2747-9491-985BB69680C3}" srcOrd="0" destOrd="0" presId="urn:microsoft.com/office/officeart/2005/8/layout/cycle4#2"/>
    <dgm:cxn modelId="{857C2B92-7C97-2F49-9F20-AA6E611B9FC1}" type="presParOf" srcId="{80156C23-9E2A-1C4D-B303-3BC231C8B636}" destId="{36CD469F-38FF-434D-A010-8FA3E142EE75}" srcOrd="1" destOrd="0" presId="urn:microsoft.com/office/officeart/2005/8/layout/cycle4#2"/>
    <dgm:cxn modelId="{9617F42E-97F5-5B4D-986A-4728F0973525}" type="presParOf" srcId="{80156C23-9E2A-1C4D-B303-3BC231C8B636}" destId="{64EA980F-6B56-1442-AFEB-F8C52DD7A015}" srcOrd="2" destOrd="0" presId="urn:microsoft.com/office/officeart/2005/8/layout/cycle4#2"/>
    <dgm:cxn modelId="{D9713763-BCB5-B54E-A541-A5F9616DA8A2}" type="presParOf" srcId="{80156C23-9E2A-1C4D-B303-3BC231C8B636}" destId="{A7992A16-53A1-7F43-9C06-17880D0D9FF2}" srcOrd="3" destOrd="0" presId="urn:microsoft.com/office/officeart/2005/8/layout/cycle4#2"/>
    <dgm:cxn modelId="{3C44B1F5-12D4-4F4D-B314-8A7845310E46}" type="presParOf" srcId="{80156C23-9E2A-1C4D-B303-3BC231C8B636}" destId="{4FEC5E8D-E37C-CB4A-A11C-486DDC69154B}" srcOrd="4" destOrd="0" presId="urn:microsoft.com/office/officeart/2005/8/layout/cycle4#2"/>
    <dgm:cxn modelId="{3524DD5A-04FF-4F40-B1CF-E441A28FC6F6}" type="presParOf" srcId="{EFCC8169-3F09-6F4E-BBA2-D28ED14D31C9}" destId="{77D04C2F-B0D2-9546-AD10-94C1317E646A}" srcOrd="2" destOrd="0" presId="urn:microsoft.com/office/officeart/2005/8/layout/cycle4#2"/>
    <dgm:cxn modelId="{711594DD-4FA5-3A41-A121-064BAC5CC350}" type="presParOf" srcId="{EFCC8169-3F09-6F4E-BBA2-D28ED14D31C9}" destId="{3F5FD969-494C-E14F-BD29-986372AA8664}" srcOrd="3" destOrd="0" presId="urn:microsoft.com/office/officeart/2005/8/layout/cycle4#2"/>
  </dgm:cxnLst>
  <dgm:bg>
    <a:noFill/>
  </dgm:bg>
  <dgm:whole/>
  <dgm:extLst>
    <a:ext uri="http://schemas.microsoft.com/office/drawing/2008/diagram">
      <dsp:dataModelExt xmlns:dsp="http://schemas.microsoft.com/office/drawing/2008/diagram" relId="rId13"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A23C536-82C4-F646-9001-5A7658418EAF}" type="doc">
      <dgm:prSet loTypeId="urn:microsoft.com/office/officeart/2005/8/layout/venn1" loCatId="relationship" qsTypeId="urn:microsoft.com/office/officeart/2005/8/quickstyle/simple3" qsCatId="simple" csTypeId="urn:microsoft.com/office/officeart/2005/8/colors/colorful2" csCatId="colorful" phldr="1"/>
      <dgm:spPr/>
    </dgm:pt>
    <dgm:pt modelId="{BAE2B155-475C-8D48-8473-9CC508A38C2A}">
      <dgm:prSet phldrT="[Text]" custT="1"/>
      <dgm:spPr/>
      <dgm:t>
        <a:bodyPr/>
        <a:lstStyle/>
        <a:p>
          <a:r>
            <a:rPr lang="en-US" sz="1000" dirty="0" smtClean="0"/>
            <a:t>Integrated Curriculum</a:t>
          </a:r>
          <a:endParaRPr lang="en-US" sz="1000" dirty="0"/>
        </a:p>
      </dgm:t>
    </dgm:pt>
    <dgm:pt modelId="{1A687426-16AD-4F4C-946B-E11C77E58FE2}" type="parTrans" cxnId="{8747F283-F35D-1D4B-8D1F-34E3F55853BD}">
      <dgm:prSet/>
      <dgm:spPr/>
      <dgm:t>
        <a:bodyPr/>
        <a:lstStyle/>
        <a:p>
          <a:endParaRPr lang="en-US" sz="1100"/>
        </a:p>
      </dgm:t>
    </dgm:pt>
    <dgm:pt modelId="{3D370428-E0E1-1D40-9969-18B82EEAB62F}" type="sibTrans" cxnId="{8747F283-F35D-1D4B-8D1F-34E3F55853BD}">
      <dgm:prSet/>
      <dgm:spPr/>
      <dgm:t>
        <a:bodyPr/>
        <a:lstStyle/>
        <a:p>
          <a:endParaRPr lang="en-US" sz="1100"/>
        </a:p>
      </dgm:t>
    </dgm:pt>
    <dgm:pt modelId="{67EFDCDA-81F8-2B48-9EE8-C844A31D985F}">
      <dgm:prSet phldrT="[Text]" custT="1"/>
      <dgm:spPr/>
      <dgm:t>
        <a:bodyPr/>
        <a:lstStyle/>
        <a:p>
          <a:r>
            <a:rPr lang="en-US" sz="1000" dirty="0" smtClean="0"/>
            <a:t>Culture and Language Context</a:t>
          </a:r>
          <a:endParaRPr lang="en-US" sz="1000" dirty="0"/>
        </a:p>
      </dgm:t>
    </dgm:pt>
    <dgm:pt modelId="{58BC3DF5-FDD9-5F4B-B239-FCA23FA9623E}" type="parTrans" cxnId="{DC8C692C-426E-174A-93F2-EC9DA8E13471}">
      <dgm:prSet/>
      <dgm:spPr/>
      <dgm:t>
        <a:bodyPr/>
        <a:lstStyle/>
        <a:p>
          <a:endParaRPr lang="en-US" sz="1100"/>
        </a:p>
      </dgm:t>
    </dgm:pt>
    <dgm:pt modelId="{B3248CD8-8AB8-874C-87F0-F063143F05D9}" type="sibTrans" cxnId="{DC8C692C-426E-174A-93F2-EC9DA8E13471}">
      <dgm:prSet/>
      <dgm:spPr/>
      <dgm:t>
        <a:bodyPr/>
        <a:lstStyle/>
        <a:p>
          <a:endParaRPr lang="en-US" sz="1100"/>
        </a:p>
      </dgm:t>
    </dgm:pt>
    <dgm:pt modelId="{B79BD32D-FACA-5C43-A1D7-AF4A3609B917}">
      <dgm:prSet phldrT="[Text]" custT="1"/>
      <dgm:spPr/>
      <dgm:t>
        <a:bodyPr/>
        <a:lstStyle/>
        <a:p>
          <a:r>
            <a:rPr lang="en-US" sz="1000" dirty="0" smtClean="0"/>
            <a:t>Wellness Philosophy</a:t>
          </a:r>
          <a:endParaRPr lang="en-US" sz="1000" dirty="0"/>
        </a:p>
      </dgm:t>
    </dgm:pt>
    <dgm:pt modelId="{978E5613-A18B-CC4E-B631-6F4F5386A94B}" type="parTrans" cxnId="{307BA70A-8645-C641-A8E6-82EBE03DF3E4}">
      <dgm:prSet/>
      <dgm:spPr/>
      <dgm:t>
        <a:bodyPr/>
        <a:lstStyle/>
        <a:p>
          <a:endParaRPr lang="en-US" sz="1100"/>
        </a:p>
      </dgm:t>
    </dgm:pt>
    <dgm:pt modelId="{1B125759-E725-6E46-B3D5-C09511DC51BC}" type="sibTrans" cxnId="{307BA70A-8645-C641-A8E6-82EBE03DF3E4}">
      <dgm:prSet/>
      <dgm:spPr/>
      <dgm:t>
        <a:bodyPr/>
        <a:lstStyle/>
        <a:p>
          <a:endParaRPr lang="en-US" sz="1100"/>
        </a:p>
      </dgm:t>
    </dgm:pt>
    <dgm:pt modelId="{4E79DDAC-0CC4-534F-A195-0F2BD49427DE}" type="pres">
      <dgm:prSet presAssocID="{DA23C536-82C4-F646-9001-5A7658418EAF}" presName="compositeShape" presStyleCnt="0">
        <dgm:presLayoutVars>
          <dgm:chMax val="7"/>
          <dgm:dir/>
          <dgm:resizeHandles val="exact"/>
        </dgm:presLayoutVars>
      </dgm:prSet>
      <dgm:spPr/>
    </dgm:pt>
    <dgm:pt modelId="{4F03E839-19A9-9047-ABD9-BD5AC97662CD}" type="pres">
      <dgm:prSet presAssocID="{BAE2B155-475C-8D48-8473-9CC508A38C2A}" presName="circ1" presStyleLbl="vennNode1" presStyleIdx="0" presStyleCnt="3"/>
      <dgm:spPr/>
      <dgm:t>
        <a:bodyPr/>
        <a:lstStyle/>
        <a:p>
          <a:endParaRPr lang="en-US"/>
        </a:p>
      </dgm:t>
    </dgm:pt>
    <dgm:pt modelId="{C4B8BA0B-484A-FD46-9D33-1ECA446CD636}" type="pres">
      <dgm:prSet presAssocID="{BAE2B155-475C-8D48-8473-9CC508A38C2A}" presName="circ1Tx" presStyleLbl="revTx" presStyleIdx="0" presStyleCnt="0">
        <dgm:presLayoutVars>
          <dgm:chMax val="0"/>
          <dgm:chPref val="0"/>
          <dgm:bulletEnabled val="1"/>
        </dgm:presLayoutVars>
      </dgm:prSet>
      <dgm:spPr/>
      <dgm:t>
        <a:bodyPr/>
        <a:lstStyle/>
        <a:p>
          <a:endParaRPr lang="en-US"/>
        </a:p>
      </dgm:t>
    </dgm:pt>
    <dgm:pt modelId="{A1410392-423F-5240-BCFD-227DAE06178C}" type="pres">
      <dgm:prSet presAssocID="{67EFDCDA-81F8-2B48-9EE8-C844A31D985F}" presName="circ2" presStyleLbl="vennNode1" presStyleIdx="1" presStyleCnt="3"/>
      <dgm:spPr/>
      <dgm:t>
        <a:bodyPr/>
        <a:lstStyle/>
        <a:p>
          <a:endParaRPr lang="en-US"/>
        </a:p>
      </dgm:t>
    </dgm:pt>
    <dgm:pt modelId="{F0A53343-8360-C842-91A3-E87FC4656611}" type="pres">
      <dgm:prSet presAssocID="{67EFDCDA-81F8-2B48-9EE8-C844A31D985F}" presName="circ2Tx" presStyleLbl="revTx" presStyleIdx="0" presStyleCnt="0">
        <dgm:presLayoutVars>
          <dgm:chMax val="0"/>
          <dgm:chPref val="0"/>
          <dgm:bulletEnabled val="1"/>
        </dgm:presLayoutVars>
      </dgm:prSet>
      <dgm:spPr/>
      <dgm:t>
        <a:bodyPr/>
        <a:lstStyle/>
        <a:p>
          <a:endParaRPr lang="en-US"/>
        </a:p>
      </dgm:t>
    </dgm:pt>
    <dgm:pt modelId="{66DD215C-105D-134C-9C89-5DD09FE75246}" type="pres">
      <dgm:prSet presAssocID="{B79BD32D-FACA-5C43-A1D7-AF4A3609B917}" presName="circ3" presStyleLbl="vennNode1" presStyleIdx="2" presStyleCnt="3"/>
      <dgm:spPr/>
      <dgm:t>
        <a:bodyPr/>
        <a:lstStyle/>
        <a:p>
          <a:endParaRPr lang="en-US"/>
        </a:p>
      </dgm:t>
    </dgm:pt>
    <dgm:pt modelId="{A29C055B-04C5-EB48-BB00-9FF88795ED84}" type="pres">
      <dgm:prSet presAssocID="{B79BD32D-FACA-5C43-A1D7-AF4A3609B917}" presName="circ3Tx" presStyleLbl="revTx" presStyleIdx="0" presStyleCnt="0">
        <dgm:presLayoutVars>
          <dgm:chMax val="0"/>
          <dgm:chPref val="0"/>
          <dgm:bulletEnabled val="1"/>
        </dgm:presLayoutVars>
      </dgm:prSet>
      <dgm:spPr/>
      <dgm:t>
        <a:bodyPr/>
        <a:lstStyle/>
        <a:p>
          <a:endParaRPr lang="en-US"/>
        </a:p>
      </dgm:t>
    </dgm:pt>
  </dgm:ptLst>
  <dgm:cxnLst>
    <dgm:cxn modelId="{D93114DC-A209-854A-BEFE-B98ECA73F111}" type="presOf" srcId="{67EFDCDA-81F8-2B48-9EE8-C844A31D985F}" destId="{F0A53343-8360-C842-91A3-E87FC4656611}" srcOrd="1" destOrd="0" presId="urn:microsoft.com/office/officeart/2005/8/layout/venn1"/>
    <dgm:cxn modelId="{05EB52B4-CE95-1740-9009-D1324C681943}" type="presOf" srcId="{B79BD32D-FACA-5C43-A1D7-AF4A3609B917}" destId="{66DD215C-105D-134C-9C89-5DD09FE75246}" srcOrd="0" destOrd="0" presId="urn:microsoft.com/office/officeart/2005/8/layout/venn1"/>
    <dgm:cxn modelId="{8747F283-F35D-1D4B-8D1F-34E3F55853BD}" srcId="{DA23C536-82C4-F646-9001-5A7658418EAF}" destId="{BAE2B155-475C-8D48-8473-9CC508A38C2A}" srcOrd="0" destOrd="0" parTransId="{1A687426-16AD-4F4C-946B-E11C77E58FE2}" sibTransId="{3D370428-E0E1-1D40-9969-18B82EEAB62F}"/>
    <dgm:cxn modelId="{7D5594B3-3D4F-664A-B39F-779EEB610BFB}" type="presOf" srcId="{B79BD32D-FACA-5C43-A1D7-AF4A3609B917}" destId="{A29C055B-04C5-EB48-BB00-9FF88795ED84}" srcOrd="1" destOrd="0" presId="urn:microsoft.com/office/officeart/2005/8/layout/venn1"/>
    <dgm:cxn modelId="{D65E5749-2043-CE45-9FF3-CAF2741222C5}" type="presOf" srcId="{DA23C536-82C4-F646-9001-5A7658418EAF}" destId="{4E79DDAC-0CC4-534F-A195-0F2BD49427DE}" srcOrd="0" destOrd="0" presId="urn:microsoft.com/office/officeart/2005/8/layout/venn1"/>
    <dgm:cxn modelId="{20016690-3F3E-6B4D-9506-4C2AC6DDD8FA}" type="presOf" srcId="{67EFDCDA-81F8-2B48-9EE8-C844A31D985F}" destId="{A1410392-423F-5240-BCFD-227DAE06178C}" srcOrd="0" destOrd="0" presId="urn:microsoft.com/office/officeart/2005/8/layout/venn1"/>
    <dgm:cxn modelId="{BFF9925B-A91B-6A46-9C2E-617B291CB91A}" type="presOf" srcId="{BAE2B155-475C-8D48-8473-9CC508A38C2A}" destId="{4F03E839-19A9-9047-ABD9-BD5AC97662CD}" srcOrd="0" destOrd="0" presId="urn:microsoft.com/office/officeart/2005/8/layout/venn1"/>
    <dgm:cxn modelId="{307BA70A-8645-C641-A8E6-82EBE03DF3E4}" srcId="{DA23C536-82C4-F646-9001-5A7658418EAF}" destId="{B79BD32D-FACA-5C43-A1D7-AF4A3609B917}" srcOrd="2" destOrd="0" parTransId="{978E5613-A18B-CC4E-B631-6F4F5386A94B}" sibTransId="{1B125759-E725-6E46-B3D5-C09511DC51BC}"/>
    <dgm:cxn modelId="{FAB006DD-EDE6-C94D-A853-FA2EF85EB555}" type="presOf" srcId="{BAE2B155-475C-8D48-8473-9CC508A38C2A}" destId="{C4B8BA0B-484A-FD46-9D33-1ECA446CD636}" srcOrd="1" destOrd="0" presId="urn:microsoft.com/office/officeart/2005/8/layout/venn1"/>
    <dgm:cxn modelId="{DC8C692C-426E-174A-93F2-EC9DA8E13471}" srcId="{DA23C536-82C4-F646-9001-5A7658418EAF}" destId="{67EFDCDA-81F8-2B48-9EE8-C844A31D985F}" srcOrd="1" destOrd="0" parTransId="{58BC3DF5-FDD9-5F4B-B239-FCA23FA9623E}" sibTransId="{B3248CD8-8AB8-874C-87F0-F063143F05D9}"/>
    <dgm:cxn modelId="{DF21D9C1-D9E5-7542-ABF3-34101AD82619}" type="presParOf" srcId="{4E79DDAC-0CC4-534F-A195-0F2BD49427DE}" destId="{4F03E839-19A9-9047-ABD9-BD5AC97662CD}" srcOrd="0" destOrd="0" presId="urn:microsoft.com/office/officeart/2005/8/layout/venn1"/>
    <dgm:cxn modelId="{04BED7AF-FEB3-E14B-8B77-2802B643165B}" type="presParOf" srcId="{4E79DDAC-0CC4-534F-A195-0F2BD49427DE}" destId="{C4B8BA0B-484A-FD46-9D33-1ECA446CD636}" srcOrd="1" destOrd="0" presId="urn:microsoft.com/office/officeart/2005/8/layout/venn1"/>
    <dgm:cxn modelId="{F793A863-A75C-BD47-9567-B51153FD9F16}" type="presParOf" srcId="{4E79DDAC-0CC4-534F-A195-0F2BD49427DE}" destId="{A1410392-423F-5240-BCFD-227DAE06178C}" srcOrd="2" destOrd="0" presId="urn:microsoft.com/office/officeart/2005/8/layout/venn1"/>
    <dgm:cxn modelId="{07F66318-9517-4E4E-AFD7-F59DBC95F4CF}" type="presParOf" srcId="{4E79DDAC-0CC4-534F-A195-0F2BD49427DE}" destId="{F0A53343-8360-C842-91A3-E87FC4656611}" srcOrd="3" destOrd="0" presId="urn:microsoft.com/office/officeart/2005/8/layout/venn1"/>
    <dgm:cxn modelId="{7E4E078C-DCB7-4A40-BAD4-C4795BF8D942}" type="presParOf" srcId="{4E79DDAC-0CC4-534F-A195-0F2BD49427DE}" destId="{66DD215C-105D-134C-9C89-5DD09FE75246}" srcOrd="4" destOrd="0" presId="urn:microsoft.com/office/officeart/2005/8/layout/venn1"/>
    <dgm:cxn modelId="{B25E5A55-CF68-424E-B8A4-52C8150D58B0}" type="presParOf" srcId="{4E79DDAC-0CC4-534F-A195-0F2BD49427DE}" destId="{A29C055B-04C5-EB48-BB00-9FF88795ED84}"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445FEE-C58D-1C43-A8C3-EC1473A4AE87}">
      <dsp:nvSpPr>
        <dsp:cNvPr id="0" name=""/>
        <dsp:cNvSpPr/>
      </dsp:nvSpPr>
      <dsp:spPr>
        <a:xfrm>
          <a:off x="153641" y="0"/>
          <a:ext cx="2640231" cy="805925"/>
        </a:xfrm>
        <a:prstGeom prst="chevron">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a:lnSpc>
              <a:spcPct val="90000"/>
            </a:lnSpc>
            <a:spcBef>
              <a:spcPct val="0"/>
            </a:spcBef>
            <a:spcAft>
              <a:spcPct val="35000"/>
            </a:spcAft>
          </a:pPr>
          <a:r>
            <a:rPr lang="en-US" sz="1100" b="0" kern="1200" dirty="0" smtClean="0">
              <a:solidFill>
                <a:schemeClr val="accent2"/>
              </a:solidFill>
            </a:rPr>
            <a:t>Lagging K-12 </a:t>
          </a:r>
          <a:r>
            <a:rPr lang="en-US" sz="1100" b="1" kern="1200" dirty="0" smtClean="0">
              <a:solidFill>
                <a:schemeClr val="accent2"/>
              </a:solidFill>
            </a:rPr>
            <a:t>Academic Achievement</a:t>
          </a:r>
          <a:endParaRPr lang="en-US" sz="1100" b="1" kern="1200" dirty="0">
            <a:solidFill>
              <a:schemeClr val="accent2"/>
            </a:solidFill>
          </a:endParaRPr>
        </a:p>
      </dsp:txBody>
      <dsp:txXfrm>
        <a:off x="556604" y="0"/>
        <a:ext cx="1834306" cy="805925"/>
      </dsp:txXfrm>
    </dsp:sp>
    <dsp:sp modelId="{3F55AA11-AB7C-C641-BA1C-6327EFFCD3C1}">
      <dsp:nvSpPr>
        <dsp:cNvPr id="0" name=""/>
        <dsp:cNvSpPr/>
      </dsp:nvSpPr>
      <dsp:spPr>
        <a:xfrm>
          <a:off x="181981" y="1038278"/>
          <a:ext cx="2274717" cy="2057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5888" lvl="1" indent="-115888" algn="l" defTabSz="444500">
            <a:lnSpc>
              <a:spcPct val="90000"/>
            </a:lnSpc>
            <a:spcBef>
              <a:spcPct val="0"/>
            </a:spcBef>
            <a:spcAft>
              <a:spcPts val="780"/>
            </a:spcAft>
            <a:buChar char="••"/>
          </a:pPr>
          <a:r>
            <a:rPr lang="en-US" sz="1000" b="1" kern="1200" dirty="0" smtClean="0">
              <a:solidFill>
                <a:srgbClr val="244A58"/>
              </a:solidFill>
            </a:rPr>
            <a:t>Lower reading, math, and science scores </a:t>
          </a:r>
          <a:r>
            <a:rPr lang="en-US" sz="1000" b="0" kern="1200" dirty="0" smtClean="0">
              <a:solidFill>
                <a:srgbClr val="244A58"/>
              </a:solidFill>
            </a:rPr>
            <a:t>for 4-8</a:t>
          </a:r>
          <a:r>
            <a:rPr lang="en-US" sz="1000" b="0" kern="1200" baseline="30000" dirty="0" smtClean="0">
              <a:solidFill>
                <a:srgbClr val="244A58"/>
              </a:solidFill>
            </a:rPr>
            <a:t>th</a:t>
          </a:r>
          <a:r>
            <a:rPr lang="en-US" sz="1000" b="0" kern="1200" dirty="0" smtClean="0">
              <a:solidFill>
                <a:srgbClr val="244A58"/>
              </a:solidFill>
            </a:rPr>
            <a:t> graders</a:t>
          </a:r>
          <a:endParaRPr lang="en-US" sz="1000" b="0" kern="1200" dirty="0">
            <a:solidFill>
              <a:srgbClr val="244A58"/>
            </a:solidFill>
          </a:endParaRPr>
        </a:p>
        <a:p>
          <a:pPr marL="115888" lvl="1" indent="-115888" algn="l" defTabSz="444500">
            <a:lnSpc>
              <a:spcPct val="90000"/>
            </a:lnSpc>
            <a:spcBef>
              <a:spcPct val="0"/>
            </a:spcBef>
            <a:spcAft>
              <a:spcPts val="780"/>
            </a:spcAft>
            <a:buChar char="••"/>
          </a:pPr>
          <a:r>
            <a:rPr lang="en-US" sz="1000" b="1" kern="1200" dirty="0" smtClean="0">
              <a:solidFill>
                <a:srgbClr val="244A58"/>
              </a:solidFill>
            </a:rPr>
            <a:t>Smaller percentage completing core academic high school courses. </a:t>
          </a:r>
          <a:br>
            <a:rPr lang="en-US" sz="1000" b="1" kern="1200" dirty="0" smtClean="0">
              <a:solidFill>
                <a:srgbClr val="244A58"/>
              </a:solidFill>
            </a:rPr>
          </a:br>
          <a:r>
            <a:rPr lang="en-US" sz="1000" kern="1200" dirty="0" smtClean="0">
              <a:solidFill>
                <a:srgbClr val="244A58"/>
              </a:solidFill>
            </a:rPr>
            <a:t>36% vs. 52% total; 2005</a:t>
          </a:r>
          <a:endParaRPr lang="en-US" sz="1000" kern="1200" dirty="0">
            <a:solidFill>
              <a:srgbClr val="244A58"/>
            </a:solidFill>
          </a:endParaRPr>
        </a:p>
        <a:p>
          <a:pPr marL="115888" lvl="1" indent="-115888" algn="l" defTabSz="444500">
            <a:lnSpc>
              <a:spcPct val="90000"/>
            </a:lnSpc>
            <a:spcBef>
              <a:spcPct val="0"/>
            </a:spcBef>
            <a:spcAft>
              <a:spcPts val="780"/>
            </a:spcAft>
            <a:buChar char="••"/>
          </a:pPr>
          <a:r>
            <a:rPr lang="en-US" sz="1000" b="1" kern="1200" dirty="0" smtClean="0">
              <a:solidFill>
                <a:srgbClr val="244A58"/>
              </a:solidFill>
            </a:rPr>
            <a:t>Lower</a:t>
          </a:r>
          <a:r>
            <a:rPr lang="en-US" sz="1000" kern="1200" dirty="0" smtClean="0">
              <a:solidFill>
                <a:srgbClr val="244A58"/>
              </a:solidFill>
            </a:rPr>
            <a:t> </a:t>
          </a:r>
          <a:r>
            <a:rPr lang="en-US" sz="1000" b="1" kern="1200" dirty="0" smtClean="0">
              <a:solidFill>
                <a:srgbClr val="244A58"/>
              </a:solidFill>
            </a:rPr>
            <a:t>college testing scores and low % of students taking advanced academic courses </a:t>
          </a:r>
          <a:r>
            <a:rPr lang="en-US" sz="1000" kern="1200" dirty="0" smtClean="0">
              <a:solidFill>
                <a:srgbClr val="244A58"/>
              </a:solidFill>
            </a:rPr>
            <a:t>in Science, Math, English and Foreign Language</a:t>
          </a:r>
          <a:endParaRPr lang="en-US" sz="1000" kern="1200" dirty="0">
            <a:solidFill>
              <a:srgbClr val="244A58"/>
            </a:solidFill>
          </a:endParaRPr>
        </a:p>
      </dsp:txBody>
      <dsp:txXfrm>
        <a:off x="181981" y="1038278"/>
        <a:ext cx="2274717" cy="2057762"/>
      </dsp:txXfrm>
    </dsp:sp>
    <dsp:sp modelId="{8CA32CF3-08A9-B140-B310-9FDF3284F3C2}">
      <dsp:nvSpPr>
        <dsp:cNvPr id="0" name=""/>
        <dsp:cNvSpPr/>
      </dsp:nvSpPr>
      <dsp:spPr>
        <a:xfrm>
          <a:off x="2680699" y="0"/>
          <a:ext cx="2640231" cy="805925"/>
        </a:xfrm>
        <a:prstGeom prst="chevron">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a:lnSpc>
              <a:spcPct val="90000"/>
            </a:lnSpc>
            <a:spcBef>
              <a:spcPct val="0"/>
            </a:spcBef>
            <a:spcAft>
              <a:spcPct val="35000"/>
            </a:spcAft>
          </a:pPr>
          <a:r>
            <a:rPr lang="en-US" sz="1100" b="0" kern="1200" dirty="0" smtClean="0">
              <a:solidFill>
                <a:schemeClr val="accent2"/>
              </a:solidFill>
            </a:rPr>
            <a:t>Low K-12 </a:t>
          </a:r>
          <a:r>
            <a:rPr lang="en-US" sz="1100" b="1" kern="1200" dirty="0" smtClean="0">
              <a:solidFill>
                <a:schemeClr val="accent2"/>
              </a:solidFill>
            </a:rPr>
            <a:t>Persistence and Graduation Rate</a:t>
          </a:r>
          <a:endParaRPr lang="en-US" sz="1100" b="1" kern="1200" dirty="0">
            <a:solidFill>
              <a:schemeClr val="accent2"/>
            </a:solidFill>
          </a:endParaRPr>
        </a:p>
      </dsp:txBody>
      <dsp:txXfrm>
        <a:off x="3083662" y="0"/>
        <a:ext cx="1834306" cy="805925"/>
      </dsp:txXfrm>
    </dsp:sp>
    <dsp:sp modelId="{DA5E5D4B-B109-A248-8981-2A08685EE4DC}">
      <dsp:nvSpPr>
        <dsp:cNvPr id="0" name=""/>
        <dsp:cNvSpPr/>
      </dsp:nvSpPr>
      <dsp:spPr>
        <a:xfrm>
          <a:off x="2671110" y="1023609"/>
          <a:ext cx="2461836" cy="2057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5888" lvl="1" indent="-115888" algn="l" defTabSz="444500">
            <a:lnSpc>
              <a:spcPct val="90000"/>
            </a:lnSpc>
            <a:spcBef>
              <a:spcPct val="0"/>
            </a:spcBef>
            <a:spcAft>
              <a:spcPts val="780"/>
            </a:spcAft>
            <a:buChar char="••"/>
          </a:pPr>
          <a:r>
            <a:rPr lang="en-US" sz="1000" b="1" kern="1200" dirty="0" smtClean="0">
              <a:solidFill>
                <a:srgbClr val="244A58"/>
              </a:solidFill>
            </a:rPr>
            <a:t>High absenteeism.  </a:t>
          </a:r>
          <a:br>
            <a:rPr lang="en-US" sz="1000" b="1" kern="1200" dirty="0" smtClean="0">
              <a:solidFill>
                <a:srgbClr val="244A58"/>
              </a:solidFill>
            </a:rPr>
          </a:br>
          <a:r>
            <a:rPr lang="en-US" sz="1000" kern="1200" dirty="0" smtClean="0">
              <a:solidFill>
                <a:srgbClr val="244A58"/>
              </a:solidFill>
            </a:rPr>
            <a:t>66% of 8</a:t>
          </a:r>
          <a:r>
            <a:rPr lang="en-US" sz="1000" kern="1200" baseline="30000" dirty="0" smtClean="0">
              <a:solidFill>
                <a:srgbClr val="244A58"/>
              </a:solidFill>
            </a:rPr>
            <a:t>th</a:t>
          </a:r>
          <a:r>
            <a:rPr lang="en-US" sz="1000" kern="1200" dirty="0" smtClean="0">
              <a:solidFill>
                <a:srgbClr val="244A58"/>
              </a:solidFill>
            </a:rPr>
            <a:t> graders report absences vs. 36-57% range for other race groups; 2007 </a:t>
          </a:r>
          <a:endParaRPr lang="en-US" sz="1000" kern="1200" dirty="0">
            <a:solidFill>
              <a:srgbClr val="244A58"/>
            </a:solidFill>
          </a:endParaRPr>
        </a:p>
        <a:p>
          <a:pPr marL="115888" lvl="1" indent="-115888" algn="l" defTabSz="444500">
            <a:lnSpc>
              <a:spcPct val="90000"/>
            </a:lnSpc>
            <a:spcBef>
              <a:spcPct val="0"/>
            </a:spcBef>
            <a:spcAft>
              <a:spcPts val="780"/>
            </a:spcAft>
            <a:buChar char="••"/>
          </a:pPr>
          <a:r>
            <a:rPr lang="en-US" sz="1000" b="1" kern="1200" dirty="0" smtClean="0">
              <a:solidFill>
                <a:srgbClr val="244A58"/>
              </a:solidFill>
            </a:rPr>
            <a:t>Lower graduation rate. </a:t>
          </a:r>
          <a:br>
            <a:rPr lang="en-US" sz="1000" b="1" kern="1200" dirty="0" smtClean="0">
              <a:solidFill>
                <a:srgbClr val="244A58"/>
              </a:solidFill>
            </a:rPr>
          </a:br>
          <a:r>
            <a:rPr lang="en-US" sz="1000" kern="1200" dirty="0" smtClean="0">
              <a:solidFill>
                <a:srgbClr val="244A58"/>
              </a:solidFill>
            </a:rPr>
            <a:t>49.3% vs. 76.2% White students; 2003-4 school year </a:t>
          </a:r>
          <a:endParaRPr lang="en-US" sz="1000" kern="1200" dirty="0">
            <a:solidFill>
              <a:srgbClr val="244A58"/>
            </a:solidFill>
          </a:endParaRPr>
        </a:p>
        <a:p>
          <a:pPr marL="115888" lvl="1" indent="-115888" algn="l" defTabSz="444500">
            <a:lnSpc>
              <a:spcPct val="90000"/>
            </a:lnSpc>
            <a:spcBef>
              <a:spcPct val="0"/>
            </a:spcBef>
            <a:spcAft>
              <a:spcPts val="780"/>
            </a:spcAft>
            <a:buChar char="••"/>
          </a:pPr>
          <a:r>
            <a:rPr lang="en-US" sz="1000" b="1" kern="1200" dirty="0" smtClean="0">
              <a:solidFill>
                <a:srgbClr val="244A58"/>
              </a:solidFill>
            </a:rPr>
            <a:t>High drop out rate. </a:t>
          </a:r>
          <a:br>
            <a:rPr lang="en-US" sz="1000" b="1" kern="1200" dirty="0" smtClean="0">
              <a:solidFill>
                <a:srgbClr val="244A58"/>
              </a:solidFill>
            </a:rPr>
          </a:br>
          <a:r>
            <a:rPr lang="en-US" sz="1000" kern="1200" dirty="0" smtClean="0">
              <a:solidFill>
                <a:srgbClr val="244A58"/>
              </a:solidFill>
            </a:rPr>
            <a:t>15% vs. 7% White, 11% Black, 3% Asian 3%, and 7% Native Hawaiian/Pacific Islander peers; only surpassed by Hispanics at 21% ; 2006 (In NM&gt;50%)</a:t>
          </a:r>
          <a:endParaRPr lang="en-US" sz="1000" kern="1200" dirty="0">
            <a:solidFill>
              <a:srgbClr val="244A58"/>
            </a:solidFill>
          </a:endParaRPr>
        </a:p>
      </dsp:txBody>
      <dsp:txXfrm>
        <a:off x="2671110" y="1023609"/>
        <a:ext cx="2461836" cy="2057762"/>
      </dsp:txXfrm>
    </dsp:sp>
    <dsp:sp modelId="{C697726E-7673-B44E-B3F5-BE9657876F60}">
      <dsp:nvSpPr>
        <dsp:cNvPr id="0" name=""/>
        <dsp:cNvSpPr/>
      </dsp:nvSpPr>
      <dsp:spPr>
        <a:xfrm>
          <a:off x="5253000" y="0"/>
          <a:ext cx="2640231" cy="805925"/>
        </a:xfrm>
        <a:prstGeom prst="chevron">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a:lnSpc>
              <a:spcPct val="90000"/>
            </a:lnSpc>
            <a:spcBef>
              <a:spcPct val="0"/>
            </a:spcBef>
            <a:spcAft>
              <a:spcPct val="35000"/>
            </a:spcAft>
          </a:pPr>
          <a:r>
            <a:rPr lang="en-US" sz="1100" kern="1200" dirty="0" smtClean="0">
              <a:solidFill>
                <a:schemeClr val="accent2"/>
              </a:solidFill>
            </a:rPr>
            <a:t>Poor </a:t>
          </a:r>
          <a:r>
            <a:rPr lang="en-US" sz="1100" b="1" kern="1200" dirty="0" smtClean="0">
              <a:solidFill>
                <a:schemeClr val="accent2"/>
              </a:solidFill>
            </a:rPr>
            <a:t>Educational Attainment and Outcomes</a:t>
          </a:r>
          <a:endParaRPr lang="en-US" sz="1100" b="1" kern="1200" dirty="0">
            <a:solidFill>
              <a:schemeClr val="accent2"/>
            </a:solidFill>
          </a:endParaRPr>
        </a:p>
      </dsp:txBody>
      <dsp:txXfrm>
        <a:off x="5655963" y="0"/>
        <a:ext cx="1834306" cy="805925"/>
      </dsp:txXfrm>
    </dsp:sp>
    <dsp:sp modelId="{1FF8C42A-DB17-D546-BC64-914CB3CFC0BD}">
      <dsp:nvSpPr>
        <dsp:cNvPr id="0" name=""/>
        <dsp:cNvSpPr/>
      </dsp:nvSpPr>
      <dsp:spPr>
        <a:xfrm>
          <a:off x="5294372" y="983890"/>
          <a:ext cx="2594671" cy="2057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5888" lvl="1" indent="-115888" algn="l" defTabSz="444500">
            <a:lnSpc>
              <a:spcPct val="90000"/>
            </a:lnSpc>
            <a:spcBef>
              <a:spcPct val="0"/>
            </a:spcBef>
            <a:spcAft>
              <a:spcPts val="780"/>
            </a:spcAft>
            <a:buChar char="••"/>
          </a:pPr>
          <a:r>
            <a:rPr lang="en-US" sz="1000" b="1" kern="1200" dirty="0" smtClean="0">
              <a:solidFill>
                <a:srgbClr val="244A58"/>
              </a:solidFill>
            </a:rPr>
            <a:t>Lower college attainment</a:t>
          </a:r>
          <a:r>
            <a:rPr lang="en-US" sz="1000" kern="1200" dirty="0" smtClean="0">
              <a:solidFill>
                <a:srgbClr val="244A58"/>
              </a:solidFill>
            </a:rPr>
            <a:t>. 13.1% of adults 25+ attained bachelor’s degree or higher vs. 28.8% total; 2007</a:t>
          </a:r>
          <a:endParaRPr lang="en-US" sz="1000" kern="1200" dirty="0">
            <a:solidFill>
              <a:srgbClr val="244A58"/>
            </a:solidFill>
          </a:endParaRPr>
        </a:p>
        <a:p>
          <a:pPr marL="115888" lvl="1" indent="-115888" algn="l" defTabSz="444500">
            <a:lnSpc>
              <a:spcPct val="90000"/>
            </a:lnSpc>
            <a:spcBef>
              <a:spcPct val="0"/>
            </a:spcBef>
            <a:spcAft>
              <a:spcPts val="780"/>
            </a:spcAft>
            <a:buChar char="••"/>
          </a:pPr>
          <a:r>
            <a:rPr lang="en-US" sz="1000" b="1" kern="1200" dirty="0" smtClean="0">
              <a:solidFill>
                <a:srgbClr val="244A58"/>
              </a:solidFill>
            </a:rPr>
            <a:t>High unemployment rate</a:t>
          </a:r>
          <a:r>
            <a:rPr lang="en-US" sz="1000" kern="1200" dirty="0" smtClean="0">
              <a:solidFill>
                <a:srgbClr val="244A58"/>
              </a:solidFill>
            </a:rPr>
            <a:t>. </a:t>
          </a:r>
          <a:br>
            <a:rPr lang="en-US" sz="1000" kern="1200" dirty="0" smtClean="0">
              <a:solidFill>
                <a:srgbClr val="244A58"/>
              </a:solidFill>
            </a:rPr>
          </a:br>
          <a:r>
            <a:rPr lang="en-US" sz="1000" kern="1200" dirty="0" smtClean="0">
              <a:solidFill>
                <a:srgbClr val="244A58"/>
              </a:solidFill>
            </a:rPr>
            <a:t>12% vs. 4% White, 6% Hispanic, and 3% Asian/Pacific Islander; 2007</a:t>
          </a:r>
          <a:endParaRPr lang="en-US" sz="1000" kern="1200" dirty="0">
            <a:solidFill>
              <a:srgbClr val="244A58"/>
            </a:solidFill>
          </a:endParaRPr>
        </a:p>
        <a:p>
          <a:pPr marL="115888" lvl="1" indent="-115888" algn="l" defTabSz="444500">
            <a:lnSpc>
              <a:spcPct val="90000"/>
            </a:lnSpc>
            <a:spcBef>
              <a:spcPct val="0"/>
            </a:spcBef>
            <a:spcAft>
              <a:spcPts val="780"/>
            </a:spcAft>
            <a:buChar char="••"/>
          </a:pPr>
          <a:r>
            <a:rPr lang="en-US" sz="1000" b="1" kern="1200" dirty="0" smtClean="0">
              <a:solidFill>
                <a:srgbClr val="244A58"/>
              </a:solidFill>
            </a:rPr>
            <a:t>Lower earnings across </a:t>
          </a:r>
          <a:r>
            <a:rPr lang="en-US" sz="1000" kern="1200" dirty="0" smtClean="0">
              <a:solidFill>
                <a:srgbClr val="244A58"/>
              </a:solidFill>
            </a:rPr>
            <a:t>($28,400 median earnings for 25-34 year olds employed full-year vs. $34,800 total), as well as for those with </a:t>
          </a:r>
          <a:r>
            <a:rPr lang="en-US" sz="1000" b="1" kern="1200" dirty="0" smtClean="0">
              <a:solidFill>
                <a:srgbClr val="244A58"/>
              </a:solidFill>
            </a:rPr>
            <a:t>bachelor’s degree </a:t>
          </a:r>
          <a:r>
            <a:rPr lang="en-US" sz="1000" kern="1200" dirty="0" smtClean="0">
              <a:solidFill>
                <a:srgbClr val="244A58"/>
              </a:solidFill>
            </a:rPr>
            <a:t>($35,500 vs. $43,700 total) and </a:t>
          </a:r>
          <a:r>
            <a:rPr lang="en-US" sz="1000" b="1" kern="1200" dirty="0" smtClean="0">
              <a:solidFill>
                <a:srgbClr val="244A58"/>
              </a:solidFill>
            </a:rPr>
            <a:t>graduate degree </a:t>
          </a:r>
          <a:r>
            <a:rPr lang="en-US" sz="1000" kern="1200" dirty="0" smtClean="0">
              <a:solidFill>
                <a:srgbClr val="244A58"/>
              </a:solidFill>
            </a:rPr>
            <a:t>($44,700 vs. $52,800); 2006   </a:t>
          </a:r>
          <a:endParaRPr lang="en-US" sz="1000" kern="1200" dirty="0">
            <a:solidFill>
              <a:srgbClr val="244A58"/>
            </a:solidFill>
          </a:endParaRPr>
        </a:p>
      </dsp:txBody>
      <dsp:txXfrm>
        <a:off x="5294372" y="983890"/>
        <a:ext cx="2594671" cy="20577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03E839-19A9-9047-ABD9-BD5AC97662CD}">
      <dsp:nvSpPr>
        <dsp:cNvPr id="0" name=""/>
        <dsp:cNvSpPr/>
      </dsp:nvSpPr>
      <dsp:spPr>
        <a:xfrm>
          <a:off x="569110" y="28883"/>
          <a:ext cx="1386398" cy="1386398"/>
        </a:xfrm>
        <a:prstGeom prst="ellipse">
          <a:avLst/>
        </a:prstGeom>
        <a:gradFill rotWithShape="0">
          <a:gsLst>
            <a:gs pos="31000">
              <a:schemeClr val="accent2">
                <a:alpha val="50000"/>
                <a:hueOff val="0"/>
                <a:satOff val="0"/>
                <a:lumOff val="0"/>
                <a:alphaOff val="0"/>
                <a:tint val="100000"/>
                <a:shade val="100000"/>
                <a:satMod val="120000"/>
              </a:schemeClr>
            </a:gs>
            <a:gs pos="100000">
              <a:schemeClr val="accent2">
                <a:alpha val="50000"/>
                <a:hueOff val="0"/>
                <a:satOff val="0"/>
                <a:lumOff val="0"/>
                <a:alphaOff val="0"/>
                <a:tint val="50000"/>
                <a:satMod val="15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kern="1200" dirty="0" smtClean="0"/>
            <a:t>Integrated Curriculum</a:t>
          </a:r>
          <a:endParaRPr lang="en-US" sz="1000" kern="1200" dirty="0"/>
        </a:p>
      </dsp:txBody>
      <dsp:txXfrm>
        <a:off x="753963" y="271503"/>
        <a:ext cx="1016692" cy="623879"/>
      </dsp:txXfrm>
    </dsp:sp>
    <dsp:sp modelId="{A1410392-423F-5240-BCFD-227DAE06178C}">
      <dsp:nvSpPr>
        <dsp:cNvPr id="0" name=""/>
        <dsp:cNvSpPr/>
      </dsp:nvSpPr>
      <dsp:spPr>
        <a:xfrm>
          <a:off x="1069369" y="895382"/>
          <a:ext cx="1386398" cy="1386398"/>
        </a:xfrm>
        <a:prstGeom prst="ellipse">
          <a:avLst/>
        </a:prstGeom>
        <a:gradFill rotWithShape="0">
          <a:gsLst>
            <a:gs pos="31000">
              <a:schemeClr val="accent2">
                <a:alpha val="50000"/>
                <a:hueOff val="-5080547"/>
                <a:satOff val="17657"/>
                <a:lumOff val="12844"/>
                <a:alphaOff val="0"/>
                <a:tint val="100000"/>
                <a:shade val="100000"/>
                <a:satMod val="120000"/>
              </a:schemeClr>
            </a:gs>
            <a:gs pos="100000">
              <a:schemeClr val="accent2">
                <a:alpha val="50000"/>
                <a:hueOff val="-5080547"/>
                <a:satOff val="17657"/>
                <a:lumOff val="12844"/>
                <a:alphaOff val="0"/>
                <a:tint val="50000"/>
                <a:satMod val="15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kern="1200" dirty="0" smtClean="0"/>
            <a:t>Culture and Language Context</a:t>
          </a:r>
          <a:endParaRPr lang="en-US" sz="1000" kern="1200" dirty="0"/>
        </a:p>
      </dsp:txBody>
      <dsp:txXfrm>
        <a:off x="1493375" y="1253535"/>
        <a:ext cx="831839" cy="762519"/>
      </dsp:txXfrm>
    </dsp:sp>
    <dsp:sp modelId="{66DD215C-105D-134C-9C89-5DD09FE75246}">
      <dsp:nvSpPr>
        <dsp:cNvPr id="0" name=""/>
        <dsp:cNvSpPr/>
      </dsp:nvSpPr>
      <dsp:spPr>
        <a:xfrm>
          <a:off x="68851" y="895382"/>
          <a:ext cx="1386398" cy="1386398"/>
        </a:xfrm>
        <a:prstGeom prst="ellipse">
          <a:avLst/>
        </a:prstGeom>
        <a:gradFill rotWithShape="0">
          <a:gsLst>
            <a:gs pos="31000">
              <a:schemeClr val="accent2">
                <a:alpha val="50000"/>
                <a:hueOff val="-10161094"/>
                <a:satOff val="35315"/>
                <a:lumOff val="25688"/>
                <a:alphaOff val="0"/>
                <a:tint val="100000"/>
                <a:shade val="100000"/>
                <a:satMod val="120000"/>
              </a:schemeClr>
            </a:gs>
            <a:gs pos="100000">
              <a:schemeClr val="accent2">
                <a:alpha val="50000"/>
                <a:hueOff val="-10161094"/>
                <a:satOff val="35315"/>
                <a:lumOff val="25688"/>
                <a:alphaOff val="0"/>
                <a:tint val="50000"/>
                <a:satMod val="15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kern="1200" dirty="0" smtClean="0"/>
            <a:t>Wellness Philosophy</a:t>
          </a:r>
          <a:endParaRPr lang="en-US" sz="1000" kern="1200" dirty="0"/>
        </a:p>
      </dsp:txBody>
      <dsp:txXfrm>
        <a:off x="199404" y="1253535"/>
        <a:ext cx="831839" cy="7625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9941D0-0561-C145-898D-C2A044438A0A}">
      <dsp:nvSpPr>
        <dsp:cNvPr id="0" name=""/>
        <dsp:cNvSpPr/>
      </dsp:nvSpPr>
      <dsp:spPr>
        <a:xfrm>
          <a:off x="2274931" y="1109588"/>
          <a:ext cx="2083716" cy="212766"/>
        </a:xfrm>
        <a:custGeom>
          <a:avLst/>
          <a:gdLst/>
          <a:ahLst/>
          <a:cxnLst/>
          <a:rect l="0" t="0" r="0" b="0"/>
          <a:pathLst>
            <a:path>
              <a:moveTo>
                <a:pt x="2083716" y="0"/>
              </a:moveTo>
              <a:lnTo>
                <a:pt x="2083716" y="133156"/>
              </a:lnTo>
              <a:lnTo>
                <a:pt x="0" y="133156"/>
              </a:lnTo>
              <a:lnTo>
                <a:pt x="0" y="212766"/>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9EFC27F-952C-F84F-86A1-A2673BD2B9DB}">
      <dsp:nvSpPr>
        <dsp:cNvPr id="0" name=""/>
        <dsp:cNvSpPr/>
      </dsp:nvSpPr>
      <dsp:spPr>
        <a:xfrm>
          <a:off x="3113547" y="1109588"/>
          <a:ext cx="1245100" cy="213903"/>
        </a:xfrm>
        <a:custGeom>
          <a:avLst/>
          <a:gdLst/>
          <a:ahLst/>
          <a:cxnLst/>
          <a:rect l="0" t="0" r="0" b="0"/>
          <a:pathLst>
            <a:path>
              <a:moveTo>
                <a:pt x="1245100" y="0"/>
              </a:moveTo>
              <a:lnTo>
                <a:pt x="1245100" y="134293"/>
              </a:lnTo>
              <a:lnTo>
                <a:pt x="0" y="134293"/>
              </a:lnTo>
              <a:lnTo>
                <a:pt x="0" y="213903"/>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CBFF75B-7D92-D342-B8DA-CB1A2974A827}">
      <dsp:nvSpPr>
        <dsp:cNvPr id="0" name=""/>
        <dsp:cNvSpPr/>
      </dsp:nvSpPr>
      <dsp:spPr>
        <a:xfrm>
          <a:off x="4704088" y="1873015"/>
          <a:ext cx="112560" cy="1522372"/>
        </a:xfrm>
        <a:custGeom>
          <a:avLst/>
          <a:gdLst/>
          <a:ahLst/>
          <a:cxnLst/>
          <a:rect l="0" t="0" r="0" b="0"/>
          <a:pathLst>
            <a:path>
              <a:moveTo>
                <a:pt x="0" y="0"/>
              </a:moveTo>
              <a:lnTo>
                <a:pt x="0" y="1522372"/>
              </a:lnTo>
              <a:lnTo>
                <a:pt x="112560" y="1522372"/>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F4F5044-D288-F54C-866F-EFD725908172}">
      <dsp:nvSpPr>
        <dsp:cNvPr id="0" name=""/>
        <dsp:cNvSpPr/>
      </dsp:nvSpPr>
      <dsp:spPr>
        <a:xfrm>
          <a:off x="4704088" y="1873015"/>
          <a:ext cx="112560" cy="1974453"/>
        </a:xfrm>
        <a:custGeom>
          <a:avLst/>
          <a:gdLst/>
          <a:ahLst/>
          <a:cxnLst/>
          <a:rect l="0" t="0" r="0" b="0"/>
          <a:pathLst>
            <a:path>
              <a:moveTo>
                <a:pt x="0" y="0"/>
              </a:moveTo>
              <a:lnTo>
                <a:pt x="0" y="1974453"/>
              </a:lnTo>
              <a:lnTo>
                <a:pt x="112560" y="1974453"/>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6FA34ED-1819-7D46-91B1-D017D14CF0B2}">
      <dsp:nvSpPr>
        <dsp:cNvPr id="0" name=""/>
        <dsp:cNvSpPr/>
      </dsp:nvSpPr>
      <dsp:spPr>
        <a:xfrm>
          <a:off x="4704088" y="1873015"/>
          <a:ext cx="112560" cy="1059866"/>
        </a:xfrm>
        <a:custGeom>
          <a:avLst/>
          <a:gdLst/>
          <a:ahLst/>
          <a:cxnLst/>
          <a:rect l="0" t="0" r="0" b="0"/>
          <a:pathLst>
            <a:path>
              <a:moveTo>
                <a:pt x="0" y="0"/>
              </a:moveTo>
              <a:lnTo>
                <a:pt x="0" y="1059866"/>
              </a:lnTo>
              <a:lnTo>
                <a:pt x="112560" y="1059866"/>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95549E0-C521-3A41-8338-102E137F2D12}">
      <dsp:nvSpPr>
        <dsp:cNvPr id="0" name=""/>
        <dsp:cNvSpPr/>
      </dsp:nvSpPr>
      <dsp:spPr>
        <a:xfrm>
          <a:off x="4704088" y="1873015"/>
          <a:ext cx="112560" cy="521553"/>
        </a:xfrm>
        <a:custGeom>
          <a:avLst/>
          <a:gdLst/>
          <a:ahLst/>
          <a:cxnLst/>
          <a:rect l="0" t="0" r="0" b="0"/>
          <a:pathLst>
            <a:path>
              <a:moveTo>
                <a:pt x="0" y="0"/>
              </a:moveTo>
              <a:lnTo>
                <a:pt x="0" y="521553"/>
              </a:lnTo>
              <a:lnTo>
                <a:pt x="112560" y="521553"/>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EDE5AE9-477A-C84B-9EEF-9DD59EFC868B}">
      <dsp:nvSpPr>
        <dsp:cNvPr id="0" name=""/>
        <dsp:cNvSpPr/>
      </dsp:nvSpPr>
      <dsp:spPr>
        <a:xfrm>
          <a:off x="4358648" y="1109588"/>
          <a:ext cx="648715" cy="213903"/>
        </a:xfrm>
        <a:custGeom>
          <a:avLst/>
          <a:gdLst/>
          <a:ahLst/>
          <a:cxnLst/>
          <a:rect l="0" t="0" r="0" b="0"/>
          <a:pathLst>
            <a:path>
              <a:moveTo>
                <a:pt x="0" y="0"/>
              </a:moveTo>
              <a:lnTo>
                <a:pt x="0" y="134293"/>
              </a:lnTo>
              <a:lnTo>
                <a:pt x="648715" y="134293"/>
              </a:lnTo>
              <a:lnTo>
                <a:pt x="648715" y="213903"/>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A91AE7F-29EE-B245-ACDB-27EADBFE1994}">
      <dsp:nvSpPr>
        <dsp:cNvPr id="0" name=""/>
        <dsp:cNvSpPr/>
      </dsp:nvSpPr>
      <dsp:spPr>
        <a:xfrm>
          <a:off x="3702729" y="1901917"/>
          <a:ext cx="97550" cy="2466638"/>
        </a:xfrm>
        <a:custGeom>
          <a:avLst/>
          <a:gdLst/>
          <a:ahLst/>
          <a:cxnLst/>
          <a:rect l="0" t="0" r="0" b="0"/>
          <a:pathLst>
            <a:path>
              <a:moveTo>
                <a:pt x="0" y="0"/>
              </a:moveTo>
              <a:lnTo>
                <a:pt x="0" y="2466638"/>
              </a:lnTo>
              <a:lnTo>
                <a:pt x="97550" y="2466638"/>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CE56D87-4A20-5B4E-999B-BAA584B0DB11}">
      <dsp:nvSpPr>
        <dsp:cNvPr id="0" name=""/>
        <dsp:cNvSpPr/>
      </dsp:nvSpPr>
      <dsp:spPr>
        <a:xfrm>
          <a:off x="3626630" y="1901917"/>
          <a:ext cx="91440" cy="2466460"/>
        </a:xfrm>
        <a:custGeom>
          <a:avLst/>
          <a:gdLst/>
          <a:ahLst/>
          <a:cxnLst/>
          <a:rect l="0" t="0" r="0" b="0"/>
          <a:pathLst>
            <a:path>
              <a:moveTo>
                <a:pt x="76098" y="0"/>
              </a:moveTo>
              <a:lnTo>
                <a:pt x="76098" y="2466460"/>
              </a:lnTo>
              <a:lnTo>
                <a:pt x="45720" y="2466460"/>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5204299-1C17-B641-BBAA-C8C666D8FD38}">
      <dsp:nvSpPr>
        <dsp:cNvPr id="0" name=""/>
        <dsp:cNvSpPr/>
      </dsp:nvSpPr>
      <dsp:spPr>
        <a:xfrm>
          <a:off x="3702729" y="1901917"/>
          <a:ext cx="97550" cy="1916395"/>
        </a:xfrm>
        <a:custGeom>
          <a:avLst/>
          <a:gdLst/>
          <a:ahLst/>
          <a:cxnLst/>
          <a:rect l="0" t="0" r="0" b="0"/>
          <a:pathLst>
            <a:path>
              <a:moveTo>
                <a:pt x="0" y="0"/>
              </a:moveTo>
              <a:lnTo>
                <a:pt x="0" y="1916395"/>
              </a:lnTo>
              <a:lnTo>
                <a:pt x="97550" y="1916395"/>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4D9D488-8DE0-6A4F-8EB1-5BAC9EF877BA}">
      <dsp:nvSpPr>
        <dsp:cNvPr id="0" name=""/>
        <dsp:cNvSpPr/>
      </dsp:nvSpPr>
      <dsp:spPr>
        <a:xfrm>
          <a:off x="3626630" y="1901917"/>
          <a:ext cx="91440" cy="1916395"/>
        </a:xfrm>
        <a:custGeom>
          <a:avLst/>
          <a:gdLst/>
          <a:ahLst/>
          <a:cxnLst/>
          <a:rect l="0" t="0" r="0" b="0"/>
          <a:pathLst>
            <a:path>
              <a:moveTo>
                <a:pt x="76098" y="0"/>
              </a:moveTo>
              <a:lnTo>
                <a:pt x="76098" y="1916395"/>
              </a:lnTo>
              <a:lnTo>
                <a:pt x="45720" y="1916395"/>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4CCAD2B-0942-A145-83BE-0C480CD7737C}">
      <dsp:nvSpPr>
        <dsp:cNvPr id="0" name=""/>
        <dsp:cNvSpPr/>
      </dsp:nvSpPr>
      <dsp:spPr>
        <a:xfrm>
          <a:off x="3702729" y="1901917"/>
          <a:ext cx="113101" cy="1457077"/>
        </a:xfrm>
        <a:custGeom>
          <a:avLst/>
          <a:gdLst/>
          <a:ahLst/>
          <a:cxnLst/>
          <a:rect l="0" t="0" r="0" b="0"/>
          <a:pathLst>
            <a:path>
              <a:moveTo>
                <a:pt x="0" y="0"/>
              </a:moveTo>
              <a:lnTo>
                <a:pt x="0" y="1457077"/>
              </a:lnTo>
              <a:lnTo>
                <a:pt x="113101" y="1457077"/>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C9EA888-228A-D940-9901-8F741A9EEADA}">
      <dsp:nvSpPr>
        <dsp:cNvPr id="0" name=""/>
        <dsp:cNvSpPr/>
      </dsp:nvSpPr>
      <dsp:spPr>
        <a:xfrm>
          <a:off x="3626630" y="1901917"/>
          <a:ext cx="91440" cy="1416203"/>
        </a:xfrm>
        <a:custGeom>
          <a:avLst/>
          <a:gdLst/>
          <a:ahLst/>
          <a:cxnLst/>
          <a:rect l="0" t="0" r="0" b="0"/>
          <a:pathLst>
            <a:path>
              <a:moveTo>
                <a:pt x="76098" y="0"/>
              </a:moveTo>
              <a:lnTo>
                <a:pt x="76098" y="1416203"/>
              </a:lnTo>
              <a:lnTo>
                <a:pt x="45720" y="1416203"/>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E058D86-D339-F344-9F8A-A8ACDF4239E0}">
      <dsp:nvSpPr>
        <dsp:cNvPr id="0" name=""/>
        <dsp:cNvSpPr/>
      </dsp:nvSpPr>
      <dsp:spPr>
        <a:xfrm>
          <a:off x="3702729" y="1901917"/>
          <a:ext cx="113101" cy="959967"/>
        </a:xfrm>
        <a:custGeom>
          <a:avLst/>
          <a:gdLst/>
          <a:ahLst/>
          <a:cxnLst/>
          <a:rect l="0" t="0" r="0" b="0"/>
          <a:pathLst>
            <a:path>
              <a:moveTo>
                <a:pt x="0" y="0"/>
              </a:moveTo>
              <a:lnTo>
                <a:pt x="0" y="959967"/>
              </a:lnTo>
              <a:lnTo>
                <a:pt x="113101" y="959967"/>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2522BCE-CD54-2F4C-BC05-A37EDD245091}">
      <dsp:nvSpPr>
        <dsp:cNvPr id="0" name=""/>
        <dsp:cNvSpPr/>
      </dsp:nvSpPr>
      <dsp:spPr>
        <a:xfrm>
          <a:off x="3645009" y="1901917"/>
          <a:ext cx="91440" cy="945831"/>
        </a:xfrm>
        <a:custGeom>
          <a:avLst/>
          <a:gdLst/>
          <a:ahLst/>
          <a:cxnLst/>
          <a:rect l="0" t="0" r="0" b="0"/>
          <a:pathLst>
            <a:path>
              <a:moveTo>
                <a:pt x="57719" y="0"/>
              </a:moveTo>
              <a:lnTo>
                <a:pt x="57719" y="945831"/>
              </a:lnTo>
              <a:lnTo>
                <a:pt x="45720" y="945831"/>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E6CFF25-948F-F045-8542-5732FC843B91}">
      <dsp:nvSpPr>
        <dsp:cNvPr id="0" name=""/>
        <dsp:cNvSpPr/>
      </dsp:nvSpPr>
      <dsp:spPr>
        <a:xfrm>
          <a:off x="3626630" y="1901917"/>
          <a:ext cx="91440" cy="485243"/>
        </a:xfrm>
        <a:custGeom>
          <a:avLst/>
          <a:gdLst/>
          <a:ahLst/>
          <a:cxnLst/>
          <a:rect l="0" t="0" r="0" b="0"/>
          <a:pathLst>
            <a:path>
              <a:moveTo>
                <a:pt x="76098" y="0"/>
              </a:moveTo>
              <a:lnTo>
                <a:pt x="76098" y="485243"/>
              </a:lnTo>
              <a:lnTo>
                <a:pt x="45720" y="485243"/>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FBCFF18-404B-3042-A8D8-57D872046677}">
      <dsp:nvSpPr>
        <dsp:cNvPr id="0" name=""/>
        <dsp:cNvSpPr/>
      </dsp:nvSpPr>
      <dsp:spPr>
        <a:xfrm>
          <a:off x="3702729" y="1901917"/>
          <a:ext cx="128643" cy="491002"/>
        </a:xfrm>
        <a:custGeom>
          <a:avLst/>
          <a:gdLst/>
          <a:ahLst/>
          <a:cxnLst/>
          <a:rect l="0" t="0" r="0" b="0"/>
          <a:pathLst>
            <a:path>
              <a:moveTo>
                <a:pt x="0" y="0"/>
              </a:moveTo>
              <a:lnTo>
                <a:pt x="0" y="491002"/>
              </a:lnTo>
              <a:lnTo>
                <a:pt x="128643" y="491002"/>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2086106-685D-404B-8964-D796C9640B04}">
      <dsp:nvSpPr>
        <dsp:cNvPr id="0" name=""/>
        <dsp:cNvSpPr/>
      </dsp:nvSpPr>
      <dsp:spPr>
        <a:xfrm>
          <a:off x="4024206" y="1109588"/>
          <a:ext cx="334441" cy="212732"/>
        </a:xfrm>
        <a:custGeom>
          <a:avLst/>
          <a:gdLst/>
          <a:ahLst/>
          <a:cxnLst/>
          <a:rect l="0" t="0" r="0" b="0"/>
          <a:pathLst>
            <a:path>
              <a:moveTo>
                <a:pt x="334441" y="0"/>
              </a:moveTo>
              <a:lnTo>
                <a:pt x="334441" y="133122"/>
              </a:lnTo>
              <a:lnTo>
                <a:pt x="0" y="133122"/>
              </a:lnTo>
              <a:lnTo>
                <a:pt x="0" y="212732"/>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F53FF97-1210-1941-B43E-95B8B86362C5}">
      <dsp:nvSpPr>
        <dsp:cNvPr id="0" name=""/>
        <dsp:cNvSpPr/>
      </dsp:nvSpPr>
      <dsp:spPr>
        <a:xfrm>
          <a:off x="4358648" y="1109588"/>
          <a:ext cx="1482024" cy="211629"/>
        </a:xfrm>
        <a:custGeom>
          <a:avLst/>
          <a:gdLst/>
          <a:ahLst/>
          <a:cxnLst/>
          <a:rect l="0" t="0" r="0" b="0"/>
          <a:pathLst>
            <a:path>
              <a:moveTo>
                <a:pt x="0" y="0"/>
              </a:moveTo>
              <a:lnTo>
                <a:pt x="0" y="132019"/>
              </a:lnTo>
              <a:lnTo>
                <a:pt x="1482024" y="132019"/>
              </a:lnTo>
              <a:lnTo>
                <a:pt x="1482024" y="211629"/>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C5937A5-48A8-9840-B6B7-E908A47708BC}">
      <dsp:nvSpPr>
        <dsp:cNvPr id="0" name=""/>
        <dsp:cNvSpPr/>
      </dsp:nvSpPr>
      <dsp:spPr>
        <a:xfrm>
          <a:off x="1424927" y="1109588"/>
          <a:ext cx="2933720" cy="210488"/>
        </a:xfrm>
        <a:custGeom>
          <a:avLst/>
          <a:gdLst/>
          <a:ahLst/>
          <a:cxnLst/>
          <a:rect l="0" t="0" r="0" b="0"/>
          <a:pathLst>
            <a:path>
              <a:moveTo>
                <a:pt x="2933720" y="0"/>
              </a:moveTo>
              <a:lnTo>
                <a:pt x="2933720" y="130878"/>
              </a:lnTo>
              <a:lnTo>
                <a:pt x="0" y="130878"/>
              </a:lnTo>
              <a:lnTo>
                <a:pt x="0" y="210488"/>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E28576D-F062-E94C-BD14-722B537A47CF}">
      <dsp:nvSpPr>
        <dsp:cNvPr id="0" name=""/>
        <dsp:cNvSpPr/>
      </dsp:nvSpPr>
      <dsp:spPr>
        <a:xfrm>
          <a:off x="7462102" y="1872363"/>
          <a:ext cx="113114" cy="2988027"/>
        </a:xfrm>
        <a:custGeom>
          <a:avLst/>
          <a:gdLst/>
          <a:ahLst/>
          <a:cxnLst/>
          <a:rect l="0" t="0" r="0" b="0"/>
          <a:pathLst>
            <a:path>
              <a:moveTo>
                <a:pt x="0" y="0"/>
              </a:moveTo>
              <a:lnTo>
                <a:pt x="0" y="2988027"/>
              </a:lnTo>
              <a:lnTo>
                <a:pt x="113114" y="2988027"/>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5902285-A0E4-4A41-AC69-21A3163161BF}">
      <dsp:nvSpPr>
        <dsp:cNvPr id="0" name=""/>
        <dsp:cNvSpPr/>
      </dsp:nvSpPr>
      <dsp:spPr>
        <a:xfrm>
          <a:off x="7344498" y="1872363"/>
          <a:ext cx="91440" cy="2996253"/>
        </a:xfrm>
        <a:custGeom>
          <a:avLst/>
          <a:gdLst/>
          <a:ahLst/>
          <a:cxnLst/>
          <a:rect l="0" t="0" r="0" b="0"/>
          <a:pathLst>
            <a:path>
              <a:moveTo>
                <a:pt x="117603" y="0"/>
              </a:moveTo>
              <a:lnTo>
                <a:pt x="117603" y="2996253"/>
              </a:lnTo>
              <a:lnTo>
                <a:pt x="45720" y="2996253"/>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9B58983-44D4-B340-B0EB-8AE84CF4D7DD}">
      <dsp:nvSpPr>
        <dsp:cNvPr id="0" name=""/>
        <dsp:cNvSpPr/>
      </dsp:nvSpPr>
      <dsp:spPr>
        <a:xfrm>
          <a:off x="7462102" y="1872363"/>
          <a:ext cx="113114" cy="1929117"/>
        </a:xfrm>
        <a:custGeom>
          <a:avLst/>
          <a:gdLst/>
          <a:ahLst/>
          <a:cxnLst/>
          <a:rect l="0" t="0" r="0" b="0"/>
          <a:pathLst>
            <a:path>
              <a:moveTo>
                <a:pt x="0" y="0"/>
              </a:moveTo>
              <a:lnTo>
                <a:pt x="0" y="1929117"/>
              </a:lnTo>
              <a:lnTo>
                <a:pt x="113114" y="1929117"/>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ECA9422-CA24-064D-9052-B66E68AB386B}">
      <dsp:nvSpPr>
        <dsp:cNvPr id="0" name=""/>
        <dsp:cNvSpPr/>
      </dsp:nvSpPr>
      <dsp:spPr>
        <a:xfrm>
          <a:off x="7351314" y="1872363"/>
          <a:ext cx="91440" cy="2438399"/>
        </a:xfrm>
        <a:custGeom>
          <a:avLst/>
          <a:gdLst/>
          <a:ahLst/>
          <a:cxnLst/>
          <a:rect l="0" t="0" r="0" b="0"/>
          <a:pathLst>
            <a:path>
              <a:moveTo>
                <a:pt x="110787" y="0"/>
              </a:moveTo>
              <a:lnTo>
                <a:pt x="110787" y="2438399"/>
              </a:lnTo>
              <a:lnTo>
                <a:pt x="45720" y="2438399"/>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4DE88D4-628D-8846-876F-2AD0BD228D12}">
      <dsp:nvSpPr>
        <dsp:cNvPr id="0" name=""/>
        <dsp:cNvSpPr/>
      </dsp:nvSpPr>
      <dsp:spPr>
        <a:xfrm>
          <a:off x="7462102" y="1872363"/>
          <a:ext cx="113114" cy="2442353"/>
        </a:xfrm>
        <a:custGeom>
          <a:avLst/>
          <a:gdLst/>
          <a:ahLst/>
          <a:cxnLst/>
          <a:rect l="0" t="0" r="0" b="0"/>
          <a:pathLst>
            <a:path>
              <a:moveTo>
                <a:pt x="0" y="0"/>
              </a:moveTo>
              <a:lnTo>
                <a:pt x="0" y="2442353"/>
              </a:lnTo>
              <a:lnTo>
                <a:pt x="113114" y="2442353"/>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8628AC3-14BD-4342-BC18-1B06A2F95874}">
      <dsp:nvSpPr>
        <dsp:cNvPr id="0" name=""/>
        <dsp:cNvSpPr/>
      </dsp:nvSpPr>
      <dsp:spPr>
        <a:xfrm>
          <a:off x="7462102" y="1872363"/>
          <a:ext cx="113114" cy="1399313"/>
        </a:xfrm>
        <a:custGeom>
          <a:avLst/>
          <a:gdLst/>
          <a:ahLst/>
          <a:cxnLst/>
          <a:rect l="0" t="0" r="0" b="0"/>
          <a:pathLst>
            <a:path>
              <a:moveTo>
                <a:pt x="0" y="0"/>
              </a:moveTo>
              <a:lnTo>
                <a:pt x="0" y="1399313"/>
              </a:lnTo>
              <a:lnTo>
                <a:pt x="113114" y="1399313"/>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5721612-84CD-4445-AA06-DB8ECC2CFB76}">
      <dsp:nvSpPr>
        <dsp:cNvPr id="0" name=""/>
        <dsp:cNvSpPr/>
      </dsp:nvSpPr>
      <dsp:spPr>
        <a:xfrm>
          <a:off x="7462102" y="1872363"/>
          <a:ext cx="113114" cy="903640"/>
        </a:xfrm>
        <a:custGeom>
          <a:avLst/>
          <a:gdLst/>
          <a:ahLst/>
          <a:cxnLst/>
          <a:rect l="0" t="0" r="0" b="0"/>
          <a:pathLst>
            <a:path>
              <a:moveTo>
                <a:pt x="0" y="0"/>
              </a:moveTo>
              <a:lnTo>
                <a:pt x="0" y="903640"/>
              </a:lnTo>
              <a:lnTo>
                <a:pt x="113114" y="903640"/>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C2935E9-3EFC-D14E-8DEC-942B98C0D8E9}">
      <dsp:nvSpPr>
        <dsp:cNvPr id="0" name=""/>
        <dsp:cNvSpPr/>
      </dsp:nvSpPr>
      <dsp:spPr>
        <a:xfrm>
          <a:off x="7341033" y="1872363"/>
          <a:ext cx="91440" cy="1931374"/>
        </a:xfrm>
        <a:custGeom>
          <a:avLst/>
          <a:gdLst/>
          <a:ahLst/>
          <a:cxnLst/>
          <a:rect l="0" t="0" r="0" b="0"/>
          <a:pathLst>
            <a:path>
              <a:moveTo>
                <a:pt x="121068" y="0"/>
              </a:moveTo>
              <a:lnTo>
                <a:pt x="121068" y="1931374"/>
              </a:lnTo>
              <a:lnTo>
                <a:pt x="45720" y="1931374"/>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72A7551-BED9-1543-87DD-EA1157BADA6D}">
      <dsp:nvSpPr>
        <dsp:cNvPr id="0" name=""/>
        <dsp:cNvSpPr/>
      </dsp:nvSpPr>
      <dsp:spPr>
        <a:xfrm>
          <a:off x="7462102" y="1872363"/>
          <a:ext cx="113114" cy="452643"/>
        </a:xfrm>
        <a:custGeom>
          <a:avLst/>
          <a:gdLst/>
          <a:ahLst/>
          <a:cxnLst/>
          <a:rect l="0" t="0" r="0" b="0"/>
          <a:pathLst>
            <a:path>
              <a:moveTo>
                <a:pt x="0" y="0"/>
              </a:moveTo>
              <a:lnTo>
                <a:pt x="0" y="452643"/>
              </a:lnTo>
              <a:lnTo>
                <a:pt x="113114" y="452643"/>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172ED36-53B0-4D4E-ACB9-3CE9376AA3AF}">
      <dsp:nvSpPr>
        <dsp:cNvPr id="0" name=""/>
        <dsp:cNvSpPr/>
      </dsp:nvSpPr>
      <dsp:spPr>
        <a:xfrm>
          <a:off x="4358648" y="1109588"/>
          <a:ext cx="3406729" cy="213251"/>
        </a:xfrm>
        <a:custGeom>
          <a:avLst/>
          <a:gdLst/>
          <a:ahLst/>
          <a:cxnLst/>
          <a:rect l="0" t="0" r="0" b="0"/>
          <a:pathLst>
            <a:path>
              <a:moveTo>
                <a:pt x="0" y="0"/>
              </a:moveTo>
              <a:lnTo>
                <a:pt x="0" y="133641"/>
              </a:lnTo>
              <a:lnTo>
                <a:pt x="3406729" y="133641"/>
              </a:lnTo>
              <a:lnTo>
                <a:pt x="3406729" y="213251"/>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375CEA6-6FD6-6D46-9FE1-1CE0A27579D6}">
      <dsp:nvSpPr>
        <dsp:cNvPr id="0" name=""/>
        <dsp:cNvSpPr/>
      </dsp:nvSpPr>
      <dsp:spPr>
        <a:xfrm>
          <a:off x="6379967" y="1870430"/>
          <a:ext cx="91440" cy="1027746"/>
        </a:xfrm>
        <a:custGeom>
          <a:avLst/>
          <a:gdLst/>
          <a:ahLst/>
          <a:cxnLst/>
          <a:rect l="0" t="0" r="0" b="0"/>
          <a:pathLst>
            <a:path>
              <a:moveTo>
                <a:pt x="45720" y="0"/>
              </a:moveTo>
              <a:lnTo>
                <a:pt x="45720" y="1027746"/>
              </a:lnTo>
              <a:lnTo>
                <a:pt x="130145" y="1027746"/>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31C7886-9281-7A46-A598-EFFD8E239CBD}">
      <dsp:nvSpPr>
        <dsp:cNvPr id="0" name=""/>
        <dsp:cNvSpPr/>
      </dsp:nvSpPr>
      <dsp:spPr>
        <a:xfrm>
          <a:off x="6379967" y="1870430"/>
          <a:ext cx="91440" cy="489958"/>
        </a:xfrm>
        <a:custGeom>
          <a:avLst/>
          <a:gdLst/>
          <a:ahLst/>
          <a:cxnLst/>
          <a:rect l="0" t="0" r="0" b="0"/>
          <a:pathLst>
            <a:path>
              <a:moveTo>
                <a:pt x="45720" y="0"/>
              </a:moveTo>
              <a:lnTo>
                <a:pt x="45720" y="489958"/>
              </a:lnTo>
              <a:lnTo>
                <a:pt x="130145" y="489958"/>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E47088F-F9FF-6A44-A9BD-E618BB84177B}">
      <dsp:nvSpPr>
        <dsp:cNvPr id="0" name=""/>
        <dsp:cNvSpPr/>
      </dsp:nvSpPr>
      <dsp:spPr>
        <a:xfrm>
          <a:off x="4358648" y="1109588"/>
          <a:ext cx="2370017" cy="211855"/>
        </a:xfrm>
        <a:custGeom>
          <a:avLst/>
          <a:gdLst/>
          <a:ahLst/>
          <a:cxnLst/>
          <a:rect l="0" t="0" r="0" b="0"/>
          <a:pathLst>
            <a:path>
              <a:moveTo>
                <a:pt x="0" y="0"/>
              </a:moveTo>
              <a:lnTo>
                <a:pt x="0" y="132245"/>
              </a:lnTo>
              <a:lnTo>
                <a:pt x="2370017" y="132245"/>
              </a:lnTo>
              <a:lnTo>
                <a:pt x="2370017" y="211855"/>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7043683-422B-9240-A3B6-209812941D88}">
      <dsp:nvSpPr>
        <dsp:cNvPr id="0" name=""/>
        <dsp:cNvSpPr/>
      </dsp:nvSpPr>
      <dsp:spPr>
        <a:xfrm>
          <a:off x="257880" y="1869599"/>
          <a:ext cx="110316" cy="2625281"/>
        </a:xfrm>
        <a:custGeom>
          <a:avLst/>
          <a:gdLst/>
          <a:ahLst/>
          <a:cxnLst/>
          <a:rect l="0" t="0" r="0" b="0"/>
          <a:pathLst>
            <a:path>
              <a:moveTo>
                <a:pt x="0" y="0"/>
              </a:moveTo>
              <a:lnTo>
                <a:pt x="0" y="2625281"/>
              </a:lnTo>
              <a:lnTo>
                <a:pt x="110316" y="2625281"/>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6F362EB-548D-2D41-9F20-6FDC31EF4370}">
      <dsp:nvSpPr>
        <dsp:cNvPr id="0" name=""/>
        <dsp:cNvSpPr/>
      </dsp:nvSpPr>
      <dsp:spPr>
        <a:xfrm>
          <a:off x="257880" y="1869599"/>
          <a:ext cx="110316" cy="2086968"/>
        </a:xfrm>
        <a:custGeom>
          <a:avLst/>
          <a:gdLst/>
          <a:ahLst/>
          <a:cxnLst/>
          <a:rect l="0" t="0" r="0" b="0"/>
          <a:pathLst>
            <a:path>
              <a:moveTo>
                <a:pt x="0" y="0"/>
              </a:moveTo>
              <a:lnTo>
                <a:pt x="0" y="2086968"/>
              </a:lnTo>
              <a:lnTo>
                <a:pt x="110316" y="2086968"/>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AE31842-A658-3C45-8F36-1C6FA366A42E}">
      <dsp:nvSpPr>
        <dsp:cNvPr id="0" name=""/>
        <dsp:cNvSpPr/>
      </dsp:nvSpPr>
      <dsp:spPr>
        <a:xfrm>
          <a:off x="257880" y="1869599"/>
          <a:ext cx="110316" cy="1548655"/>
        </a:xfrm>
        <a:custGeom>
          <a:avLst/>
          <a:gdLst/>
          <a:ahLst/>
          <a:cxnLst/>
          <a:rect l="0" t="0" r="0" b="0"/>
          <a:pathLst>
            <a:path>
              <a:moveTo>
                <a:pt x="0" y="0"/>
              </a:moveTo>
              <a:lnTo>
                <a:pt x="0" y="1548655"/>
              </a:lnTo>
              <a:lnTo>
                <a:pt x="110316" y="1548655"/>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CEA8A14-DD84-E84E-9E16-A6526075461E}">
      <dsp:nvSpPr>
        <dsp:cNvPr id="0" name=""/>
        <dsp:cNvSpPr/>
      </dsp:nvSpPr>
      <dsp:spPr>
        <a:xfrm>
          <a:off x="257880" y="1869599"/>
          <a:ext cx="110316" cy="1010341"/>
        </a:xfrm>
        <a:custGeom>
          <a:avLst/>
          <a:gdLst/>
          <a:ahLst/>
          <a:cxnLst/>
          <a:rect l="0" t="0" r="0" b="0"/>
          <a:pathLst>
            <a:path>
              <a:moveTo>
                <a:pt x="0" y="0"/>
              </a:moveTo>
              <a:lnTo>
                <a:pt x="0" y="1010341"/>
              </a:lnTo>
              <a:lnTo>
                <a:pt x="110316" y="1010341"/>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A8766F6-5C94-5A4B-BC17-53B73972992C}">
      <dsp:nvSpPr>
        <dsp:cNvPr id="0" name=""/>
        <dsp:cNvSpPr/>
      </dsp:nvSpPr>
      <dsp:spPr>
        <a:xfrm>
          <a:off x="257880" y="1869599"/>
          <a:ext cx="110316" cy="472028"/>
        </a:xfrm>
        <a:custGeom>
          <a:avLst/>
          <a:gdLst/>
          <a:ahLst/>
          <a:cxnLst/>
          <a:rect l="0" t="0" r="0" b="0"/>
          <a:pathLst>
            <a:path>
              <a:moveTo>
                <a:pt x="0" y="0"/>
              </a:moveTo>
              <a:lnTo>
                <a:pt x="0" y="472028"/>
              </a:lnTo>
              <a:lnTo>
                <a:pt x="110316" y="472028"/>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134F219-68C9-FF46-9CE8-DDE84EB0C003}">
      <dsp:nvSpPr>
        <dsp:cNvPr id="0" name=""/>
        <dsp:cNvSpPr/>
      </dsp:nvSpPr>
      <dsp:spPr>
        <a:xfrm>
          <a:off x="561156" y="1109588"/>
          <a:ext cx="3797491" cy="210488"/>
        </a:xfrm>
        <a:custGeom>
          <a:avLst/>
          <a:gdLst/>
          <a:ahLst/>
          <a:cxnLst/>
          <a:rect l="0" t="0" r="0" b="0"/>
          <a:pathLst>
            <a:path>
              <a:moveTo>
                <a:pt x="3797491" y="0"/>
              </a:moveTo>
              <a:lnTo>
                <a:pt x="3797491" y="130878"/>
              </a:lnTo>
              <a:lnTo>
                <a:pt x="0" y="130878"/>
              </a:lnTo>
              <a:lnTo>
                <a:pt x="0" y="210488"/>
              </a:lnTo>
            </a:path>
          </a:pathLst>
        </a:custGeom>
        <a:noFill/>
        <a:ln w="12700"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EA9AA59-EB6D-6B4A-ABF0-53627FAC4D43}">
      <dsp:nvSpPr>
        <dsp:cNvPr id="0" name=""/>
        <dsp:cNvSpPr/>
      </dsp:nvSpPr>
      <dsp:spPr>
        <a:xfrm>
          <a:off x="4312928" y="504198"/>
          <a:ext cx="91440" cy="113132"/>
        </a:xfrm>
        <a:custGeom>
          <a:avLst/>
          <a:gdLst/>
          <a:ahLst/>
          <a:cxnLst/>
          <a:rect l="0" t="0" r="0" b="0"/>
          <a:pathLst>
            <a:path>
              <a:moveTo>
                <a:pt x="45720" y="0"/>
              </a:moveTo>
              <a:lnTo>
                <a:pt x="45720" y="113132"/>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BF6ED53-CD6B-1742-A21C-C238AEB347BA}">
      <dsp:nvSpPr>
        <dsp:cNvPr id="0" name=""/>
        <dsp:cNvSpPr/>
      </dsp:nvSpPr>
      <dsp:spPr>
        <a:xfrm>
          <a:off x="3979554" y="0"/>
          <a:ext cx="758187" cy="504198"/>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NACA-Governing Council </a:t>
          </a:r>
          <a:endParaRPr lang="en-US" sz="800" kern="1200" dirty="0">
            <a:solidFill>
              <a:schemeClr val="accent2"/>
            </a:solidFill>
          </a:endParaRPr>
        </a:p>
      </dsp:txBody>
      <dsp:txXfrm>
        <a:off x="3979554" y="0"/>
        <a:ext cx="758187" cy="504198"/>
      </dsp:txXfrm>
    </dsp:sp>
    <dsp:sp modelId="{87F7E6BE-993E-2840-8321-54561040CC3A}">
      <dsp:nvSpPr>
        <dsp:cNvPr id="0" name=""/>
        <dsp:cNvSpPr/>
      </dsp:nvSpPr>
      <dsp:spPr>
        <a:xfrm>
          <a:off x="3979554" y="617331"/>
          <a:ext cx="758187" cy="492257"/>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Principal – </a:t>
          </a:r>
          <a:br>
            <a:rPr lang="en-US" sz="800" kern="1200" dirty="0" smtClean="0">
              <a:solidFill>
                <a:schemeClr val="accent2"/>
              </a:solidFill>
            </a:rPr>
          </a:br>
          <a:r>
            <a:rPr lang="en-US" sz="800" kern="1200" dirty="0" smtClean="0">
              <a:solidFill>
                <a:schemeClr val="accent2"/>
              </a:solidFill>
            </a:rPr>
            <a:t>Kara </a:t>
          </a:r>
          <a:r>
            <a:rPr lang="en-US" sz="800" kern="1200" dirty="0" err="1" smtClean="0">
              <a:solidFill>
                <a:schemeClr val="accent2"/>
              </a:solidFill>
            </a:rPr>
            <a:t>Bobroff</a:t>
          </a:r>
          <a:endParaRPr lang="en-US" sz="800" kern="1200" dirty="0">
            <a:solidFill>
              <a:schemeClr val="accent2"/>
            </a:solidFill>
          </a:endParaRPr>
        </a:p>
      </dsp:txBody>
      <dsp:txXfrm>
        <a:off x="3979554" y="617331"/>
        <a:ext cx="758187" cy="492257"/>
      </dsp:txXfrm>
    </dsp:sp>
    <dsp:sp modelId="{C0705E29-A424-664F-973A-405D13FAC80E}">
      <dsp:nvSpPr>
        <dsp:cNvPr id="0" name=""/>
        <dsp:cNvSpPr/>
      </dsp:nvSpPr>
      <dsp:spPr>
        <a:xfrm>
          <a:off x="182062" y="1320076"/>
          <a:ext cx="758187" cy="54952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solidFill>
                <a:schemeClr val="accent2"/>
              </a:solidFill>
            </a:rPr>
            <a:t>Director of Finance &amp; Human Resources</a:t>
          </a:r>
          <a:endParaRPr lang="en-US" sz="700" kern="1200" dirty="0">
            <a:solidFill>
              <a:schemeClr val="accent2"/>
            </a:solidFill>
          </a:endParaRPr>
        </a:p>
      </dsp:txBody>
      <dsp:txXfrm>
        <a:off x="182062" y="1320076"/>
        <a:ext cx="758187" cy="549523"/>
      </dsp:txXfrm>
    </dsp:sp>
    <dsp:sp modelId="{66AB28FE-5902-564B-9C85-DC66AC8DB6F3}">
      <dsp:nvSpPr>
        <dsp:cNvPr id="0" name=""/>
        <dsp:cNvSpPr/>
      </dsp:nvSpPr>
      <dsp:spPr>
        <a:xfrm>
          <a:off x="368197" y="2152081"/>
          <a:ext cx="758187" cy="37909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Registrar</a:t>
          </a:r>
          <a:endParaRPr lang="en-US" sz="800" kern="1200" dirty="0">
            <a:solidFill>
              <a:schemeClr val="accent2"/>
            </a:solidFill>
          </a:endParaRPr>
        </a:p>
      </dsp:txBody>
      <dsp:txXfrm>
        <a:off x="368197" y="2152081"/>
        <a:ext cx="758187" cy="379093"/>
      </dsp:txXfrm>
    </dsp:sp>
    <dsp:sp modelId="{23BD522C-616F-904B-8B4D-08C3A0FAD1EC}">
      <dsp:nvSpPr>
        <dsp:cNvPr id="0" name=""/>
        <dsp:cNvSpPr/>
      </dsp:nvSpPr>
      <dsp:spPr>
        <a:xfrm>
          <a:off x="368197" y="2690394"/>
          <a:ext cx="758187" cy="37909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Office Manager</a:t>
          </a:r>
          <a:endParaRPr lang="en-US" sz="800" kern="1200" dirty="0">
            <a:solidFill>
              <a:schemeClr val="accent2"/>
            </a:solidFill>
          </a:endParaRPr>
        </a:p>
      </dsp:txBody>
      <dsp:txXfrm>
        <a:off x="368197" y="2690394"/>
        <a:ext cx="758187" cy="379093"/>
      </dsp:txXfrm>
    </dsp:sp>
    <dsp:sp modelId="{73682122-20AD-C042-BF10-308B46A8C86F}">
      <dsp:nvSpPr>
        <dsp:cNvPr id="0" name=""/>
        <dsp:cNvSpPr/>
      </dsp:nvSpPr>
      <dsp:spPr>
        <a:xfrm>
          <a:off x="368197" y="3228707"/>
          <a:ext cx="758187" cy="379093"/>
        </a:xfrm>
        <a:prstGeom prst="rect">
          <a:avLst/>
        </a:prstGeom>
        <a:gradFill flip="none" rotWithShape="1">
          <a:gsLst>
            <a:gs pos="18000">
              <a:schemeClr val="accent3"/>
            </a:gs>
            <a:gs pos="57000">
              <a:schemeClr val="accent3">
                <a:lumMod val="40000"/>
                <a:lumOff val="60000"/>
              </a:schemeClr>
            </a:gs>
            <a:gs pos="100000">
              <a:schemeClr val="accent3">
                <a:lumMod val="20000"/>
                <a:lumOff val="80000"/>
              </a:schemeClr>
            </a:gs>
          </a:gsLst>
          <a:path path="circle">
            <a:fillToRect l="100000" t="100000"/>
          </a:path>
          <a:tileRect r="-100000" b="-100000"/>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UNM </a:t>
          </a:r>
          <a:r>
            <a:rPr lang="en-US" sz="800" kern="1200" dirty="0" err="1" smtClean="0">
              <a:solidFill>
                <a:schemeClr val="accent2"/>
              </a:solidFill>
            </a:rPr>
            <a:t>Workstudy</a:t>
          </a:r>
          <a:endParaRPr lang="en-US" sz="800" kern="1200" dirty="0">
            <a:solidFill>
              <a:schemeClr val="accent2"/>
            </a:solidFill>
          </a:endParaRPr>
        </a:p>
      </dsp:txBody>
      <dsp:txXfrm>
        <a:off x="368197" y="3228707"/>
        <a:ext cx="758187" cy="379093"/>
      </dsp:txXfrm>
    </dsp:sp>
    <dsp:sp modelId="{CB37FE42-B1BC-B248-8C57-4C4301C0FA2B}">
      <dsp:nvSpPr>
        <dsp:cNvPr id="0" name=""/>
        <dsp:cNvSpPr/>
      </dsp:nvSpPr>
      <dsp:spPr>
        <a:xfrm>
          <a:off x="368197" y="3767021"/>
          <a:ext cx="758187" cy="37909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solidFill>
                <a:schemeClr val="accent2"/>
              </a:solidFill>
            </a:rPr>
            <a:t>Contractors – Technology, Food Services, Transportation</a:t>
          </a:r>
          <a:endParaRPr lang="en-US" sz="700" kern="1200" dirty="0">
            <a:solidFill>
              <a:schemeClr val="accent2"/>
            </a:solidFill>
          </a:endParaRPr>
        </a:p>
      </dsp:txBody>
      <dsp:txXfrm>
        <a:off x="368197" y="3767021"/>
        <a:ext cx="758187" cy="379093"/>
      </dsp:txXfrm>
    </dsp:sp>
    <dsp:sp modelId="{489A8373-6AC9-5F45-BBBF-848ABDB2B3B3}">
      <dsp:nvSpPr>
        <dsp:cNvPr id="0" name=""/>
        <dsp:cNvSpPr/>
      </dsp:nvSpPr>
      <dsp:spPr>
        <a:xfrm>
          <a:off x="368197" y="4305334"/>
          <a:ext cx="758187" cy="379093"/>
        </a:xfrm>
        <a:prstGeom prst="rect">
          <a:avLst/>
        </a:prstGeom>
        <a:gradFill flip="none" rotWithShape="1">
          <a:gsLst>
            <a:gs pos="0">
              <a:schemeClr val="accent3">
                <a:lumMod val="20000"/>
                <a:lumOff val="80000"/>
              </a:schemeClr>
            </a:gs>
            <a:gs pos="100000">
              <a:schemeClr val="accent3"/>
            </a:gs>
          </a:gsLst>
          <a:lin ang="0" scaled="1"/>
          <a:tileRect/>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Tribal Relations Dean</a:t>
          </a:r>
          <a:endParaRPr lang="en-US" sz="800" kern="1200" dirty="0">
            <a:solidFill>
              <a:schemeClr val="accent2"/>
            </a:solidFill>
          </a:endParaRPr>
        </a:p>
      </dsp:txBody>
      <dsp:txXfrm>
        <a:off x="368197" y="4305334"/>
        <a:ext cx="758187" cy="379093"/>
      </dsp:txXfrm>
    </dsp:sp>
    <dsp:sp modelId="{72E0D77F-6A97-7E4F-9899-7D21326E6FEA}">
      <dsp:nvSpPr>
        <dsp:cNvPr id="0" name=""/>
        <dsp:cNvSpPr/>
      </dsp:nvSpPr>
      <dsp:spPr>
        <a:xfrm>
          <a:off x="6349942" y="1321443"/>
          <a:ext cx="757447" cy="548986"/>
        </a:xfrm>
        <a:prstGeom prst="rect">
          <a:avLst/>
        </a:prstGeom>
        <a:gradFill flip="none" rotWithShape="1">
          <a:gsLst>
            <a:gs pos="0">
              <a:schemeClr val="accent3"/>
            </a:gs>
            <a:gs pos="69000">
              <a:schemeClr val="accent3">
                <a:lumMod val="40000"/>
                <a:lumOff val="60000"/>
              </a:schemeClr>
            </a:gs>
            <a:gs pos="100000">
              <a:schemeClr val="accent3">
                <a:lumMod val="20000"/>
                <a:lumOff val="80000"/>
              </a:schemeClr>
            </a:gs>
          </a:gsLst>
          <a:lin ang="10800000" scaled="0"/>
          <a:tileRect/>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Director of OST</a:t>
          </a:r>
          <a:endParaRPr lang="en-US" sz="800" kern="1200" dirty="0">
            <a:solidFill>
              <a:schemeClr val="accent2"/>
            </a:solidFill>
          </a:endParaRPr>
        </a:p>
      </dsp:txBody>
      <dsp:txXfrm>
        <a:off x="6349942" y="1321443"/>
        <a:ext cx="757447" cy="548986"/>
      </dsp:txXfrm>
    </dsp:sp>
    <dsp:sp modelId="{543A68C1-4D10-2C45-8788-63240DD3D5A5}">
      <dsp:nvSpPr>
        <dsp:cNvPr id="0" name=""/>
        <dsp:cNvSpPr/>
      </dsp:nvSpPr>
      <dsp:spPr>
        <a:xfrm>
          <a:off x="6510112" y="2171026"/>
          <a:ext cx="757447" cy="37872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Out of School Time Staff</a:t>
          </a:r>
          <a:endParaRPr lang="en-US" sz="800" kern="1200" dirty="0">
            <a:solidFill>
              <a:schemeClr val="accent2"/>
            </a:solidFill>
          </a:endParaRPr>
        </a:p>
      </dsp:txBody>
      <dsp:txXfrm>
        <a:off x="6510112" y="2171026"/>
        <a:ext cx="757447" cy="378723"/>
      </dsp:txXfrm>
    </dsp:sp>
    <dsp:sp modelId="{57F2A991-AF33-7E41-8BE1-774EF8C528B6}">
      <dsp:nvSpPr>
        <dsp:cNvPr id="0" name=""/>
        <dsp:cNvSpPr/>
      </dsp:nvSpPr>
      <dsp:spPr>
        <a:xfrm>
          <a:off x="6510112" y="2708814"/>
          <a:ext cx="757447" cy="378723"/>
        </a:xfrm>
        <a:prstGeom prst="rect">
          <a:avLst/>
        </a:prstGeom>
        <a:gradFill flip="none" rotWithShape="1">
          <a:gsLst>
            <a:gs pos="0">
              <a:schemeClr val="accent3">
                <a:lumMod val="20000"/>
                <a:lumOff val="80000"/>
              </a:schemeClr>
            </a:gs>
            <a:gs pos="100000">
              <a:schemeClr val="accent3"/>
            </a:gs>
          </a:gsLst>
          <a:lin ang="0" scaled="1"/>
          <a:tileRect/>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OST Vista Volunteers</a:t>
          </a:r>
          <a:endParaRPr lang="en-US" sz="800" kern="1200" dirty="0">
            <a:solidFill>
              <a:schemeClr val="accent2"/>
            </a:solidFill>
          </a:endParaRPr>
        </a:p>
      </dsp:txBody>
      <dsp:txXfrm>
        <a:off x="6510112" y="2708814"/>
        <a:ext cx="757447" cy="378723"/>
      </dsp:txXfrm>
    </dsp:sp>
    <dsp:sp modelId="{6A8D3AE6-6EB1-5444-BE85-7F15F769D6B5}">
      <dsp:nvSpPr>
        <dsp:cNvPr id="0" name=""/>
        <dsp:cNvSpPr/>
      </dsp:nvSpPr>
      <dsp:spPr>
        <a:xfrm>
          <a:off x="7386283" y="1322840"/>
          <a:ext cx="758187" cy="549523"/>
        </a:xfrm>
        <a:prstGeom prst="rect">
          <a:avLst/>
        </a:prstGeom>
        <a:gradFill flip="none" rotWithShape="1">
          <a:gsLst>
            <a:gs pos="0">
              <a:schemeClr val="accent3">
                <a:lumMod val="20000"/>
                <a:lumOff val="80000"/>
              </a:schemeClr>
            </a:gs>
            <a:gs pos="100000">
              <a:schemeClr val="accent3"/>
            </a:gs>
          </a:gsLst>
          <a:lin ang="0" scaled="1"/>
          <a:tileRect/>
        </a:gradFill>
        <a:ln w="9525" cmpd="sng">
          <a:noFill/>
          <a:prstDash val="sysDot"/>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External Partnerships</a:t>
          </a:r>
          <a:endParaRPr lang="en-US" sz="800" kern="1200" dirty="0">
            <a:solidFill>
              <a:schemeClr val="accent2"/>
            </a:solidFill>
          </a:endParaRPr>
        </a:p>
      </dsp:txBody>
      <dsp:txXfrm>
        <a:off x="7386283" y="1322840"/>
        <a:ext cx="758187" cy="549523"/>
      </dsp:txXfrm>
    </dsp:sp>
    <dsp:sp modelId="{21136341-52CD-3343-8157-66B86E603742}">
      <dsp:nvSpPr>
        <dsp:cNvPr id="0" name=""/>
        <dsp:cNvSpPr/>
      </dsp:nvSpPr>
      <dsp:spPr>
        <a:xfrm>
          <a:off x="7575216" y="2146493"/>
          <a:ext cx="758187" cy="357026"/>
        </a:xfrm>
        <a:prstGeom prst="rect">
          <a:avLst/>
        </a:prstGeom>
        <a:gradFill flip="none" rotWithShape="1">
          <a:gsLst>
            <a:gs pos="0">
              <a:schemeClr val="accent3">
                <a:lumMod val="20000"/>
                <a:lumOff val="80000"/>
              </a:schemeClr>
            </a:gs>
            <a:gs pos="100000">
              <a:schemeClr val="accent3"/>
            </a:gs>
          </a:gsLst>
          <a:lin ang="0" scaled="1"/>
          <a:tileRect/>
        </a:gradFill>
        <a:ln w="9525" cmpd="sng">
          <a:noFill/>
          <a:prstDash val="sysDot"/>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Albuquerque Public Schools</a:t>
          </a:r>
          <a:endParaRPr lang="en-US" sz="800" kern="1200" dirty="0">
            <a:solidFill>
              <a:schemeClr val="accent2"/>
            </a:solidFill>
          </a:endParaRPr>
        </a:p>
      </dsp:txBody>
      <dsp:txXfrm>
        <a:off x="7575216" y="2146493"/>
        <a:ext cx="758187" cy="357026"/>
      </dsp:txXfrm>
    </dsp:sp>
    <dsp:sp modelId="{727FF625-1183-3546-90CB-226EFC3E2741}">
      <dsp:nvSpPr>
        <dsp:cNvPr id="0" name=""/>
        <dsp:cNvSpPr/>
      </dsp:nvSpPr>
      <dsp:spPr>
        <a:xfrm>
          <a:off x="6628566" y="3625224"/>
          <a:ext cx="758187" cy="357026"/>
        </a:xfrm>
        <a:prstGeom prst="rect">
          <a:avLst/>
        </a:prstGeom>
        <a:gradFill flip="none" rotWithShape="1">
          <a:gsLst>
            <a:gs pos="0">
              <a:schemeClr val="accent3">
                <a:lumMod val="20000"/>
                <a:lumOff val="80000"/>
              </a:schemeClr>
            </a:gs>
            <a:gs pos="100000">
              <a:schemeClr val="accent3"/>
            </a:gs>
          </a:gsLst>
          <a:lin ang="0" scaled="1"/>
          <a:tileRect/>
        </a:gradFill>
        <a:ln w="9525" cmpd="sng">
          <a:noFill/>
          <a:prstDash val="sysDot"/>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smtClean="0">
              <a:solidFill>
                <a:schemeClr val="accent2"/>
              </a:solidFill>
            </a:rPr>
            <a:t>Funders</a:t>
          </a:r>
          <a:endParaRPr lang="en-US" sz="800" kern="1200" dirty="0">
            <a:solidFill>
              <a:schemeClr val="accent2"/>
            </a:solidFill>
          </a:endParaRPr>
        </a:p>
      </dsp:txBody>
      <dsp:txXfrm>
        <a:off x="6628566" y="3625224"/>
        <a:ext cx="758187" cy="357026"/>
      </dsp:txXfrm>
    </dsp:sp>
    <dsp:sp modelId="{337244BC-533D-D44F-ABE5-84480918F181}">
      <dsp:nvSpPr>
        <dsp:cNvPr id="0" name=""/>
        <dsp:cNvSpPr/>
      </dsp:nvSpPr>
      <dsp:spPr>
        <a:xfrm>
          <a:off x="7575216" y="2597490"/>
          <a:ext cx="758187" cy="357026"/>
        </a:xfrm>
        <a:prstGeom prst="rect">
          <a:avLst/>
        </a:prstGeom>
        <a:gradFill flip="none" rotWithShape="1">
          <a:gsLst>
            <a:gs pos="0">
              <a:schemeClr val="accent3">
                <a:lumMod val="20000"/>
                <a:lumOff val="80000"/>
              </a:schemeClr>
            </a:gs>
            <a:gs pos="100000">
              <a:schemeClr val="accent3"/>
            </a:gs>
          </a:gsLst>
          <a:lin ang="0" scaled="1"/>
          <a:tileRect/>
        </a:gradFill>
        <a:ln w="9525" cmpd="sng">
          <a:noFill/>
          <a:prstDash val="sysDot"/>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Teach for America</a:t>
          </a:r>
          <a:endParaRPr lang="en-US" sz="800" kern="1200" dirty="0">
            <a:solidFill>
              <a:schemeClr val="accent2"/>
            </a:solidFill>
          </a:endParaRPr>
        </a:p>
      </dsp:txBody>
      <dsp:txXfrm>
        <a:off x="7575216" y="2597490"/>
        <a:ext cx="758187" cy="357026"/>
      </dsp:txXfrm>
    </dsp:sp>
    <dsp:sp modelId="{6524CCA0-7DD3-524B-BDA4-F6D2A5D11036}">
      <dsp:nvSpPr>
        <dsp:cNvPr id="0" name=""/>
        <dsp:cNvSpPr/>
      </dsp:nvSpPr>
      <dsp:spPr>
        <a:xfrm>
          <a:off x="7575216" y="3093162"/>
          <a:ext cx="758187" cy="357026"/>
        </a:xfrm>
        <a:prstGeom prst="rect">
          <a:avLst/>
        </a:prstGeom>
        <a:gradFill flip="none" rotWithShape="1">
          <a:gsLst>
            <a:gs pos="0">
              <a:schemeClr val="accent3">
                <a:lumMod val="20000"/>
                <a:lumOff val="80000"/>
              </a:schemeClr>
            </a:gs>
            <a:gs pos="100000">
              <a:schemeClr val="accent3"/>
            </a:gs>
          </a:gsLst>
          <a:lin ang="0" scaled="1"/>
          <a:tileRect/>
        </a:gradFill>
        <a:ln w="9525" cmpd="sng">
          <a:noFill/>
          <a:prstDash val="sysDot"/>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Southwest Youth Services</a:t>
          </a:r>
          <a:endParaRPr lang="en-US" sz="800" kern="1200" dirty="0">
            <a:solidFill>
              <a:schemeClr val="accent2"/>
            </a:solidFill>
          </a:endParaRPr>
        </a:p>
      </dsp:txBody>
      <dsp:txXfrm>
        <a:off x="7575216" y="3093162"/>
        <a:ext cx="758187" cy="357026"/>
      </dsp:txXfrm>
    </dsp:sp>
    <dsp:sp modelId="{DD420FB5-48FD-AC45-945E-A0FE07546868}">
      <dsp:nvSpPr>
        <dsp:cNvPr id="0" name=""/>
        <dsp:cNvSpPr/>
      </dsp:nvSpPr>
      <dsp:spPr>
        <a:xfrm>
          <a:off x="7575216" y="4149299"/>
          <a:ext cx="758187" cy="330835"/>
        </a:xfrm>
        <a:prstGeom prst="rect">
          <a:avLst/>
        </a:prstGeom>
        <a:gradFill flip="none" rotWithShape="1">
          <a:gsLst>
            <a:gs pos="0">
              <a:schemeClr val="accent3">
                <a:lumMod val="20000"/>
                <a:lumOff val="80000"/>
              </a:schemeClr>
            </a:gs>
            <a:gs pos="100000">
              <a:schemeClr val="accent3"/>
            </a:gs>
          </a:gsLst>
          <a:lin ang="0" scaled="1"/>
          <a:tileRect/>
        </a:gradFill>
        <a:ln w="9525" cmpd="sng">
          <a:noFill/>
          <a:prstDash val="sysDot"/>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UNM</a:t>
          </a:r>
          <a:endParaRPr lang="en-US" sz="800" kern="1200" dirty="0">
            <a:solidFill>
              <a:schemeClr val="accent2"/>
            </a:solidFill>
          </a:endParaRPr>
        </a:p>
      </dsp:txBody>
      <dsp:txXfrm>
        <a:off x="7575216" y="4149299"/>
        <a:ext cx="758187" cy="330835"/>
      </dsp:txXfrm>
    </dsp:sp>
    <dsp:sp modelId="{B9A0B4DD-5F42-1740-B3D0-72E24386BF3C}">
      <dsp:nvSpPr>
        <dsp:cNvPr id="0" name=""/>
        <dsp:cNvSpPr/>
      </dsp:nvSpPr>
      <dsp:spPr>
        <a:xfrm>
          <a:off x="6638847" y="4145345"/>
          <a:ext cx="758187" cy="330835"/>
        </a:xfrm>
        <a:prstGeom prst="rect">
          <a:avLst/>
        </a:prstGeom>
        <a:gradFill flip="none" rotWithShape="1">
          <a:gsLst>
            <a:gs pos="0">
              <a:schemeClr val="accent3">
                <a:lumMod val="20000"/>
                <a:lumOff val="80000"/>
              </a:schemeClr>
            </a:gs>
            <a:gs pos="100000">
              <a:schemeClr val="accent3"/>
            </a:gs>
          </a:gsLst>
          <a:lin ang="0" scaled="1"/>
          <a:tileRect/>
        </a:gradFill>
        <a:ln w="9525" cmpd="sng">
          <a:noFill/>
          <a:prstDash val="sysDot"/>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CNM</a:t>
          </a:r>
          <a:endParaRPr lang="en-US" sz="800" kern="1200" dirty="0">
            <a:solidFill>
              <a:schemeClr val="accent2"/>
            </a:solidFill>
          </a:endParaRPr>
        </a:p>
      </dsp:txBody>
      <dsp:txXfrm>
        <a:off x="6638847" y="4145345"/>
        <a:ext cx="758187" cy="330835"/>
      </dsp:txXfrm>
    </dsp:sp>
    <dsp:sp modelId="{0E1C872F-6114-A648-B869-09405BBE4347}">
      <dsp:nvSpPr>
        <dsp:cNvPr id="0" name=""/>
        <dsp:cNvSpPr/>
      </dsp:nvSpPr>
      <dsp:spPr>
        <a:xfrm>
          <a:off x="7575216" y="3636063"/>
          <a:ext cx="758187" cy="330835"/>
        </a:xfrm>
        <a:prstGeom prst="rect">
          <a:avLst/>
        </a:prstGeom>
        <a:gradFill flip="none" rotWithShape="1">
          <a:gsLst>
            <a:gs pos="0">
              <a:schemeClr val="accent3">
                <a:lumMod val="20000"/>
                <a:lumOff val="80000"/>
              </a:schemeClr>
            </a:gs>
            <a:gs pos="100000">
              <a:schemeClr val="accent3"/>
            </a:gs>
          </a:gsLst>
          <a:lin ang="0" scaled="1"/>
          <a:tileRect/>
        </a:gradFill>
        <a:ln w="9525" cmpd="sng">
          <a:noFill/>
          <a:prstDash val="sysDot"/>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AIO</a:t>
          </a:r>
          <a:endParaRPr lang="en-US" sz="800" kern="1200" dirty="0">
            <a:solidFill>
              <a:schemeClr val="accent2"/>
            </a:solidFill>
          </a:endParaRPr>
        </a:p>
      </dsp:txBody>
      <dsp:txXfrm>
        <a:off x="7575216" y="3636063"/>
        <a:ext cx="758187" cy="330835"/>
      </dsp:txXfrm>
    </dsp:sp>
    <dsp:sp modelId="{8E1A1C34-F102-0040-8EF9-250F421D5DB6}">
      <dsp:nvSpPr>
        <dsp:cNvPr id="0" name=""/>
        <dsp:cNvSpPr/>
      </dsp:nvSpPr>
      <dsp:spPr>
        <a:xfrm>
          <a:off x="6632031" y="4598995"/>
          <a:ext cx="758187" cy="539242"/>
        </a:xfrm>
        <a:prstGeom prst="rect">
          <a:avLst/>
        </a:prstGeom>
        <a:gradFill flip="none" rotWithShape="1">
          <a:gsLst>
            <a:gs pos="0">
              <a:schemeClr val="accent3">
                <a:lumMod val="20000"/>
                <a:lumOff val="80000"/>
              </a:schemeClr>
            </a:gs>
            <a:gs pos="100000">
              <a:schemeClr val="accent3"/>
            </a:gs>
          </a:gsLst>
          <a:lin ang="0" scaled="1"/>
          <a:tileRect/>
        </a:gradFill>
        <a:ln w="9525" cmpd="sng">
          <a:noFill/>
          <a:prstDash val="sysDot"/>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NACA Fellow 1</a:t>
          </a:r>
          <a:endParaRPr lang="en-US" sz="800" kern="1200" dirty="0">
            <a:solidFill>
              <a:schemeClr val="accent2"/>
            </a:solidFill>
          </a:endParaRPr>
        </a:p>
      </dsp:txBody>
      <dsp:txXfrm>
        <a:off x="6632031" y="4598995"/>
        <a:ext cx="758187" cy="539242"/>
      </dsp:txXfrm>
    </dsp:sp>
    <dsp:sp modelId="{8D82680B-51BB-3F4D-B815-349E03357B92}">
      <dsp:nvSpPr>
        <dsp:cNvPr id="0" name=""/>
        <dsp:cNvSpPr/>
      </dsp:nvSpPr>
      <dsp:spPr>
        <a:xfrm>
          <a:off x="7575216" y="4590769"/>
          <a:ext cx="758187" cy="539242"/>
        </a:xfrm>
        <a:prstGeom prst="rect">
          <a:avLst/>
        </a:prstGeom>
        <a:gradFill flip="none" rotWithShape="1">
          <a:gsLst>
            <a:gs pos="0">
              <a:schemeClr val="accent3">
                <a:lumMod val="20000"/>
                <a:lumOff val="80000"/>
              </a:schemeClr>
            </a:gs>
            <a:gs pos="100000">
              <a:schemeClr val="accent3"/>
            </a:gs>
          </a:gsLst>
          <a:lin ang="0" scaled="1"/>
          <a:tileRect/>
        </a:gradFill>
        <a:ln w="9525" cmpd="sng">
          <a:noFill/>
          <a:prstDash val="sysDot"/>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NACA Fellow2 / Athletics Coordinator</a:t>
          </a:r>
          <a:endParaRPr lang="en-US" sz="800" kern="1200" dirty="0">
            <a:solidFill>
              <a:schemeClr val="accent2"/>
            </a:solidFill>
          </a:endParaRPr>
        </a:p>
      </dsp:txBody>
      <dsp:txXfrm>
        <a:off x="7575216" y="4590769"/>
        <a:ext cx="758187" cy="539242"/>
      </dsp:txXfrm>
    </dsp:sp>
    <dsp:sp modelId="{D2ED9395-BD92-9247-805F-A3D30EE27541}">
      <dsp:nvSpPr>
        <dsp:cNvPr id="0" name=""/>
        <dsp:cNvSpPr/>
      </dsp:nvSpPr>
      <dsp:spPr>
        <a:xfrm>
          <a:off x="1045833" y="1320076"/>
          <a:ext cx="758187" cy="549523"/>
        </a:xfrm>
        <a:prstGeom prst="rect">
          <a:avLst/>
        </a:prstGeom>
        <a:gradFill flip="none" rotWithShape="1">
          <a:gsLst>
            <a:gs pos="0">
              <a:schemeClr val="accent3"/>
            </a:gs>
            <a:gs pos="69000">
              <a:schemeClr val="accent3">
                <a:lumMod val="40000"/>
                <a:lumOff val="60000"/>
              </a:schemeClr>
            </a:gs>
            <a:gs pos="100000">
              <a:schemeClr val="accent3">
                <a:lumMod val="20000"/>
                <a:lumOff val="80000"/>
              </a:schemeClr>
            </a:gs>
          </a:gsLst>
          <a:lin ang="10800000" scaled="0"/>
          <a:tileRect/>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rgbClr val="244A58"/>
              </a:solidFill>
            </a:rPr>
            <a:t>Director of Development</a:t>
          </a:r>
          <a:endParaRPr lang="en-US" sz="800" kern="1200" dirty="0">
            <a:solidFill>
              <a:srgbClr val="244A58"/>
            </a:solidFill>
          </a:endParaRPr>
        </a:p>
      </dsp:txBody>
      <dsp:txXfrm>
        <a:off x="1045833" y="1320076"/>
        <a:ext cx="758187" cy="549523"/>
      </dsp:txXfrm>
    </dsp:sp>
    <dsp:sp modelId="{41122DEA-7173-D048-B3CD-82A3F4C94717}">
      <dsp:nvSpPr>
        <dsp:cNvPr id="0" name=""/>
        <dsp:cNvSpPr/>
      </dsp:nvSpPr>
      <dsp:spPr>
        <a:xfrm>
          <a:off x="5461578" y="1321217"/>
          <a:ext cx="758187" cy="549523"/>
        </a:xfrm>
        <a:prstGeom prst="rect">
          <a:avLst/>
        </a:prstGeom>
        <a:gradFill flip="none" rotWithShape="1">
          <a:gsLst>
            <a:gs pos="0">
              <a:schemeClr val="accent3">
                <a:lumMod val="20000"/>
                <a:lumOff val="80000"/>
              </a:schemeClr>
            </a:gs>
            <a:gs pos="100000">
              <a:schemeClr val="accent3"/>
            </a:gs>
          </a:gsLst>
          <a:lin ang="0" scaled="1"/>
          <a:tileRect/>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solidFill>
                <a:schemeClr val="accent2"/>
              </a:solidFill>
            </a:rPr>
            <a:t>Director of Enrollment and Community Relations</a:t>
          </a:r>
          <a:endParaRPr lang="en-US" sz="700" kern="1200" dirty="0">
            <a:solidFill>
              <a:schemeClr val="accent2"/>
            </a:solidFill>
          </a:endParaRPr>
        </a:p>
      </dsp:txBody>
      <dsp:txXfrm>
        <a:off x="5461578" y="1321217"/>
        <a:ext cx="758187" cy="549523"/>
      </dsp:txXfrm>
    </dsp:sp>
    <dsp:sp modelId="{A53CA32D-029F-9049-A791-75481D2DB4B7}">
      <dsp:nvSpPr>
        <dsp:cNvPr id="0" name=""/>
        <dsp:cNvSpPr/>
      </dsp:nvSpPr>
      <dsp:spPr>
        <a:xfrm>
          <a:off x="3622359" y="1322320"/>
          <a:ext cx="803694" cy="579596"/>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Director of Curriculum and Instruction</a:t>
          </a:r>
          <a:endParaRPr lang="en-US" sz="800" kern="1200" dirty="0">
            <a:solidFill>
              <a:schemeClr val="accent2"/>
            </a:solidFill>
          </a:endParaRPr>
        </a:p>
      </dsp:txBody>
      <dsp:txXfrm>
        <a:off x="3622359" y="1322320"/>
        <a:ext cx="803694" cy="579596"/>
      </dsp:txXfrm>
    </dsp:sp>
    <dsp:sp modelId="{431B6C1A-091D-4044-BAC6-91A6A7F37BFA}">
      <dsp:nvSpPr>
        <dsp:cNvPr id="0" name=""/>
        <dsp:cNvSpPr/>
      </dsp:nvSpPr>
      <dsp:spPr>
        <a:xfrm>
          <a:off x="3831373" y="2203372"/>
          <a:ext cx="758187" cy="37909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Instructional Coach</a:t>
          </a:r>
          <a:endParaRPr lang="en-US" sz="800" kern="1200" dirty="0">
            <a:solidFill>
              <a:schemeClr val="accent2"/>
            </a:solidFill>
          </a:endParaRPr>
        </a:p>
      </dsp:txBody>
      <dsp:txXfrm>
        <a:off x="3831373" y="2203372"/>
        <a:ext cx="758187" cy="379093"/>
      </dsp:txXfrm>
    </dsp:sp>
    <dsp:sp modelId="{505A77A4-98AB-304F-AB8D-AFC488FEF782}">
      <dsp:nvSpPr>
        <dsp:cNvPr id="0" name=""/>
        <dsp:cNvSpPr/>
      </dsp:nvSpPr>
      <dsp:spPr>
        <a:xfrm>
          <a:off x="2914163" y="2197614"/>
          <a:ext cx="758187" cy="37909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Math Instructors</a:t>
          </a:r>
          <a:endParaRPr lang="en-US" sz="800" kern="1200" dirty="0">
            <a:solidFill>
              <a:schemeClr val="accent2"/>
            </a:solidFill>
          </a:endParaRPr>
        </a:p>
      </dsp:txBody>
      <dsp:txXfrm>
        <a:off x="2914163" y="2197614"/>
        <a:ext cx="758187" cy="379093"/>
      </dsp:txXfrm>
    </dsp:sp>
    <dsp:sp modelId="{7BEE0614-28DA-9E4E-96A4-F55F18D28A43}">
      <dsp:nvSpPr>
        <dsp:cNvPr id="0" name=""/>
        <dsp:cNvSpPr/>
      </dsp:nvSpPr>
      <dsp:spPr>
        <a:xfrm>
          <a:off x="2932541" y="2658201"/>
          <a:ext cx="758187" cy="37909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Social Studies Instructors</a:t>
          </a:r>
          <a:endParaRPr lang="en-US" sz="800" kern="1200" dirty="0">
            <a:solidFill>
              <a:schemeClr val="accent2"/>
            </a:solidFill>
          </a:endParaRPr>
        </a:p>
      </dsp:txBody>
      <dsp:txXfrm>
        <a:off x="2932541" y="2658201"/>
        <a:ext cx="758187" cy="379093"/>
      </dsp:txXfrm>
    </dsp:sp>
    <dsp:sp modelId="{3B1C964E-450F-884D-8980-8989A786DFCF}">
      <dsp:nvSpPr>
        <dsp:cNvPr id="0" name=""/>
        <dsp:cNvSpPr/>
      </dsp:nvSpPr>
      <dsp:spPr>
        <a:xfrm>
          <a:off x="3815830" y="2672338"/>
          <a:ext cx="758187" cy="37909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Language Arts Instructors</a:t>
          </a:r>
          <a:endParaRPr lang="en-US" sz="800" kern="1200" dirty="0">
            <a:solidFill>
              <a:schemeClr val="accent2"/>
            </a:solidFill>
          </a:endParaRPr>
        </a:p>
      </dsp:txBody>
      <dsp:txXfrm>
        <a:off x="3815830" y="2672338"/>
        <a:ext cx="758187" cy="379093"/>
      </dsp:txXfrm>
    </dsp:sp>
    <dsp:sp modelId="{3C23E7FD-2397-FE4E-8BF2-452F0A71C6CE}">
      <dsp:nvSpPr>
        <dsp:cNvPr id="0" name=""/>
        <dsp:cNvSpPr/>
      </dsp:nvSpPr>
      <dsp:spPr>
        <a:xfrm>
          <a:off x="2914163" y="3128573"/>
          <a:ext cx="758187" cy="37909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Wellness Instructors</a:t>
          </a:r>
          <a:endParaRPr lang="en-US" sz="800" kern="1200" dirty="0">
            <a:solidFill>
              <a:schemeClr val="accent2"/>
            </a:solidFill>
          </a:endParaRPr>
        </a:p>
      </dsp:txBody>
      <dsp:txXfrm>
        <a:off x="2914163" y="3128573"/>
        <a:ext cx="758187" cy="379093"/>
      </dsp:txXfrm>
    </dsp:sp>
    <dsp:sp modelId="{84C1AD7D-663C-084F-87DF-0D3417F5649F}">
      <dsp:nvSpPr>
        <dsp:cNvPr id="0" name=""/>
        <dsp:cNvSpPr/>
      </dsp:nvSpPr>
      <dsp:spPr>
        <a:xfrm>
          <a:off x="3815830" y="3169447"/>
          <a:ext cx="758187" cy="37909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Language Instructors</a:t>
          </a:r>
          <a:endParaRPr lang="en-US" sz="800" kern="1200" dirty="0">
            <a:solidFill>
              <a:schemeClr val="accent2"/>
            </a:solidFill>
          </a:endParaRPr>
        </a:p>
      </dsp:txBody>
      <dsp:txXfrm>
        <a:off x="3815830" y="3169447"/>
        <a:ext cx="758187" cy="379093"/>
      </dsp:txXfrm>
    </dsp:sp>
    <dsp:sp modelId="{41D92A88-6A85-9043-AAF9-A6584C22B6FB}">
      <dsp:nvSpPr>
        <dsp:cNvPr id="0" name=""/>
        <dsp:cNvSpPr/>
      </dsp:nvSpPr>
      <dsp:spPr>
        <a:xfrm>
          <a:off x="2914163" y="3628765"/>
          <a:ext cx="758187" cy="37909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Native Literature Instructors</a:t>
          </a:r>
          <a:endParaRPr lang="en-US" sz="800" kern="1200" dirty="0">
            <a:solidFill>
              <a:schemeClr val="accent2"/>
            </a:solidFill>
          </a:endParaRPr>
        </a:p>
      </dsp:txBody>
      <dsp:txXfrm>
        <a:off x="2914163" y="3628765"/>
        <a:ext cx="758187" cy="379093"/>
      </dsp:txXfrm>
    </dsp:sp>
    <dsp:sp modelId="{1E268DC8-3A28-7F4D-8EE5-0BED0A0A5D69}">
      <dsp:nvSpPr>
        <dsp:cNvPr id="0" name=""/>
        <dsp:cNvSpPr/>
      </dsp:nvSpPr>
      <dsp:spPr>
        <a:xfrm>
          <a:off x="3800279" y="3628765"/>
          <a:ext cx="758187" cy="37909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Science Instructors</a:t>
          </a:r>
          <a:endParaRPr lang="en-US" sz="800" kern="1200" dirty="0">
            <a:solidFill>
              <a:schemeClr val="accent2"/>
            </a:solidFill>
          </a:endParaRPr>
        </a:p>
      </dsp:txBody>
      <dsp:txXfrm>
        <a:off x="3800279" y="3628765"/>
        <a:ext cx="758187" cy="379093"/>
      </dsp:txXfrm>
    </dsp:sp>
    <dsp:sp modelId="{3A049EE1-CB9C-D84A-926B-15BAA9C53598}">
      <dsp:nvSpPr>
        <dsp:cNvPr id="0" name=""/>
        <dsp:cNvSpPr/>
      </dsp:nvSpPr>
      <dsp:spPr>
        <a:xfrm>
          <a:off x="2914163" y="4178830"/>
          <a:ext cx="758187" cy="37909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Electric Instructors</a:t>
          </a:r>
          <a:endParaRPr lang="en-US" sz="800" kern="1200" dirty="0">
            <a:solidFill>
              <a:schemeClr val="accent2"/>
            </a:solidFill>
          </a:endParaRPr>
        </a:p>
      </dsp:txBody>
      <dsp:txXfrm>
        <a:off x="2914163" y="4178830"/>
        <a:ext cx="758187" cy="379093"/>
      </dsp:txXfrm>
    </dsp:sp>
    <dsp:sp modelId="{E35860EB-E1E1-364D-8794-57F6AECC449E}">
      <dsp:nvSpPr>
        <dsp:cNvPr id="0" name=""/>
        <dsp:cNvSpPr/>
      </dsp:nvSpPr>
      <dsp:spPr>
        <a:xfrm>
          <a:off x="3800279" y="4179008"/>
          <a:ext cx="758187" cy="37909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College Preparation Instructors</a:t>
          </a:r>
          <a:endParaRPr lang="en-US" sz="800" kern="1200" dirty="0">
            <a:solidFill>
              <a:schemeClr val="accent2"/>
            </a:solidFill>
          </a:endParaRPr>
        </a:p>
      </dsp:txBody>
      <dsp:txXfrm>
        <a:off x="3800279" y="4179008"/>
        <a:ext cx="758187" cy="379093"/>
      </dsp:txXfrm>
    </dsp:sp>
    <dsp:sp modelId="{F33FF203-E11F-354F-AF9D-AFB0127977DF}">
      <dsp:nvSpPr>
        <dsp:cNvPr id="0" name=""/>
        <dsp:cNvSpPr/>
      </dsp:nvSpPr>
      <dsp:spPr>
        <a:xfrm>
          <a:off x="4628269" y="1323492"/>
          <a:ext cx="758187" cy="549523"/>
        </a:xfrm>
        <a:prstGeom prst="rect">
          <a:avLst/>
        </a:prstGeom>
        <a:gradFill flip="none" rotWithShape="1">
          <a:gsLst>
            <a:gs pos="0">
              <a:schemeClr val="accent3"/>
            </a:gs>
            <a:gs pos="69000">
              <a:schemeClr val="accent3">
                <a:lumMod val="40000"/>
                <a:lumOff val="60000"/>
              </a:schemeClr>
            </a:gs>
            <a:gs pos="100000">
              <a:schemeClr val="accent3">
                <a:lumMod val="20000"/>
                <a:lumOff val="80000"/>
              </a:schemeClr>
            </a:gs>
          </a:gsLst>
          <a:lin ang="10800000" scaled="0"/>
          <a:tileRect/>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solidFill>
                <a:schemeClr val="accent2"/>
              </a:solidFill>
            </a:rPr>
            <a:t>Student Support Program manager</a:t>
          </a:r>
          <a:endParaRPr lang="en-US" sz="700" kern="1200" dirty="0">
            <a:solidFill>
              <a:schemeClr val="accent2"/>
            </a:solidFill>
          </a:endParaRPr>
        </a:p>
      </dsp:txBody>
      <dsp:txXfrm>
        <a:off x="4628269" y="1323492"/>
        <a:ext cx="758187" cy="549523"/>
      </dsp:txXfrm>
    </dsp:sp>
    <dsp:sp modelId="{C76D179C-D1CB-304C-8195-8A87F2F3A833}">
      <dsp:nvSpPr>
        <dsp:cNvPr id="0" name=""/>
        <dsp:cNvSpPr/>
      </dsp:nvSpPr>
      <dsp:spPr>
        <a:xfrm>
          <a:off x="4816649" y="2205021"/>
          <a:ext cx="758187" cy="37909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445" tIns="4445" rIns="4445" bIns="4445" numCol="1" spcCol="1270" anchor="ctr" anchorCtr="0">
          <a:noAutofit/>
        </a:bodyPr>
        <a:lstStyle/>
        <a:p>
          <a:pPr lvl="0" algn="ctr" defTabSz="311150">
            <a:lnSpc>
              <a:spcPct val="90000"/>
            </a:lnSpc>
            <a:spcBef>
              <a:spcPct val="0"/>
            </a:spcBef>
            <a:spcAft>
              <a:spcPct val="35000"/>
            </a:spcAft>
          </a:pPr>
          <a:r>
            <a:rPr lang="en-US" sz="700" kern="1200" dirty="0" smtClean="0">
              <a:solidFill>
                <a:schemeClr val="accent2"/>
              </a:solidFill>
            </a:rPr>
            <a:t>Student Support Program Coordinator</a:t>
          </a:r>
          <a:endParaRPr lang="en-US" sz="700" kern="1200" dirty="0">
            <a:solidFill>
              <a:schemeClr val="accent2"/>
            </a:solidFill>
          </a:endParaRPr>
        </a:p>
      </dsp:txBody>
      <dsp:txXfrm>
        <a:off x="4816649" y="2205021"/>
        <a:ext cx="758187" cy="379093"/>
      </dsp:txXfrm>
    </dsp:sp>
    <dsp:sp modelId="{CF79EAD7-F841-B840-AD68-EFE192E850C3}">
      <dsp:nvSpPr>
        <dsp:cNvPr id="0" name=""/>
        <dsp:cNvSpPr/>
      </dsp:nvSpPr>
      <dsp:spPr>
        <a:xfrm>
          <a:off x="4816649" y="2743334"/>
          <a:ext cx="758187" cy="37909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Counselor</a:t>
          </a:r>
          <a:endParaRPr lang="en-US" sz="800" kern="1200" dirty="0">
            <a:solidFill>
              <a:schemeClr val="accent2"/>
            </a:solidFill>
          </a:endParaRPr>
        </a:p>
      </dsp:txBody>
      <dsp:txXfrm>
        <a:off x="4816649" y="2743334"/>
        <a:ext cx="758187" cy="379093"/>
      </dsp:txXfrm>
    </dsp:sp>
    <dsp:sp modelId="{6A2D664C-209B-4A4F-A79D-3AC81873E62F}">
      <dsp:nvSpPr>
        <dsp:cNvPr id="0" name=""/>
        <dsp:cNvSpPr/>
      </dsp:nvSpPr>
      <dsp:spPr>
        <a:xfrm>
          <a:off x="4816649" y="3657921"/>
          <a:ext cx="758187" cy="379093"/>
        </a:xfrm>
        <a:prstGeom prst="rect">
          <a:avLst/>
        </a:prstGeom>
        <a:gradFill flip="none" rotWithShape="1">
          <a:gsLst>
            <a:gs pos="0">
              <a:schemeClr val="accent3">
                <a:lumMod val="20000"/>
                <a:lumOff val="80000"/>
              </a:schemeClr>
            </a:gs>
            <a:gs pos="100000">
              <a:schemeClr val="accent3"/>
            </a:gs>
          </a:gsLst>
          <a:lin ang="0" scaled="1"/>
          <a:tileRect/>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Social Work Interns</a:t>
          </a:r>
          <a:endParaRPr lang="en-US" sz="800" kern="1200" dirty="0">
            <a:solidFill>
              <a:schemeClr val="accent2"/>
            </a:solidFill>
          </a:endParaRPr>
        </a:p>
      </dsp:txBody>
      <dsp:txXfrm>
        <a:off x="4816649" y="3657921"/>
        <a:ext cx="758187" cy="379093"/>
      </dsp:txXfrm>
    </dsp:sp>
    <dsp:sp modelId="{1B66673D-3E8F-CA40-A77B-973C26F713BB}">
      <dsp:nvSpPr>
        <dsp:cNvPr id="0" name=""/>
        <dsp:cNvSpPr/>
      </dsp:nvSpPr>
      <dsp:spPr>
        <a:xfrm>
          <a:off x="4816649" y="3205840"/>
          <a:ext cx="758187" cy="37909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EEP Instructor</a:t>
          </a:r>
          <a:endParaRPr lang="en-US" sz="800" kern="1200" dirty="0">
            <a:solidFill>
              <a:schemeClr val="accent2"/>
            </a:solidFill>
          </a:endParaRPr>
        </a:p>
      </dsp:txBody>
      <dsp:txXfrm>
        <a:off x="4816649" y="3205840"/>
        <a:ext cx="758187" cy="379093"/>
      </dsp:txXfrm>
    </dsp:sp>
    <dsp:sp modelId="{E36207EB-B3AD-6349-9169-0886C714323D}">
      <dsp:nvSpPr>
        <dsp:cNvPr id="0" name=""/>
        <dsp:cNvSpPr/>
      </dsp:nvSpPr>
      <dsp:spPr>
        <a:xfrm>
          <a:off x="2734453" y="1323492"/>
          <a:ext cx="758187" cy="54952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smtClean="0">
              <a:solidFill>
                <a:schemeClr val="accent2"/>
              </a:solidFill>
            </a:rPr>
            <a:t>Dean </a:t>
          </a:r>
          <a:r>
            <a:rPr lang="en-US" sz="800" kern="1200" dirty="0" smtClean="0">
              <a:solidFill>
                <a:schemeClr val="accent2"/>
              </a:solidFill>
            </a:rPr>
            <a:t>of Students and School Culture</a:t>
          </a:r>
          <a:endParaRPr lang="en-US" sz="800" kern="1200" dirty="0">
            <a:solidFill>
              <a:schemeClr val="accent2"/>
            </a:solidFill>
          </a:endParaRPr>
        </a:p>
      </dsp:txBody>
      <dsp:txXfrm>
        <a:off x="2734453" y="1323492"/>
        <a:ext cx="758187" cy="549523"/>
      </dsp:txXfrm>
    </dsp:sp>
    <dsp:sp modelId="{FF4C37A0-79BB-4A45-ABE4-592481BDA439}">
      <dsp:nvSpPr>
        <dsp:cNvPr id="0" name=""/>
        <dsp:cNvSpPr/>
      </dsp:nvSpPr>
      <dsp:spPr>
        <a:xfrm>
          <a:off x="1895837" y="1322354"/>
          <a:ext cx="758187" cy="549523"/>
        </a:xfrm>
        <a:prstGeom prst="rect">
          <a:avLst/>
        </a:prstGeom>
        <a:gradFill rotWithShape="0">
          <a:gsLst>
            <a:gs pos="0">
              <a:schemeClr val="accent1">
                <a:hueOff val="0"/>
                <a:satOff val="0"/>
                <a:lumOff val="0"/>
                <a:alphaOff val="0"/>
                <a:shade val="100000"/>
                <a:satMod val="120000"/>
              </a:schemeClr>
            </a:gs>
            <a:gs pos="69000">
              <a:schemeClr val="accent1">
                <a:hueOff val="0"/>
                <a:satOff val="0"/>
                <a:lumOff val="0"/>
                <a:alphaOff val="0"/>
                <a:tint val="80000"/>
                <a:shade val="100000"/>
                <a:satMod val="150000"/>
              </a:schemeClr>
            </a:gs>
            <a:gs pos="100000">
              <a:schemeClr val="accent1">
                <a:hueOff val="0"/>
                <a:satOff val="0"/>
                <a:lumOff val="0"/>
                <a:alphaOff val="0"/>
                <a:tint val="50000"/>
                <a:shade val="100000"/>
                <a:satMod val="150000"/>
              </a:schemeClr>
            </a:gs>
          </a:gsLst>
          <a:path path="circle">
            <a:fillToRect l="100000" t="100000" r="100000" b="100000"/>
          </a:path>
        </a:grad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en-US" sz="800" kern="1200" dirty="0" smtClean="0">
              <a:solidFill>
                <a:schemeClr val="accent2"/>
              </a:solidFill>
            </a:rPr>
            <a:t>Assessment and Data Manager</a:t>
          </a:r>
          <a:endParaRPr lang="en-US" sz="800" kern="1200" dirty="0">
            <a:solidFill>
              <a:schemeClr val="accent2"/>
            </a:solidFill>
          </a:endParaRPr>
        </a:p>
      </dsp:txBody>
      <dsp:txXfrm>
        <a:off x="1895837" y="1322354"/>
        <a:ext cx="758187" cy="54952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777AA1-2241-2747-9491-985BB69680C3}">
      <dsp:nvSpPr>
        <dsp:cNvPr id="0" name=""/>
        <dsp:cNvSpPr/>
      </dsp:nvSpPr>
      <dsp:spPr>
        <a:xfrm>
          <a:off x="685148" y="180408"/>
          <a:ext cx="1370470" cy="1370470"/>
        </a:xfrm>
        <a:prstGeom prst="pieWedge">
          <a:avLst/>
        </a:prstGeom>
        <a:gradFill rotWithShape="0">
          <a:gsLst>
            <a:gs pos="0">
              <a:schemeClr val="accent2">
                <a:lumMod val="60000"/>
                <a:lumOff val="40000"/>
              </a:schemeClr>
            </a:gs>
            <a:gs pos="69000">
              <a:schemeClr val="bg1">
                <a:lumMod val="75000"/>
              </a:schemeClr>
            </a:gs>
            <a:gs pos="100000">
              <a:schemeClr val="bg1">
                <a:lumMod val="85000"/>
              </a:schemeClr>
            </a:gs>
          </a:gsLst>
          <a:path path="circle">
            <a:fillToRect l="100000" t="100000" r="100000" b="100000"/>
          </a:path>
        </a:gradFill>
        <a:ln>
          <a:noFill/>
        </a:ln>
        <a:effectLst>
          <a:softEdge rad="50800"/>
        </a:effectLst>
      </dsp:spPr>
      <dsp:style>
        <a:lnRef idx="0">
          <a:scrgbClr r="0" g="0" b="0"/>
        </a:lnRef>
        <a:fillRef idx="3">
          <a:scrgbClr r="0" g="0" b="0"/>
        </a:fillRef>
        <a:effectRef idx="2">
          <a:scrgbClr r="0" g="0" b="0"/>
        </a:effectRef>
        <a:fontRef idx="minor">
          <a:schemeClr val="lt1"/>
        </a:fontRef>
      </dsp:style>
      <dsp:txBody>
        <a:bodyPr spcFirstLastPara="0" vert="horz" wrap="square" lIns="78232" tIns="78232" rIns="78232" bIns="78232" numCol="1" spcCol="1270" anchor="ctr" anchorCtr="0">
          <a:noAutofit/>
        </a:bodyPr>
        <a:lstStyle/>
        <a:p>
          <a:pPr lvl="0" algn="ctr" defTabSz="488950">
            <a:lnSpc>
              <a:spcPct val="90000"/>
            </a:lnSpc>
            <a:spcBef>
              <a:spcPct val="0"/>
            </a:spcBef>
            <a:spcAft>
              <a:spcPct val="35000"/>
            </a:spcAft>
          </a:pPr>
          <a:r>
            <a:rPr lang="en-US" sz="1100" b="1" kern="1200" dirty="0" smtClean="0">
              <a:solidFill>
                <a:schemeClr val="tx1">
                  <a:lumMod val="75000"/>
                  <a:lumOff val="25000"/>
                </a:schemeClr>
              </a:solidFill>
            </a:rPr>
            <a:t>Intellectual Wellness</a:t>
          </a:r>
          <a:endParaRPr lang="en-US" sz="1100" b="1" kern="1200" dirty="0">
            <a:solidFill>
              <a:schemeClr val="tx1">
                <a:lumMod val="75000"/>
                <a:lumOff val="25000"/>
              </a:schemeClr>
            </a:solidFill>
          </a:endParaRPr>
        </a:p>
      </dsp:txBody>
      <dsp:txXfrm>
        <a:off x="1086549" y="581809"/>
        <a:ext cx="969069" cy="969069"/>
      </dsp:txXfrm>
    </dsp:sp>
    <dsp:sp modelId="{36CD469F-38FF-434D-A010-8FA3E142EE75}">
      <dsp:nvSpPr>
        <dsp:cNvPr id="0" name=""/>
        <dsp:cNvSpPr/>
      </dsp:nvSpPr>
      <dsp:spPr>
        <a:xfrm rot="5400000">
          <a:off x="2118920" y="180408"/>
          <a:ext cx="1370470" cy="1370470"/>
        </a:xfrm>
        <a:prstGeom prst="pieWedge">
          <a:avLst/>
        </a:prstGeom>
        <a:gradFill flip="none" rotWithShape="1">
          <a:gsLst>
            <a:gs pos="0">
              <a:schemeClr val="accent3">
                <a:hueOff val="0"/>
                <a:satOff val="0"/>
                <a:lumOff val="0"/>
                <a:alphaOff val="0"/>
                <a:shade val="100000"/>
                <a:satMod val="120000"/>
              </a:schemeClr>
            </a:gs>
            <a:gs pos="26000">
              <a:schemeClr val="accent3">
                <a:hueOff val="0"/>
                <a:satOff val="0"/>
                <a:lumOff val="0"/>
                <a:alphaOff val="0"/>
                <a:tint val="80000"/>
                <a:shade val="100000"/>
                <a:satMod val="150000"/>
              </a:schemeClr>
            </a:gs>
            <a:gs pos="50000">
              <a:schemeClr val="accent4">
                <a:lumMod val="40000"/>
                <a:lumOff val="60000"/>
              </a:schemeClr>
            </a:gs>
          </a:gsLst>
          <a:lin ang="12120000" scaled="0"/>
          <a:tileRect/>
        </a:gradFill>
        <a:ln>
          <a:noFill/>
        </a:ln>
        <a:effectLst>
          <a:softEdge rad="50800"/>
        </a:effectLst>
      </dsp:spPr>
      <dsp:style>
        <a:lnRef idx="0">
          <a:scrgbClr r="0" g="0" b="0"/>
        </a:lnRef>
        <a:fillRef idx="3">
          <a:scrgbClr r="0" g="0" b="0"/>
        </a:fillRef>
        <a:effectRef idx="2">
          <a:scrgbClr r="0" g="0" b="0"/>
        </a:effectRef>
        <a:fontRef idx="minor">
          <a:schemeClr val="lt1"/>
        </a:fontRef>
      </dsp:style>
      <dsp:txBody>
        <a:bodyPr spcFirstLastPara="0" vert="horz" wrap="square" lIns="78232" tIns="78232" rIns="78232" bIns="78232" numCol="1" spcCol="1270" anchor="ctr" anchorCtr="0">
          <a:noAutofit/>
        </a:bodyPr>
        <a:lstStyle/>
        <a:p>
          <a:pPr lvl="0" algn="ctr" defTabSz="488950">
            <a:lnSpc>
              <a:spcPct val="90000"/>
            </a:lnSpc>
            <a:spcBef>
              <a:spcPct val="0"/>
            </a:spcBef>
            <a:spcAft>
              <a:spcPct val="35000"/>
            </a:spcAft>
          </a:pPr>
          <a:r>
            <a:rPr lang="en-US" sz="1100" b="1" kern="1200" dirty="0" smtClean="0">
              <a:solidFill>
                <a:schemeClr val="tx1">
                  <a:lumMod val="75000"/>
                  <a:lumOff val="25000"/>
                </a:schemeClr>
              </a:solidFill>
            </a:rPr>
            <a:t>Physical Wellness</a:t>
          </a:r>
          <a:endParaRPr lang="en-US" sz="1100" b="1" kern="1200" dirty="0">
            <a:solidFill>
              <a:schemeClr val="tx1">
                <a:lumMod val="75000"/>
                <a:lumOff val="25000"/>
              </a:schemeClr>
            </a:solidFill>
          </a:endParaRPr>
        </a:p>
      </dsp:txBody>
      <dsp:txXfrm rot="-5400000">
        <a:off x="2118920" y="581809"/>
        <a:ext cx="969069" cy="969069"/>
      </dsp:txXfrm>
    </dsp:sp>
    <dsp:sp modelId="{64EA980F-6B56-1442-AFEB-F8C52DD7A015}">
      <dsp:nvSpPr>
        <dsp:cNvPr id="0" name=""/>
        <dsp:cNvSpPr/>
      </dsp:nvSpPr>
      <dsp:spPr>
        <a:xfrm rot="10800000">
          <a:off x="2118920" y="1614179"/>
          <a:ext cx="1370470" cy="1370470"/>
        </a:xfrm>
        <a:prstGeom prst="pieWedge">
          <a:avLst/>
        </a:prstGeom>
        <a:gradFill flip="none" rotWithShape="1">
          <a:gsLst>
            <a:gs pos="5000">
              <a:schemeClr val="tx1">
                <a:lumMod val="75000"/>
                <a:lumOff val="25000"/>
              </a:schemeClr>
            </a:gs>
            <a:gs pos="28000">
              <a:schemeClr val="tx1">
                <a:lumMod val="50000"/>
                <a:lumOff val="50000"/>
              </a:schemeClr>
            </a:gs>
            <a:gs pos="47000">
              <a:schemeClr val="bg1">
                <a:lumMod val="75000"/>
              </a:schemeClr>
            </a:gs>
          </a:gsLst>
          <a:lin ang="13020000" scaled="0"/>
          <a:tileRect/>
        </a:gradFill>
        <a:ln>
          <a:noFill/>
        </a:ln>
        <a:effectLst>
          <a:softEdge rad="50800"/>
        </a:effectLst>
      </dsp:spPr>
      <dsp:style>
        <a:lnRef idx="0">
          <a:scrgbClr r="0" g="0" b="0"/>
        </a:lnRef>
        <a:fillRef idx="3">
          <a:scrgbClr r="0" g="0" b="0"/>
        </a:fillRef>
        <a:effectRef idx="2">
          <a:scrgbClr r="0" g="0" b="0"/>
        </a:effectRef>
        <a:fontRef idx="minor">
          <a:schemeClr val="lt1"/>
        </a:fontRef>
      </dsp:style>
      <dsp:txBody>
        <a:bodyPr spcFirstLastPara="0" vert="horz" wrap="square" lIns="78232" tIns="78232" rIns="0" bIns="78232" numCol="1" spcCol="1270" anchor="ctr" anchorCtr="0">
          <a:noAutofit/>
        </a:bodyPr>
        <a:lstStyle/>
        <a:p>
          <a:pPr lvl="0" algn="ctr" defTabSz="488950">
            <a:lnSpc>
              <a:spcPct val="90000"/>
            </a:lnSpc>
            <a:spcBef>
              <a:spcPct val="0"/>
            </a:spcBef>
            <a:spcAft>
              <a:spcPct val="35000"/>
            </a:spcAft>
          </a:pPr>
          <a:r>
            <a:rPr lang="en-US" sz="1100" b="1" kern="1200" dirty="0" smtClean="0">
              <a:solidFill>
                <a:schemeClr val="tx1">
                  <a:lumMod val="75000"/>
                  <a:lumOff val="25000"/>
                </a:schemeClr>
              </a:solidFill>
            </a:rPr>
            <a:t>Community &amp; Relationship Wellness</a:t>
          </a:r>
          <a:endParaRPr lang="en-US" sz="1100" b="1" kern="1200" dirty="0">
            <a:solidFill>
              <a:schemeClr val="tx1">
                <a:lumMod val="75000"/>
                <a:lumOff val="25000"/>
              </a:schemeClr>
            </a:solidFill>
          </a:endParaRPr>
        </a:p>
      </dsp:txBody>
      <dsp:txXfrm rot="10800000">
        <a:off x="2118920" y="1614179"/>
        <a:ext cx="969069" cy="969069"/>
      </dsp:txXfrm>
    </dsp:sp>
    <dsp:sp modelId="{A7992A16-53A1-7F43-9C06-17880D0D9FF2}">
      <dsp:nvSpPr>
        <dsp:cNvPr id="0" name=""/>
        <dsp:cNvSpPr/>
      </dsp:nvSpPr>
      <dsp:spPr>
        <a:xfrm rot="16200000">
          <a:off x="685148" y="1614179"/>
          <a:ext cx="1370470" cy="1370470"/>
        </a:xfrm>
        <a:prstGeom prst="pieWedge">
          <a:avLst/>
        </a:prstGeom>
        <a:gradFill flip="none" rotWithShape="1">
          <a:gsLst>
            <a:gs pos="0">
              <a:schemeClr val="accent6">
                <a:lumMod val="75000"/>
              </a:schemeClr>
            </a:gs>
            <a:gs pos="32000">
              <a:schemeClr val="accent6">
                <a:lumMod val="40000"/>
                <a:lumOff val="60000"/>
              </a:schemeClr>
            </a:gs>
            <a:gs pos="100000">
              <a:schemeClr val="accent6">
                <a:lumMod val="20000"/>
                <a:lumOff val="80000"/>
              </a:schemeClr>
            </a:gs>
          </a:gsLst>
          <a:lin ang="12960000" scaled="0"/>
          <a:tileRect/>
        </a:gradFill>
        <a:ln>
          <a:noFill/>
        </a:ln>
        <a:effectLst>
          <a:softEdge rad="50800"/>
        </a:effectLst>
      </dsp:spPr>
      <dsp:style>
        <a:lnRef idx="0">
          <a:scrgbClr r="0" g="0" b="0"/>
        </a:lnRef>
        <a:fillRef idx="3">
          <a:scrgbClr r="0" g="0" b="0"/>
        </a:fillRef>
        <a:effectRef idx="2">
          <a:scrgbClr r="0" g="0" b="0"/>
        </a:effectRef>
        <a:fontRef idx="minor">
          <a:schemeClr val="lt1"/>
        </a:fontRef>
      </dsp:style>
      <dsp:txBody>
        <a:bodyPr spcFirstLastPara="0" vert="horz" wrap="square" lIns="78232" tIns="78232" rIns="78232" bIns="78232" numCol="1" spcCol="1270" anchor="ctr" anchorCtr="0">
          <a:noAutofit/>
        </a:bodyPr>
        <a:lstStyle/>
        <a:p>
          <a:pPr lvl="0" algn="ctr" defTabSz="488950">
            <a:lnSpc>
              <a:spcPct val="90000"/>
            </a:lnSpc>
            <a:spcBef>
              <a:spcPct val="0"/>
            </a:spcBef>
            <a:spcAft>
              <a:spcPct val="35000"/>
            </a:spcAft>
          </a:pPr>
          <a:r>
            <a:rPr lang="en-US" sz="1100" b="1" kern="1200" dirty="0" smtClean="0">
              <a:solidFill>
                <a:schemeClr val="tx1">
                  <a:lumMod val="75000"/>
                  <a:lumOff val="25000"/>
                </a:schemeClr>
              </a:solidFill>
            </a:rPr>
            <a:t>Social / Emotional Wellness</a:t>
          </a:r>
          <a:endParaRPr lang="en-US" sz="1100" b="1" kern="1200" dirty="0">
            <a:solidFill>
              <a:schemeClr val="tx1">
                <a:lumMod val="75000"/>
                <a:lumOff val="25000"/>
              </a:schemeClr>
            </a:solidFill>
          </a:endParaRPr>
        </a:p>
      </dsp:txBody>
      <dsp:txXfrm rot="5400000">
        <a:off x="1086549" y="1614179"/>
        <a:ext cx="969069" cy="969069"/>
      </dsp:txXfrm>
    </dsp:sp>
    <dsp:sp modelId="{77D04C2F-B0D2-9546-AD10-94C1317E646A}">
      <dsp:nvSpPr>
        <dsp:cNvPr id="0" name=""/>
        <dsp:cNvSpPr/>
      </dsp:nvSpPr>
      <dsp:spPr>
        <a:xfrm>
          <a:off x="1850681" y="1297673"/>
          <a:ext cx="473176" cy="411457"/>
        </a:xfrm>
        <a:prstGeom prst="circularArrow">
          <a:avLst/>
        </a:prstGeom>
        <a:no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dsp:style>
    </dsp:sp>
    <dsp:sp modelId="{3F5FD969-494C-E14F-BD29-986372AA8664}">
      <dsp:nvSpPr>
        <dsp:cNvPr id="0" name=""/>
        <dsp:cNvSpPr/>
      </dsp:nvSpPr>
      <dsp:spPr>
        <a:xfrm rot="10800000">
          <a:off x="1850681" y="1455926"/>
          <a:ext cx="473176" cy="411457"/>
        </a:xfrm>
        <a:prstGeom prst="circularArrow">
          <a:avLst/>
        </a:prstGeom>
        <a:no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503005-490A-A349-BDA5-C553AD2F7976}">
      <dsp:nvSpPr>
        <dsp:cNvPr id="0" name=""/>
        <dsp:cNvSpPr/>
      </dsp:nvSpPr>
      <dsp:spPr>
        <a:xfrm>
          <a:off x="3634065" y="2975516"/>
          <a:ext cx="2161624" cy="1400242"/>
        </a:xfrm>
        <a:prstGeom prst="roundRect">
          <a:avLst>
            <a:gd name="adj" fmla="val 10000"/>
          </a:avLst>
        </a:prstGeom>
        <a:noFill/>
        <a:ln w="12700" cap="flat" cmpd="sng" algn="ctr">
          <a:noFill/>
          <a:prstDash val="solid"/>
        </a:ln>
        <a:effectLst/>
      </dsp:spPr>
      <dsp:style>
        <a:lnRef idx="1">
          <a:scrgbClr r="0" g="0" b="0"/>
        </a:lnRef>
        <a:fillRef idx="1">
          <a:scrgbClr r="0" g="0" b="0"/>
        </a:fillRef>
        <a:effectRef idx="0">
          <a:scrgbClr r="0" g="0" b="0"/>
        </a:effectRef>
        <a:fontRef idx="minor"/>
      </dsp:style>
      <dsp:txBody>
        <a:bodyPr spcFirstLastPara="0" vert="horz" wrap="square" lIns="41910" tIns="41910" rIns="41910" bIns="41910" numCol="1" spcCol="1270" anchor="t" anchorCtr="0">
          <a:noAutofit/>
        </a:bodyPr>
        <a:lstStyle/>
        <a:p>
          <a:pPr marL="57150" lvl="1" indent="-57150" algn="l" defTabSz="488950">
            <a:lnSpc>
              <a:spcPct val="90000"/>
            </a:lnSpc>
            <a:spcBef>
              <a:spcPct val="0"/>
            </a:spcBef>
            <a:spcAft>
              <a:spcPts val="852"/>
            </a:spcAft>
            <a:buChar char="••"/>
          </a:pPr>
          <a:r>
            <a:rPr lang="en-US" sz="1100" b="1" kern="1200" dirty="0" smtClean="0">
              <a:solidFill>
                <a:schemeClr val="accent1">
                  <a:lumMod val="50000"/>
                </a:schemeClr>
              </a:solidFill>
            </a:rPr>
            <a:t>Family / Kinship</a:t>
          </a:r>
          <a:endParaRPr lang="en-US" sz="1100" b="1" kern="1200" dirty="0">
            <a:solidFill>
              <a:schemeClr val="accent1">
                <a:lumMod val="50000"/>
              </a:schemeClr>
            </a:solidFill>
          </a:endParaRPr>
        </a:p>
        <a:p>
          <a:pPr marL="57150" lvl="1" indent="-57150" algn="l" defTabSz="488950">
            <a:lnSpc>
              <a:spcPct val="90000"/>
            </a:lnSpc>
            <a:spcBef>
              <a:spcPct val="0"/>
            </a:spcBef>
            <a:spcAft>
              <a:spcPts val="852"/>
            </a:spcAft>
            <a:buChar char="••"/>
          </a:pPr>
          <a:r>
            <a:rPr lang="en-US" sz="1100" b="1" kern="1200" dirty="0" smtClean="0">
              <a:solidFill>
                <a:schemeClr val="accent1">
                  <a:lumMod val="50000"/>
                </a:schemeClr>
              </a:solidFill>
            </a:rPr>
            <a:t>Friendship / Companionship</a:t>
          </a:r>
          <a:endParaRPr lang="en-US" sz="1100" b="1" kern="1200" dirty="0">
            <a:solidFill>
              <a:schemeClr val="accent1">
                <a:lumMod val="50000"/>
              </a:schemeClr>
            </a:solidFill>
          </a:endParaRPr>
        </a:p>
        <a:p>
          <a:pPr marL="57150" lvl="1" indent="-57150" algn="l" defTabSz="488950">
            <a:lnSpc>
              <a:spcPct val="90000"/>
            </a:lnSpc>
            <a:spcBef>
              <a:spcPct val="0"/>
            </a:spcBef>
            <a:spcAft>
              <a:spcPts val="852"/>
            </a:spcAft>
            <a:buChar char="••"/>
          </a:pPr>
          <a:r>
            <a:rPr lang="en-US" sz="1100" b="1" kern="1200" dirty="0" smtClean="0">
              <a:solidFill>
                <a:schemeClr val="accent1">
                  <a:lumMod val="50000"/>
                </a:schemeClr>
              </a:solidFill>
            </a:rPr>
            <a:t>Cultural / Community</a:t>
          </a:r>
          <a:endParaRPr lang="en-US" sz="1100" b="1" kern="1200" dirty="0">
            <a:solidFill>
              <a:schemeClr val="accent1">
                <a:lumMod val="50000"/>
              </a:schemeClr>
            </a:solidFill>
          </a:endParaRPr>
        </a:p>
      </dsp:txBody>
      <dsp:txXfrm>
        <a:off x="4313311" y="3356335"/>
        <a:ext cx="1451619" cy="988664"/>
      </dsp:txXfrm>
    </dsp:sp>
    <dsp:sp modelId="{8A42B208-2469-574D-9FE9-405009567E66}">
      <dsp:nvSpPr>
        <dsp:cNvPr id="0" name=""/>
        <dsp:cNvSpPr/>
      </dsp:nvSpPr>
      <dsp:spPr>
        <a:xfrm>
          <a:off x="0" y="2975516"/>
          <a:ext cx="2161624" cy="1400242"/>
        </a:xfrm>
        <a:prstGeom prst="roundRect">
          <a:avLst>
            <a:gd name="adj" fmla="val 10000"/>
          </a:avLst>
        </a:prstGeom>
        <a:noFill/>
        <a:ln w="12700" cap="flat" cmpd="sng" algn="ctr">
          <a:noFill/>
          <a:prstDash val="solid"/>
        </a:ln>
        <a:effectLst/>
      </dsp:spPr>
      <dsp:style>
        <a:lnRef idx="1">
          <a:scrgbClr r="0" g="0" b="0"/>
        </a:lnRef>
        <a:fillRef idx="1">
          <a:scrgbClr r="0" g="0" b="0"/>
        </a:fillRef>
        <a:effectRef idx="0">
          <a:scrgbClr r="0" g="0" b="0"/>
        </a:effectRef>
        <a:fontRef idx="minor"/>
      </dsp:style>
      <dsp:txBody>
        <a:bodyPr spcFirstLastPara="0" vert="horz" wrap="square" lIns="41910" tIns="41910" rIns="41910" bIns="41910" numCol="1" spcCol="1270" anchor="t" anchorCtr="0">
          <a:noAutofit/>
        </a:bodyPr>
        <a:lstStyle/>
        <a:p>
          <a:pPr marL="57150" lvl="1" indent="-57150" algn="l" defTabSz="488950">
            <a:lnSpc>
              <a:spcPct val="90000"/>
            </a:lnSpc>
            <a:spcBef>
              <a:spcPct val="0"/>
            </a:spcBef>
            <a:spcAft>
              <a:spcPts val="852"/>
            </a:spcAft>
            <a:buChar char="••"/>
          </a:pPr>
          <a:r>
            <a:rPr lang="en-US" sz="1100" b="1" kern="1200" dirty="0" smtClean="0">
              <a:solidFill>
                <a:schemeClr val="accent1">
                  <a:lumMod val="50000"/>
                </a:schemeClr>
              </a:solidFill>
            </a:rPr>
            <a:t>Reflection / Spirituality</a:t>
          </a:r>
          <a:endParaRPr lang="en-US" sz="1100" b="1" kern="1200" dirty="0">
            <a:solidFill>
              <a:schemeClr val="accent1">
                <a:lumMod val="50000"/>
              </a:schemeClr>
            </a:solidFill>
          </a:endParaRPr>
        </a:p>
        <a:p>
          <a:pPr marL="57150" lvl="1" indent="-57150" algn="l" defTabSz="488950">
            <a:lnSpc>
              <a:spcPct val="90000"/>
            </a:lnSpc>
            <a:spcBef>
              <a:spcPct val="0"/>
            </a:spcBef>
            <a:spcAft>
              <a:spcPts val="852"/>
            </a:spcAft>
            <a:buChar char="••"/>
          </a:pPr>
          <a:r>
            <a:rPr lang="en-US" sz="1100" b="1" kern="1200" dirty="0" smtClean="0">
              <a:solidFill>
                <a:schemeClr val="accent1">
                  <a:lumMod val="50000"/>
                </a:schemeClr>
              </a:solidFill>
            </a:rPr>
            <a:t>Empowerment</a:t>
          </a:r>
          <a:endParaRPr lang="en-US" sz="1100" b="1" kern="1200" dirty="0">
            <a:solidFill>
              <a:schemeClr val="accent1">
                <a:lumMod val="50000"/>
              </a:schemeClr>
            </a:solidFill>
          </a:endParaRPr>
        </a:p>
        <a:p>
          <a:pPr marL="57150" lvl="1" indent="-57150" algn="l" defTabSz="488950">
            <a:lnSpc>
              <a:spcPct val="90000"/>
            </a:lnSpc>
            <a:spcBef>
              <a:spcPct val="0"/>
            </a:spcBef>
            <a:spcAft>
              <a:spcPts val="852"/>
            </a:spcAft>
            <a:buChar char="••"/>
          </a:pPr>
          <a:r>
            <a:rPr lang="en-US" sz="1100" b="1" kern="1200" dirty="0" smtClean="0">
              <a:solidFill>
                <a:schemeClr val="accent1">
                  <a:lumMod val="50000"/>
                </a:schemeClr>
              </a:solidFill>
            </a:rPr>
            <a:t>Life Satisfaction / Fulfillment</a:t>
          </a:r>
          <a:endParaRPr lang="en-US" sz="1100" b="1" kern="1200" dirty="0">
            <a:solidFill>
              <a:schemeClr val="accent1">
                <a:lumMod val="50000"/>
              </a:schemeClr>
            </a:solidFill>
          </a:endParaRPr>
        </a:p>
      </dsp:txBody>
      <dsp:txXfrm>
        <a:off x="30759" y="3356335"/>
        <a:ext cx="1451619" cy="988664"/>
      </dsp:txXfrm>
    </dsp:sp>
    <dsp:sp modelId="{352BB0B0-E340-854C-AC01-1C4CB78DAE89}">
      <dsp:nvSpPr>
        <dsp:cNvPr id="0" name=""/>
        <dsp:cNvSpPr/>
      </dsp:nvSpPr>
      <dsp:spPr>
        <a:xfrm>
          <a:off x="3634065" y="0"/>
          <a:ext cx="2161624" cy="1400242"/>
        </a:xfrm>
        <a:prstGeom prst="roundRect">
          <a:avLst>
            <a:gd name="adj" fmla="val 10000"/>
          </a:avLst>
        </a:prstGeom>
        <a:noFill/>
        <a:ln w="12700" cap="flat" cmpd="sng" algn="ctr">
          <a:noFill/>
          <a:prstDash val="solid"/>
        </a:ln>
        <a:effectLst/>
      </dsp:spPr>
      <dsp:style>
        <a:lnRef idx="1">
          <a:scrgbClr r="0" g="0" b="0"/>
        </a:lnRef>
        <a:fillRef idx="1">
          <a:scrgbClr r="0" g="0" b="0"/>
        </a:fillRef>
        <a:effectRef idx="0">
          <a:scrgbClr r="0" g="0" b="0"/>
        </a:effectRef>
        <a:fontRef idx="minor"/>
      </dsp:style>
      <dsp:txBody>
        <a:bodyPr spcFirstLastPara="0" vert="horz" wrap="square" lIns="41910" tIns="41910" rIns="41910" bIns="41910" numCol="1" spcCol="1270" anchor="t" anchorCtr="0">
          <a:noAutofit/>
        </a:bodyPr>
        <a:lstStyle/>
        <a:p>
          <a:pPr marL="57150" lvl="1" indent="-57150" algn="l" defTabSz="488950">
            <a:lnSpc>
              <a:spcPct val="90000"/>
            </a:lnSpc>
            <a:spcBef>
              <a:spcPct val="0"/>
            </a:spcBef>
            <a:spcAft>
              <a:spcPts val="852"/>
            </a:spcAft>
            <a:buChar char="••"/>
          </a:pPr>
          <a:r>
            <a:rPr lang="en-US" sz="1100" b="1" kern="1200" dirty="0" smtClean="0">
              <a:solidFill>
                <a:schemeClr val="accent1">
                  <a:lumMod val="50000"/>
                </a:schemeClr>
              </a:solidFill>
            </a:rPr>
            <a:t>Exercise</a:t>
          </a:r>
          <a:endParaRPr lang="en-US" sz="1100" b="1" kern="1200" dirty="0">
            <a:solidFill>
              <a:schemeClr val="accent1">
                <a:lumMod val="50000"/>
              </a:schemeClr>
            </a:solidFill>
          </a:endParaRPr>
        </a:p>
        <a:p>
          <a:pPr marL="57150" lvl="1" indent="-57150" algn="l" defTabSz="488950">
            <a:lnSpc>
              <a:spcPct val="90000"/>
            </a:lnSpc>
            <a:spcBef>
              <a:spcPct val="0"/>
            </a:spcBef>
            <a:spcAft>
              <a:spcPts val="852"/>
            </a:spcAft>
            <a:buChar char="••"/>
          </a:pPr>
          <a:r>
            <a:rPr lang="en-US" sz="1100" b="1" kern="1200" dirty="0" smtClean="0">
              <a:solidFill>
                <a:schemeClr val="accent1">
                  <a:lumMod val="50000"/>
                </a:schemeClr>
              </a:solidFill>
            </a:rPr>
            <a:t>Nutrition</a:t>
          </a:r>
          <a:endParaRPr lang="en-US" sz="1100" b="1" kern="1200" dirty="0">
            <a:solidFill>
              <a:schemeClr val="accent1">
                <a:lumMod val="50000"/>
              </a:schemeClr>
            </a:solidFill>
          </a:endParaRPr>
        </a:p>
        <a:p>
          <a:pPr marL="57150" lvl="1" indent="-57150" algn="l" defTabSz="488950">
            <a:lnSpc>
              <a:spcPct val="90000"/>
            </a:lnSpc>
            <a:spcBef>
              <a:spcPct val="0"/>
            </a:spcBef>
            <a:spcAft>
              <a:spcPts val="852"/>
            </a:spcAft>
            <a:buChar char="••"/>
          </a:pPr>
          <a:r>
            <a:rPr lang="en-US" sz="1100" b="1" kern="1200" dirty="0" smtClean="0">
              <a:solidFill>
                <a:schemeClr val="accent1">
                  <a:lumMod val="50000"/>
                </a:schemeClr>
              </a:solidFill>
            </a:rPr>
            <a:t>Health and Personal Care</a:t>
          </a:r>
          <a:endParaRPr lang="en-US" sz="1100" b="1" kern="1200" dirty="0">
            <a:solidFill>
              <a:schemeClr val="accent1">
                <a:lumMod val="50000"/>
              </a:schemeClr>
            </a:solidFill>
          </a:endParaRPr>
        </a:p>
      </dsp:txBody>
      <dsp:txXfrm>
        <a:off x="4313311" y="30759"/>
        <a:ext cx="1451619" cy="988664"/>
      </dsp:txXfrm>
    </dsp:sp>
    <dsp:sp modelId="{06AF3CFF-0687-8240-BB4B-A1E8A53C6D02}">
      <dsp:nvSpPr>
        <dsp:cNvPr id="0" name=""/>
        <dsp:cNvSpPr/>
      </dsp:nvSpPr>
      <dsp:spPr>
        <a:xfrm>
          <a:off x="25932" y="0"/>
          <a:ext cx="2161624" cy="1400242"/>
        </a:xfrm>
        <a:prstGeom prst="roundRect">
          <a:avLst>
            <a:gd name="adj" fmla="val 10000"/>
          </a:avLst>
        </a:prstGeom>
        <a:noFill/>
        <a:ln w="12700" cap="flat" cmpd="sng" algn="ctr">
          <a:noFill/>
          <a:prstDash val="solid"/>
        </a:ln>
        <a:effectLst/>
      </dsp:spPr>
      <dsp:style>
        <a:lnRef idx="1">
          <a:scrgbClr r="0" g="0" b="0"/>
        </a:lnRef>
        <a:fillRef idx="1">
          <a:scrgbClr r="0" g="0" b="0"/>
        </a:fillRef>
        <a:effectRef idx="0">
          <a:scrgbClr r="0" g="0" b="0"/>
        </a:effectRef>
        <a:fontRef idx="minor"/>
      </dsp:style>
      <dsp:txBody>
        <a:bodyPr spcFirstLastPara="0" vert="horz" wrap="square" lIns="41910" tIns="41910" rIns="41910" bIns="41910" numCol="1" spcCol="1270" anchor="t" anchorCtr="0">
          <a:noAutofit/>
        </a:bodyPr>
        <a:lstStyle/>
        <a:p>
          <a:pPr marL="57150" lvl="1" indent="-57150" algn="l" defTabSz="488950">
            <a:lnSpc>
              <a:spcPct val="90000"/>
            </a:lnSpc>
            <a:spcBef>
              <a:spcPct val="0"/>
            </a:spcBef>
            <a:spcAft>
              <a:spcPts val="852"/>
            </a:spcAft>
            <a:buChar char="••"/>
          </a:pPr>
          <a:r>
            <a:rPr lang="en-US" sz="1100" b="1" kern="1200" dirty="0" smtClean="0">
              <a:solidFill>
                <a:schemeClr val="accent1">
                  <a:lumMod val="50000"/>
                </a:schemeClr>
              </a:solidFill>
            </a:rPr>
            <a:t>Education</a:t>
          </a:r>
          <a:endParaRPr lang="en-US" sz="1100" b="1" kern="1200" dirty="0">
            <a:solidFill>
              <a:schemeClr val="accent1">
                <a:lumMod val="50000"/>
              </a:schemeClr>
            </a:solidFill>
          </a:endParaRPr>
        </a:p>
        <a:p>
          <a:pPr marL="57150" lvl="1" indent="-57150" algn="l" defTabSz="488950">
            <a:lnSpc>
              <a:spcPct val="90000"/>
            </a:lnSpc>
            <a:spcBef>
              <a:spcPct val="0"/>
            </a:spcBef>
            <a:spcAft>
              <a:spcPts val="852"/>
            </a:spcAft>
            <a:buChar char="••"/>
          </a:pPr>
          <a:r>
            <a:rPr lang="en-US" sz="1100" b="1" kern="1200" dirty="0" smtClean="0">
              <a:solidFill>
                <a:schemeClr val="accent1">
                  <a:lumMod val="50000"/>
                </a:schemeClr>
              </a:solidFill>
            </a:rPr>
            <a:t>Sustainability</a:t>
          </a:r>
          <a:endParaRPr lang="en-US" sz="1100" b="1" kern="1200" dirty="0">
            <a:solidFill>
              <a:schemeClr val="accent1">
                <a:lumMod val="50000"/>
              </a:schemeClr>
            </a:solidFill>
          </a:endParaRPr>
        </a:p>
        <a:p>
          <a:pPr marL="57150" lvl="1" indent="-57150" algn="l" defTabSz="488950">
            <a:lnSpc>
              <a:spcPct val="90000"/>
            </a:lnSpc>
            <a:spcBef>
              <a:spcPct val="0"/>
            </a:spcBef>
            <a:spcAft>
              <a:spcPts val="852"/>
            </a:spcAft>
            <a:buChar char="••"/>
          </a:pPr>
          <a:r>
            <a:rPr lang="en-US" sz="1100" b="1" kern="1200" dirty="0" smtClean="0">
              <a:solidFill>
                <a:schemeClr val="accent1">
                  <a:lumMod val="50000"/>
                </a:schemeClr>
              </a:solidFill>
            </a:rPr>
            <a:t>Career Development</a:t>
          </a:r>
          <a:endParaRPr lang="en-US" sz="1100" b="1" kern="1200" dirty="0">
            <a:solidFill>
              <a:schemeClr val="accent1">
                <a:lumMod val="50000"/>
              </a:schemeClr>
            </a:solidFill>
          </a:endParaRPr>
        </a:p>
      </dsp:txBody>
      <dsp:txXfrm>
        <a:off x="56691" y="30759"/>
        <a:ext cx="1451619" cy="988664"/>
      </dsp:txXfrm>
    </dsp:sp>
    <dsp:sp modelId="{93777AA1-2241-2747-9491-985BB69680C3}">
      <dsp:nvSpPr>
        <dsp:cNvPr id="0" name=""/>
        <dsp:cNvSpPr/>
      </dsp:nvSpPr>
      <dsp:spPr>
        <a:xfrm>
          <a:off x="959383" y="249418"/>
          <a:ext cx="1894703" cy="1894703"/>
        </a:xfrm>
        <a:prstGeom prst="pieWedge">
          <a:avLst/>
        </a:prstGeom>
        <a:no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8232" tIns="78232" rIns="78232" bIns="78232" numCol="1" spcCol="1270" anchor="ctr" anchorCtr="0">
          <a:noAutofit/>
        </a:bodyPr>
        <a:lstStyle/>
        <a:p>
          <a:pPr lvl="0" algn="ctr" defTabSz="488950">
            <a:lnSpc>
              <a:spcPct val="90000"/>
            </a:lnSpc>
            <a:spcBef>
              <a:spcPct val="0"/>
            </a:spcBef>
            <a:spcAft>
              <a:spcPct val="35000"/>
            </a:spcAft>
          </a:pPr>
          <a:r>
            <a:rPr lang="en-US" sz="1100" b="1" kern="1200" dirty="0" smtClean="0"/>
            <a:t> </a:t>
          </a:r>
          <a:endParaRPr lang="en-US" sz="1100" b="1" kern="1200" dirty="0"/>
        </a:p>
      </dsp:txBody>
      <dsp:txXfrm>
        <a:off x="1514329" y="804364"/>
        <a:ext cx="1339757" cy="1339757"/>
      </dsp:txXfrm>
    </dsp:sp>
    <dsp:sp modelId="{36CD469F-38FF-434D-A010-8FA3E142EE75}">
      <dsp:nvSpPr>
        <dsp:cNvPr id="0" name=""/>
        <dsp:cNvSpPr/>
      </dsp:nvSpPr>
      <dsp:spPr>
        <a:xfrm rot="5400000">
          <a:off x="2941602" y="249418"/>
          <a:ext cx="1894703" cy="1894703"/>
        </a:xfrm>
        <a:prstGeom prst="pieWedge">
          <a:avLst/>
        </a:prstGeom>
        <a:no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8232" tIns="78232" rIns="78232" bIns="78232" numCol="1" spcCol="1270" anchor="ctr" anchorCtr="0">
          <a:noAutofit/>
        </a:bodyPr>
        <a:lstStyle/>
        <a:p>
          <a:pPr lvl="0" algn="ctr" defTabSz="488950">
            <a:lnSpc>
              <a:spcPct val="90000"/>
            </a:lnSpc>
            <a:spcBef>
              <a:spcPct val="0"/>
            </a:spcBef>
            <a:spcAft>
              <a:spcPct val="35000"/>
            </a:spcAft>
          </a:pPr>
          <a:r>
            <a:rPr lang="en-US" sz="1100" b="1" kern="1200" dirty="0" smtClean="0"/>
            <a:t> </a:t>
          </a:r>
          <a:endParaRPr lang="en-US" sz="1100" b="1" kern="1200" dirty="0"/>
        </a:p>
      </dsp:txBody>
      <dsp:txXfrm rot="-5400000">
        <a:off x="2941602" y="804364"/>
        <a:ext cx="1339757" cy="1339757"/>
      </dsp:txXfrm>
    </dsp:sp>
    <dsp:sp modelId="{64EA980F-6B56-1442-AFEB-F8C52DD7A015}">
      <dsp:nvSpPr>
        <dsp:cNvPr id="0" name=""/>
        <dsp:cNvSpPr/>
      </dsp:nvSpPr>
      <dsp:spPr>
        <a:xfrm rot="10800000">
          <a:off x="2941602" y="2231637"/>
          <a:ext cx="1894703" cy="1894703"/>
        </a:xfrm>
        <a:prstGeom prst="pieWedge">
          <a:avLst/>
        </a:prstGeom>
        <a:no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8232" tIns="78232" rIns="78232" bIns="78232" numCol="1" spcCol="1270" anchor="ctr" anchorCtr="0">
          <a:noAutofit/>
        </a:bodyPr>
        <a:lstStyle/>
        <a:p>
          <a:pPr lvl="0" algn="ctr" defTabSz="488950">
            <a:lnSpc>
              <a:spcPct val="90000"/>
            </a:lnSpc>
            <a:spcBef>
              <a:spcPct val="0"/>
            </a:spcBef>
            <a:spcAft>
              <a:spcPct val="35000"/>
            </a:spcAft>
          </a:pPr>
          <a:r>
            <a:rPr lang="en-US" sz="1100" b="1" kern="1200" dirty="0" smtClean="0"/>
            <a:t> </a:t>
          </a:r>
          <a:endParaRPr lang="en-US" sz="1100" b="1" kern="1200" dirty="0"/>
        </a:p>
      </dsp:txBody>
      <dsp:txXfrm rot="10800000">
        <a:off x="2941602" y="2231637"/>
        <a:ext cx="1339757" cy="1339757"/>
      </dsp:txXfrm>
    </dsp:sp>
    <dsp:sp modelId="{A7992A16-53A1-7F43-9C06-17880D0D9FF2}">
      <dsp:nvSpPr>
        <dsp:cNvPr id="0" name=""/>
        <dsp:cNvSpPr/>
      </dsp:nvSpPr>
      <dsp:spPr>
        <a:xfrm rot="16200000">
          <a:off x="959383" y="2231637"/>
          <a:ext cx="1894703" cy="1894703"/>
        </a:xfrm>
        <a:prstGeom prst="pieWedge">
          <a:avLst/>
        </a:prstGeom>
        <a:no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8232" tIns="78232" rIns="78232" bIns="78232" numCol="1" spcCol="1270" anchor="ctr" anchorCtr="0">
          <a:noAutofit/>
        </a:bodyPr>
        <a:lstStyle/>
        <a:p>
          <a:pPr lvl="0" algn="ctr" defTabSz="488950">
            <a:lnSpc>
              <a:spcPct val="90000"/>
            </a:lnSpc>
            <a:spcBef>
              <a:spcPct val="0"/>
            </a:spcBef>
            <a:spcAft>
              <a:spcPct val="35000"/>
            </a:spcAft>
          </a:pPr>
          <a:r>
            <a:rPr lang="en-US" sz="1100" b="1" kern="1200" dirty="0" smtClean="0"/>
            <a:t> </a:t>
          </a:r>
          <a:endParaRPr lang="en-US" sz="1100" b="1" kern="1200" dirty="0"/>
        </a:p>
      </dsp:txBody>
      <dsp:txXfrm rot="5400000">
        <a:off x="1514329" y="2231637"/>
        <a:ext cx="1339757" cy="1339757"/>
      </dsp:txXfrm>
    </dsp:sp>
    <dsp:sp modelId="{77D04C2F-B0D2-9546-AD10-94C1317E646A}">
      <dsp:nvSpPr>
        <dsp:cNvPr id="0" name=""/>
        <dsp:cNvSpPr/>
      </dsp:nvSpPr>
      <dsp:spPr>
        <a:xfrm>
          <a:off x="2570757" y="1794061"/>
          <a:ext cx="654175" cy="568848"/>
        </a:xfrm>
        <a:prstGeom prst="circularArrow">
          <a:avLst/>
        </a:prstGeom>
        <a:no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dsp:style>
    </dsp:sp>
    <dsp:sp modelId="{3F5FD969-494C-E14F-BD29-986372AA8664}">
      <dsp:nvSpPr>
        <dsp:cNvPr id="0" name=""/>
        <dsp:cNvSpPr/>
      </dsp:nvSpPr>
      <dsp:spPr>
        <a:xfrm rot="10800000">
          <a:off x="2570757" y="2012849"/>
          <a:ext cx="654175" cy="568848"/>
        </a:xfrm>
        <a:prstGeom prst="circularArrow">
          <a:avLst/>
        </a:prstGeom>
        <a:noFill/>
        <a:ln>
          <a:noFill/>
        </a:ln>
        <a:effectLst>
          <a:outerShdw blurRad="63500" dist="25400" dir="5400000" sx="101000" sy="101000" rotWithShape="0">
            <a:srgbClr val="000000">
              <a:alpha val="40000"/>
            </a:srgbClr>
          </a:outerShdw>
        </a:effectLst>
      </dsp:spPr>
      <dsp:style>
        <a:lnRef idx="0">
          <a:scrgbClr r="0" g="0" b="0"/>
        </a:lnRef>
        <a:fillRef idx="3">
          <a:scrgbClr r="0" g="0" b="0"/>
        </a:fillRef>
        <a:effectRef idx="2">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03E839-19A9-9047-ABD9-BD5AC97662CD}">
      <dsp:nvSpPr>
        <dsp:cNvPr id="0" name=""/>
        <dsp:cNvSpPr/>
      </dsp:nvSpPr>
      <dsp:spPr>
        <a:xfrm>
          <a:off x="569110" y="28883"/>
          <a:ext cx="1386398" cy="1386398"/>
        </a:xfrm>
        <a:prstGeom prst="ellipse">
          <a:avLst/>
        </a:prstGeom>
        <a:gradFill rotWithShape="0">
          <a:gsLst>
            <a:gs pos="31000">
              <a:schemeClr val="accent2">
                <a:alpha val="50000"/>
                <a:hueOff val="0"/>
                <a:satOff val="0"/>
                <a:lumOff val="0"/>
                <a:alphaOff val="0"/>
                <a:tint val="100000"/>
                <a:shade val="100000"/>
                <a:satMod val="120000"/>
              </a:schemeClr>
            </a:gs>
            <a:gs pos="100000">
              <a:schemeClr val="accent2">
                <a:alpha val="50000"/>
                <a:hueOff val="0"/>
                <a:satOff val="0"/>
                <a:lumOff val="0"/>
                <a:alphaOff val="0"/>
                <a:tint val="50000"/>
                <a:satMod val="15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kern="1200" dirty="0" smtClean="0"/>
            <a:t>Integrated Curriculum</a:t>
          </a:r>
          <a:endParaRPr lang="en-US" sz="1000" kern="1200" dirty="0"/>
        </a:p>
      </dsp:txBody>
      <dsp:txXfrm>
        <a:off x="753963" y="271503"/>
        <a:ext cx="1016692" cy="623879"/>
      </dsp:txXfrm>
    </dsp:sp>
    <dsp:sp modelId="{A1410392-423F-5240-BCFD-227DAE06178C}">
      <dsp:nvSpPr>
        <dsp:cNvPr id="0" name=""/>
        <dsp:cNvSpPr/>
      </dsp:nvSpPr>
      <dsp:spPr>
        <a:xfrm>
          <a:off x="1069369" y="895382"/>
          <a:ext cx="1386398" cy="1386398"/>
        </a:xfrm>
        <a:prstGeom prst="ellipse">
          <a:avLst/>
        </a:prstGeom>
        <a:gradFill rotWithShape="0">
          <a:gsLst>
            <a:gs pos="31000">
              <a:schemeClr val="accent2">
                <a:alpha val="50000"/>
                <a:hueOff val="-5080547"/>
                <a:satOff val="17657"/>
                <a:lumOff val="12844"/>
                <a:alphaOff val="0"/>
                <a:tint val="100000"/>
                <a:shade val="100000"/>
                <a:satMod val="120000"/>
              </a:schemeClr>
            </a:gs>
            <a:gs pos="100000">
              <a:schemeClr val="accent2">
                <a:alpha val="50000"/>
                <a:hueOff val="-5080547"/>
                <a:satOff val="17657"/>
                <a:lumOff val="12844"/>
                <a:alphaOff val="0"/>
                <a:tint val="50000"/>
                <a:satMod val="15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kern="1200" dirty="0" smtClean="0"/>
            <a:t>Culture and Language Context</a:t>
          </a:r>
          <a:endParaRPr lang="en-US" sz="1000" kern="1200" dirty="0"/>
        </a:p>
      </dsp:txBody>
      <dsp:txXfrm>
        <a:off x="1493375" y="1253535"/>
        <a:ext cx="831839" cy="762519"/>
      </dsp:txXfrm>
    </dsp:sp>
    <dsp:sp modelId="{66DD215C-105D-134C-9C89-5DD09FE75246}">
      <dsp:nvSpPr>
        <dsp:cNvPr id="0" name=""/>
        <dsp:cNvSpPr/>
      </dsp:nvSpPr>
      <dsp:spPr>
        <a:xfrm>
          <a:off x="68851" y="895382"/>
          <a:ext cx="1386398" cy="1386398"/>
        </a:xfrm>
        <a:prstGeom prst="ellipse">
          <a:avLst/>
        </a:prstGeom>
        <a:gradFill rotWithShape="0">
          <a:gsLst>
            <a:gs pos="31000">
              <a:schemeClr val="accent2">
                <a:alpha val="50000"/>
                <a:hueOff val="-10161094"/>
                <a:satOff val="35315"/>
                <a:lumOff val="25688"/>
                <a:alphaOff val="0"/>
                <a:tint val="100000"/>
                <a:shade val="100000"/>
                <a:satMod val="120000"/>
              </a:schemeClr>
            </a:gs>
            <a:gs pos="100000">
              <a:schemeClr val="accent2">
                <a:alpha val="50000"/>
                <a:hueOff val="-10161094"/>
                <a:satOff val="35315"/>
                <a:lumOff val="25688"/>
                <a:alphaOff val="0"/>
                <a:tint val="50000"/>
                <a:satMod val="150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r>
            <a:rPr lang="en-US" sz="1000" kern="1200" dirty="0" smtClean="0"/>
            <a:t>Wellness Philosophy</a:t>
          </a:r>
          <a:endParaRPr lang="en-US" sz="1000" kern="1200" dirty="0"/>
        </a:p>
      </dsp:txBody>
      <dsp:txXfrm>
        <a:off x="199404" y="1253535"/>
        <a:ext cx="831839" cy="762519"/>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4#1">
  <dgm:title val=""/>
  <dgm:desc val=""/>
  <dgm:catLst>
    <dgm:cat type="relationship" pri="26000"/>
    <dgm:cat type="cycle" pri="13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5.xml><?xml version="1.0" encoding="utf-8"?>
<dgm:layoutDef xmlns:dgm="http://schemas.openxmlformats.org/drawingml/2006/diagram" xmlns:a="http://schemas.openxmlformats.org/drawingml/2006/main" uniqueId="urn:microsoft.com/office/officeart/2005/8/layout/cycle4#2">
  <dgm:title val=""/>
  <dgm:desc val=""/>
  <dgm:catLst>
    <dgm:cat type="relationship" pri="26000"/>
    <dgm:cat type="cycle" pri="13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6.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7C9789-FF93-AF44-8288-9FE6E43A363F}" type="datetimeFigureOut">
              <a:rPr lang="en-US" smtClean="0"/>
              <a:pPr/>
              <a:t>1/5/16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949FD7B-A634-644D-A3B3-26B35F081C37}" type="slidenum">
              <a:rPr lang="en-US" smtClean="0"/>
              <a:pPr/>
              <a:t>‹#›</a:t>
            </a:fld>
            <a:endParaRPr lang="en-US"/>
          </a:p>
        </p:txBody>
      </p:sp>
    </p:spTree>
    <p:extLst>
      <p:ext uri="{BB962C8B-B14F-4D97-AF65-F5344CB8AC3E}">
        <p14:creationId xmlns:p14="http://schemas.microsoft.com/office/powerpoint/2010/main" val="7203147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6CD384-A341-774B-8603-D100BA3DD521}" type="datetimeFigureOut">
              <a:rPr lang="en-US" smtClean="0"/>
              <a:pPr/>
              <a:t>1/5/16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8ADE59-3338-6C45-BC0F-A83C5495C659}" type="slidenum">
              <a:rPr lang="en-US" smtClean="0"/>
              <a:pPr/>
              <a:t>‹#›</a:t>
            </a:fld>
            <a:endParaRPr lang="en-US"/>
          </a:p>
        </p:txBody>
      </p:sp>
    </p:spTree>
    <p:extLst>
      <p:ext uri="{BB962C8B-B14F-4D97-AF65-F5344CB8AC3E}">
        <p14:creationId xmlns:p14="http://schemas.microsoft.com/office/powerpoint/2010/main" val="267774780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67CDCA3-D1B7-9C48-A4A8-F62030EE778A}" type="slidenum">
              <a:rPr lang="en-US" smtClean="0"/>
              <a:pPr/>
              <a:t>2</a:t>
            </a:fld>
            <a:endParaRPr lang="en-US"/>
          </a:p>
        </p:txBody>
      </p:sp>
    </p:spTree>
    <p:extLst>
      <p:ext uri="{BB962C8B-B14F-4D97-AF65-F5344CB8AC3E}">
        <p14:creationId xmlns:p14="http://schemas.microsoft.com/office/powerpoint/2010/main" val="36582522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20484" name="Slide Number Placeholder 3"/>
          <p:cNvSpPr>
            <a:spLocks noGrp="1"/>
          </p:cNvSpPr>
          <p:nvPr>
            <p:ph type="sldNum" sz="quarter" idx="5"/>
          </p:nvPr>
        </p:nvSpPr>
        <p:spPr bwMode="auto">
          <a:noFill/>
          <a:ln>
            <a:miter lim="800000"/>
            <a:headEnd/>
            <a:tailEnd/>
          </a:ln>
        </p:spPr>
        <p:txBody>
          <a:bodyPr/>
          <a:lstStyle/>
          <a:p>
            <a:fld id="{97A6B901-7CF5-F047-BE1B-C29AB73B9654}" type="slidenum">
              <a:rPr lang="en-US">
                <a:latin typeface="Calibri" pitchFamily="-112" charset="0"/>
              </a:rPr>
              <a:pPr/>
              <a:t>11</a:t>
            </a:fld>
            <a:endParaRPr lang="en-US">
              <a:latin typeface="Calibri" pitchFamily="-112" charset="0"/>
            </a:endParaRPr>
          </a:p>
        </p:txBody>
      </p:sp>
    </p:spTree>
    <p:extLst>
      <p:ext uri="{BB962C8B-B14F-4D97-AF65-F5344CB8AC3E}">
        <p14:creationId xmlns:p14="http://schemas.microsoft.com/office/powerpoint/2010/main" val="39724234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25604" name="Slide Number Placeholder 3"/>
          <p:cNvSpPr>
            <a:spLocks noGrp="1"/>
          </p:cNvSpPr>
          <p:nvPr>
            <p:ph type="sldNum" sz="quarter" idx="5"/>
          </p:nvPr>
        </p:nvSpPr>
        <p:spPr bwMode="auto">
          <a:noFill/>
          <a:ln>
            <a:miter lim="800000"/>
            <a:headEnd/>
            <a:tailEnd/>
          </a:ln>
        </p:spPr>
        <p:txBody>
          <a:bodyPr/>
          <a:lstStyle/>
          <a:p>
            <a:fld id="{BFA77C50-47DD-2A4C-A336-29E1D2488E77}" type="slidenum">
              <a:rPr lang="en-US" smtClean="0"/>
              <a:pPr/>
              <a:t>12</a:t>
            </a:fld>
            <a:endParaRPr lang="en-US" smtClean="0"/>
          </a:p>
        </p:txBody>
      </p:sp>
    </p:spTree>
    <p:extLst>
      <p:ext uri="{BB962C8B-B14F-4D97-AF65-F5344CB8AC3E}">
        <p14:creationId xmlns:p14="http://schemas.microsoft.com/office/powerpoint/2010/main" val="31566003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20484" name="Slide Number Placeholder 3"/>
          <p:cNvSpPr>
            <a:spLocks noGrp="1"/>
          </p:cNvSpPr>
          <p:nvPr>
            <p:ph type="sldNum" sz="quarter" idx="5"/>
          </p:nvPr>
        </p:nvSpPr>
        <p:spPr bwMode="auto">
          <a:noFill/>
          <a:ln>
            <a:miter lim="800000"/>
            <a:headEnd/>
            <a:tailEnd/>
          </a:ln>
        </p:spPr>
        <p:txBody>
          <a:bodyPr/>
          <a:lstStyle/>
          <a:p>
            <a:fld id="{97A6B901-7CF5-F047-BE1B-C29AB73B9654}" type="slidenum">
              <a:rPr lang="en-US">
                <a:latin typeface="Calibri" pitchFamily="-112" charset="0"/>
              </a:rPr>
              <a:pPr/>
              <a:t>13</a:t>
            </a:fld>
            <a:endParaRPr lang="en-US">
              <a:latin typeface="Calibri" pitchFamily="-112" charset="0"/>
            </a:endParaRPr>
          </a:p>
        </p:txBody>
      </p:sp>
    </p:spTree>
    <p:extLst>
      <p:ext uri="{BB962C8B-B14F-4D97-AF65-F5344CB8AC3E}">
        <p14:creationId xmlns:p14="http://schemas.microsoft.com/office/powerpoint/2010/main" val="39667497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20484" name="Slide Number Placeholder 3"/>
          <p:cNvSpPr>
            <a:spLocks noGrp="1"/>
          </p:cNvSpPr>
          <p:nvPr>
            <p:ph type="sldNum" sz="quarter" idx="5"/>
          </p:nvPr>
        </p:nvSpPr>
        <p:spPr bwMode="auto">
          <a:noFill/>
          <a:ln>
            <a:miter lim="800000"/>
            <a:headEnd/>
            <a:tailEnd/>
          </a:ln>
        </p:spPr>
        <p:txBody>
          <a:bodyPr/>
          <a:lstStyle/>
          <a:p>
            <a:fld id="{97A6B901-7CF5-F047-BE1B-C29AB73B9654}" type="slidenum">
              <a:rPr lang="en-US">
                <a:latin typeface="Calibri" pitchFamily="-112" charset="0"/>
              </a:rPr>
              <a:pPr/>
              <a:t>14</a:t>
            </a:fld>
            <a:endParaRPr lang="en-US">
              <a:latin typeface="Calibri" pitchFamily="-112" charset="0"/>
            </a:endParaRPr>
          </a:p>
        </p:txBody>
      </p:sp>
    </p:spTree>
    <p:extLst>
      <p:ext uri="{BB962C8B-B14F-4D97-AF65-F5344CB8AC3E}">
        <p14:creationId xmlns:p14="http://schemas.microsoft.com/office/powerpoint/2010/main" val="36458817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20484" name="Slide Number Placeholder 3"/>
          <p:cNvSpPr>
            <a:spLocks noGrp="1"/>
          </p:cNvSpPr>
          <p:nvPr>
            <p:ph type="sldNum" sz="quarter" idx="5"/>
          </p:nvPr>
        </p:nvSpPr>
        <p:spPr bwMode="auto">
          <a:noFill/>
          <a:ln>
            <a:miter lim="800000"/>
            <a:headEnd/>
            <a:tailEnd/>
          </a:ln>
        </p:spPr>
        <p:txBody>
          <a:bodyPr/>
          <a:lstStyle/>
          <a:p>
            <a:fld id="{97A6B901-7CF5-F047-BE1B-C29AB73B9654}" type="slidenum">
              <a:rPr lang="en-US">
                <a:latin typeface="Calibri" pitchFamily="-112" charset="0"/>
              </a:rPr>
              <a:pPr/>
              <a:t>15</a:t>
            </a:fld>
            <a:endParaRPr lang="en-US">
              <a:latin typeface="Calibri" pitchFamily="-112" charset="0"/>
            </a:endParaRPr>
          </a:p>
        </p:txBody>
      </p:sp>
    </p:spTree>
    <p:extLst>
      <p:ext uri="{BB962C8B-B14F-4D97-AF65-F5344CB8AC3E}">
        <p14:creationId xmlns:p14="http://schemas.microsoft.com/office/powerpoint/2010/main" val="29234421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20484" name="Slide Number Placeholder 3"/>
          <p:cNvSpPr>
            <a:spLocks noGrp="1"/>
          </p:cNvSpPr>
          <p:nvPr>
            <p:ph type="sldNum" sz="quarter" idx="5"/>
          </p:nvPr>
        </p:nvSpPr>
        <p:spPr bwMode="auto">
          <a:noFill/>
          <a:ln>
            <a:miter lim="800000"/>
            <a:headEnd/>
            <a:tailEnd/>
          </a:ln>
        </p:spPr>
        <p:txBody>
          <a:bodyPr/>
          <a:lstStyle/>
          <a:p>
            <a:fld id="{97A6B901-7CF5-F047-BE1B-C29AB73B9654}" type="slidenum">
              <a:rPr lang="en-US">
                <a:latin typeface="Calibri" pitchFamily="-112" charset="0"/>
              </a:rPr>
              <a:pPr/>
              <a:t>16</a:t>
            </a:fld>
            <a:endParaRPr lang="en-US">
              <a:latin typeface="Calibri" pitchFamily="-112" charset="0"/>
            </a:endParaRPr>
          </a:p>
        </p:txBody>
      </p:sp>
    </p:spTree>
    <p:extLst>
      <p:ext uri="{BB962C8B-B14F-4D97-AF65-F5344CB8AC3E}">
        <p14:creationId xmlns:p14="http://schemas.microsoft.com/office/powerpoint/2010/main" val="2900244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20484" name="Slide Number Placeholder 3"/>
          <p:cNvSpPr>
            <a:spLocks noGrp="1"/>
          </p:cNvSpPr>
          <p:nvPr>
            <p:ph type="sldNum" sz="quarter" idx="5"/>
          </p:nvPr>
        </p:nvSpPr>
        <p:spPr bwMode="auto">
          <a:noFill/>
          <a:ln>
            <a:miter lim="800000"/>
            <a:headEnd/>
            <a:tailEnd/>
          </a:ln>
        </p:spPr>
        <p:txBody>
          <a:bodyPr/>
          <a:lstStyle/>
          <a:p>
            <a:fld id="{97A6B901-7CF5-F047-BE1B-C29AB73B9654}" type="slidenum">
              <a:rPr lang="en-US">
                <a:latin typeface="Calibri" pitchFamily="-112" charset="0"/>
              </a:rPr>
              <a:pPr/>
              <a:t>17</a:t>
            </a:fld>
            <a:endParaRPr lang="en-US">
              <a:latin typeface="Calibri" pitchFamily="-112" charset="0"/>
            </a:endParaRPr>
          </a:p>
        </p:txBody>
      </p:sp>
    </p:spTree>
    <p:extLst>
      <p:ext uri="{BB962C8B-B14F-4D97-AF65-F5344CB8AC3E}">
        <p14:creationId xmlns:p14="http://schemas.microsoft.com/office/powerpoint/2010/main" val="21905808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20484" name="Slide Number Placeholder 3"/>
          <p:cNvSpPr>
            <a:spLocks noGrp="1"/>
          </p:cNvSpPr>
          <p:nvPr>
            <p:ph type="sldNum" sz="quarter" idx="5"/>
          </p:nvPr>
        </p:nvSpPr>
        <p:spPr bwMode="auto">
          <a:noFill/>
          <a:ln>
            <a:miter lim="800000"/>
            <a:headEnd/>
            <a:tailEnd/>
          </a:ln>
        </p:spPr>
        <p:txBody>
          <a:bodyPr/>
          <a:lstStyle/>
          <a:p>
            <a:fld id="{97A6B901-7CF5-F047-BE1B-C29AB73B9654}" type="slidenum">
              <a:rPr lang="en-US">
                <a:latin typeface="Calibri" pitchFamily="-112" charset="0"/>
              </a:rPr>
              <a:pPr/>
              <a:t>18</a:t>
            </a:fld>
            <a:endParaRPr lang="en-US">
              <a:latin typeface="Calibri" pitchFamily="-112" charset="0"/>
            </a:endParaRPr>
          </a:p>
        </p:txBody>
      </p:sp>
    </p:spTree>
    <p:extLst>
      <p:ext uri="{BB962C8B-B14F-4D97-AF65-F5344CB8AC3E}">
        <p14:creationId xmlns:p14="http://schemas.microsoft.com/office/powerpoint/2010/main" val="31477761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20484" name="Slide Number Placeholder 3"/>
          <p:cNvSpPr>
            <a:spLocks noGrp="1"/>
          </p:cNvSpPr>
          <p:nvPr>
            <p:ph type="sldNum" sz="quarter" idx="5"/>
          </p:nvPr>
        </p:nvSpPr>
        <p:spPr bwMode="auto">
          <a:noFill/>
          <a:ln>
            <a:miter lim="800000"/>
            <a:headEnd/>
            <a:tailEnd/>
          </a:ln>
        </p:spPr>
        <p:txBody>
          <a:bodyPr/>
          <a:lstStyle/>
          <a:p>
            <a:fld id="{97A6B901-7CF5-F047-BE1B-C29AB73B9654}" type="slidenum">
              <a:rPr lang="en-US">
                <a:latin typeface="Calibri" pitchFamily="-112" charset="0"/>
              </a:rPr>
              <a:pPr/>
              <a:t>19</a:t>
            </a:fld>
            <a:endParaRPr lang="en-US">
              <a:latin typeface="Calibri" pitchFamily="-112" charset="0"/>
            </a:endParaRPr>
          </a:p>
        </p:txBody>
      </p:sp>
    </p:spTree>
    <p:extLst>
      <p:ext uri="{BB962C8B-B14F-4D97-AF65-F5344CB8AC3E}">
        <p14:creationId xmlns:p14="http://schemas.microsoft.com/office/powerpoint/2010/main" val="34134154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20484" name="Slide Number Placeholder 3"/>
          <p:cNvSpPr>
            <a:spLocks noGrp="1"/>
          </p:cNvSpPr>
          <p:nvPr>
            <p:ph type="sldNum" sz="quarter" idx="5"/>
          </p:nvPr>
        </p:nvSpPr>
        <p:spPr bwMode="auto">
          <a:noFill/>
          <a:ln>
            <a:miter lim="800000"/>
            <a:headEnd/>
            <a:tailEnd/>
          </a:ln>
        </p:spPr>
        <p:txBody>
          <a:bodyPr/>
          <a:lstStyle/>
          <a:p>
            <a:fld id="{97A6B901-7CF5-F047-BE1B-C29AB73B9654}" type="slidenum">
              <a:rPr lang="en-US">
                <a:latin typeface="Calibri" pitchFamily="-112" charset="0"/>
              </a:rPr>
              <a:pPr/>
              <a:t>20</a:t>
            </a:fld>
            <a:endParaRPr lang="en-US">
              <a:latin typeface="Calibri" pitchFamily="-112" charset="0"/>
            </a:endParaRPr>
          </a:p>
        </p:txBody>
      </p:sp>
    </p:spTree>
    <p:extLst>
      <p:ext uri="{BB962C8B-B14F-4D97-AF65-F5344CB8AC3E}">
        <p14:creationId xmlns:p14="http://schemas.microsoft.com/office/powerpoint/2010/main" val="33629439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67CDCA3-D1B7-9C48-A4A8-F62030EE778A}" type="slidenum">
              <a:rPr lang="en-US" smtClean="0"/>
              <a:pPr/>
              <a:t>3</a:t>
            </a:fld>
            <a:endParaRPr lang="en-US"/>
          </a:p>
        </p:txBody>
      </p:sp>
    </p:spTree>
    <p:extLst>
      <p:ext uri="{BB962C8B-B14F-4D97-AF65-F5344CB8AC3E}">
        <p14:creationId xmlns:p14="http://schemas.microsoft.com/office/powerpoint/2010/main" val="35853446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0484" name="Slide Number Placeholder 3"/>
          <p:cNvSpPr>
            <a:spLocks noGrp="1"/>
          </p:cNvSpPr>
          <p:nvPr>
            <p:ph type="sldNum" sz="quarter" idx="5"/>
          </p:nvPr>
        </p:nvSpPr>
        <p:spPr bwMode="auto">
          <a:noFill/>
          <a:ln>
            <a:miter lim="800000"/>
            <a:headEnd/>
            <a:tailEnd/>
          </a:ln>
        </p:spPr>
        <p:txBody>
          <a:bodyPr/>
          <a:lstStyle/>
          <a:p>
            <a:fld id="{97A6B901-7CF5-F047-BE1B-C29AB73B9654}" type="slidenum">
              <a:rPr lang="en-US">
                <a:latin typeface="Calibri" pitchFamily="-112" charset="0"/>
              </a:rPr>
              <a:pPr/>
              <a:t>21</a:t>
            </a:fld>
            <a:endParaRPr lang="en-US">
              <a:latin typeface="Calibri" pitchFamily="-112" charset="0"/>
            </a:endParaRPr>
          </a:p>
        </p:txBody>
      </p:sp>
    </p:spTree>
    <p:extLst>
      <p:ext uri="{BB962C8B-B14F-4D97-AF65-F5344CB8AC3E}">
        <p14:creationId xmlns:p14="http://schemas.microsoft.com/office/powerpoint/2010/main" val="9969872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20484" name="Slide Number Placeholder 3"/>
          <p:cNvSpPr>
            <a:spLocks noGrp="1"/>
          </p:cNvSpPr>
          <p:nvPr>
            <p:ph type="sldNum" sz="quarter" idx="5"/>
          </p:nvPr>
        </p:nvSpPr>
        <p:spPr bwMode="auto">
          <a:noFill/>
          <a:ln>
            <a:miter lim="800000"/>
            <a:headEnd/>
            <a:tailEnd/>
          </a:ln>
        </p:spPr>
        <p:txBody>
          <a:bodyPr/>
          <a:lstStyle/>
          <a:p>
            <a:fld id="{97A6B901-7CF5-F047-BE1B-C29AB73B9654}" type="slidenum">
              <a:rPr lang="en-US">
                <a:latin typeface="Calibri" pitchFamily="-112" charset="0"/>
              </a:rPr>
              <a:pPr/>
              <a:t>22</a:t>
            </a:fld>
            <a:endParaRPr lang="en-US">
              <a:latin typeface="Calibri" pitchFamily="-112" charset="0"/>
            </a:endParaRPr>
          </a:p>
        </p:txBody>
      </p:sp>
    </p:spTree>
    <p:extLst>
      <p:ext uri="{BB962C8B-B14F-4D97-AF65-F5344CB8AC3E}">
        <p14:creationId xmlns:p14="http://schemas.microsoft.com/office/powerpoint/2010/main" val="5214413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0484" name="Slide Number Placeholder 3"/>
          <p:cNvSpPr>
            <a:spLocks noGrp="1"/>
          </p:cNvSpPr>
          <p:nvPr>
            <p:ph type="sldNum" sz="quarter" idx="5"/>
          </p:nvPr>
        </p:nvSpPr>
        <p:spPr bwMode="auto">
          <a:noFill/>
          <a:ln>
            <a:miter lim="800000"/>
            <a:headEnd/>
            <a:tailEnd/>
          </a:ln>
        </p:spPr>
        <p:txBody>
          <a:bodyPr/>
          <a:lstStyle/>
          <a:p>
            <a:fld id="{97A6B901-7CF5-F047-BE1B-C29AB73B9654}" type="slidenum">
              <a:rPr lang="en-US">
                <a:latin typeface="Calibri" pitchFamily="-112" charset="0"/>
              </a:rPr>
              <a:pPr/>
              <a:t>23</a:t>
            </a:fld>
            <a:endParaRPr lang="en-US">
              <a:latin typeface="Calibri" pitchFamily="-112" charset="0"/>
            </a:endParaRPr>
          </a:p>
        </p:txBody>
      </p:sp>
    </p:spTree>
    <p:extLst>
      <p:ext uri="{BB962C8B-B14F-4D97-AF65-F5344CB8AC3E}">
        <p14:creationId xmlns:p14="http://schemas.microsoft.com/office/powerpoint/2010/main" val="32546021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25604" name="Slide Number Placeholder 3"/>
          <p:cNvSpPr>
            <a:spLocks noGrp="1"/>
          </p:cNvSpPr>
          <p:nvPr>
            <p:ph type="sldNum" sz="quarter" idx="5"/>
          </p:nvPr>
        </p:nvSpPr>
        <p:spPr bwMode="auto">
          <a:noFill/>
          <a:ln>
            <a:miter lim="800000"/>
            <a:headEnd/>
            <a:tailEnd/>
          </a:ln>
        </p:spPr>
        <p:txBody>
          <a:bodyPr/>
          <a:lstStyle/>
          <a:p>
            <a:fld id="{BFA77C50-47DD-2A4C-A336-29E1D2488E77}" type="slidenum">
              <a:rPr lang="en-US" smtClean="0"/>
              <a:pPr/>
              <a:t>24</a:t>
            </a:fld>
            <a:endParaRPr lang="en-US" smtClean="0"/>
          </a:p>
        </p:txBody>
      </p:sp>
    </p:spTree>
    <p:extLst>
      <p:ext uri="{BB962C8B-B14F-4D97-AF65-F5344CB8AC3E}">
        <p14:creationId xmlns:p14="http://schemas.microsoft.com/office/powerpoint/2010/main" val="1422327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0484" name="Slide Number Placeholder 3"/>
          <p:cNvSpPr>
            <a:spLocks noGrp="1"/>
          </p:cNvSpPr>
          <p:nvPr>
            <p:ph type="sldNum" sz="quarter" idx="5"/>
          </p:nvPr>
        </p:nvSpPr>
        <p:spPr bwMode="auto">
          <a:noFill/>
          <a:ln>
            <a:miter lim="800000"/>
            <a:headEnd/>
            <a:tailEnd/>
          </a:ln>
        </p:spPr>
        <p:txBody>
          <a:bodyPr/>
          <a:lstStyle/>
          <a:p>
            <a:fld id="{97A6B901-7CF5-F047-BE1B-C29AB73B9654}" type="slidenum">
              <a:rPr lang="en-US">
                <a:latin typeface="Calibri" pitchFamily="-112" charset="0"/>
              </a:rPr>
              <a:pPr/>
              <a:t>25</a:t>
            </a:fld>
            <a:endParaRPr lang="en-US">
              <a:latin typeface="Calibri" pitchFamily="-112" charset="0"/>
            </a:endParaRPr>
          </a:p>
        </p:txBody>
      </p:sp>
    </p:spTree>
    <p:extLst>
      <p:ext uri="{BB962C8B-B14F-4D97-AF65-F5344CB8AC3E}">
        <p14:creationId xmlns:p14="http://schemas.microsoft.com/office/powerpoint/2010/main" val="20160701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67CDCA3-D1B7-9C48-A4A8-F62030EE778A}" type="slidenum">
              <a:rPr lang="en-US" smtClean="0"/>
              <a:pPr/>
              <a:t>4</a:t>
            </a:fld>
            <a:endParaRPr lang="en-US"/>
          </a:p>
        </p:txBody>
      </p:sp>
    </p:spTree>
    <p:extLst>
      <p:ext uri="{BB962C8B-B14F-4D97-AF65-F5344CB8AC3E}">
        <p14:creationId xmlns:p14="http://schemas.microsoft.com/office/powerpoint/2010/main" val="5741116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67CDCA3-D1B7-9C48-A4A8-F62030EE778A}" type="slidenum">
              <a:rPr lang="en-US" smtClean="0"/>
              <a:pPr/>
              <a:t>5</a:t>
            </a:fld>
            <a:endParaRPr lang="en-US"/>
          </a:p>
        </p:txBody>
      </p:sp>
    </p:spTree>
    <p:extLst>
      <p:ext uri="{BB962C8B-B14F-4D97-AF65-F5344CB8AC3E}">
        <p14:creationId xmlns:p14="http://schemas.microsoft.com/office/powerpoint/2010/main" val="8255625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25604" name="Slide Number Placeholder 3"/>
          <p:cNvSpPr>
            <a:spLocks noGrp="1"/>
          </p:cNvSpPr>
          <p:nvPr>
            <p:ph type="sldNum" sz="quarter" idx="5"/>
          </p:nvPr>
        </p:nvSpPr>
        <p:spPr bwMode="auto">
          <a:noFill/>
          <a:ln>
            <a:miter lim="800000"/>
            <a:headEnd/>
            <a:tailEnd/>
          </a:ln>
        </p:spPr>
        <p:txBody>
          <a:bodyPr/>
          <a:lstStyle/>
          <a:p>
            <a:fld id="{BFA77C50-47DD-2A4C-A336-29E1D2488E77}" type="slidenum">
              <a:rPr lang="en-US" smtClean="0"/>
              <a:pPr/>
              <a:t>6</a:t>
            </a:fld>
            <a:endParaRPr lang="en-US" smtClean="0"/>
          </a:p>
        </p:txBody>
      </p:sp>
    </p:spTree>
    <p:extLst>
      <p:ext uri="{BB962C8B-B14F-4D97-AF65-F5344CB8AC3E}">
        <p14:creationId xmlns:p14="http://schemas.microsoft.com/office/powerpoint/2010/main" val="25276011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20484" name="Slide Number Placeholder 3"/>
          <p:cNvSpPr>
            <a:spLocks noGrp="1"/>
          </p:cNvSpPr>
          <p:nvPr>
            <p:ph type="sldNum" sz="quarter" idx="5"/>
          </p:nvPr>
        </p:nvSpPr>
        <p:spPr bwMode="auto">
          <a:noFill/>
          <a:ln>
            <a:miter lim="800000"/>
            <a:headEnd/>
            <a:tailEnd/>
          </a:ln>
        </p:spPr>
        <p:txBody>
          <a:bodyPr/>
          <a:lstStyle/>
          <a:p>
            <a:fld id="{97A6B901-7CF5-F047-BE1B-C29AB73B9654}" type="slidenum">
              <a:rPr lang="en-US">
                <a:latin typeface="Calibri" pitchFamily="-112" charset="0"/>
              </a:rPr>
              <a:pPr/>
              <a:t>7</a:t>
            </a:fld>
            <a:endParaRPr lang="en-US">
              <a:latin typeface="Calibri" pitchFamily="-112" charset="0"/>
            </a:endParaRPr>
          </a:p>
        </p:txBody>
      </p:sp>
    </p:spTree>
    <p:extLst>
      <p:ext uri="{BB962C8B-B14F-4D97-AF65-F5344CB8AC3E}">
        <p14:creationId xmlns:p14="http://schemas.microsoft.com/office/powerpoint/2010/main" val="3350783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0484" name="Slide Number Placeholder 3"/>
          <p:cNvSpPr>
            <a:spLocks noGrp="1"/>
          </p:cNvSpPr>
          <p:nvPr>
            <p:ph type="sldNum" sz="quarter" idx="5"/>
          </p:nvPr>
        </p:nvSpPr>
        <p:spPr bwMode="auto">
          <a:noFill/>
          <a:ln>
            <a:miter lim="800000"/>
            <a:headEnd/>
            <a:tailEnd/>
          </a:ln>
        </p:spPr>
        <p:txBody>
          <a:bodyPr/>
          <a:lstStyle/>
          <a:p>
            <a:fld id="{97A6B901-7CF5-F047-BE1B-C29AB73B9654}" type="slidenum">
              <a:rPr lang="en-US">
                <a:latin typeface="Calibri" pitchFamily="-112" charset="0"/>
              </a:rPr>
              <a:pPr/>
              <a:t>8</a:t>
            </a:fld>
            <a:endParaRPr lang="en-US">
              <a:latin typeface="Calibri" pitchFamily="-112" charset="0"/>
            </a:endParaRPr>
          </a:p>
        </p:txBody>
      </p:sp>
    </p:spTree>
    <p:extLst>
      <p:ext uri="{BB962C8B-B14F-4D97-AF65-F5344CB8AC3E}">
        <p14:creationId xmlns:p14="http://schemas.microsoft.com/office/powerpoint/2010/main" val="3656066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0484" name="Slide Number Placeholder 3"/>
          <p:cNvSpPr>
            <a:spLocks noGrp="1"/>
          </p:cNvSpPr>
          <p:nvPr>
            <p:ph type="sldNum" sz="quarter" idx="5"/>
          </p:nvPr>
        </p:nvSpPr>
        <p:spPr bwMode="auto">
          <a:noFill/>
          <a:ln>
            <a:miter lim="800000"/>
            <a:headEnd/>
            <a:tailEnd/>
          </a:ln>
        </p:spPr>
        <p:txBody>
          <a:bodyPr/>
          <a:lstStyle/>
          <a:p>
            <a:fld id="{97A6B901-7CF5-F047-BE1B-C29AB73B9654}" type="slidenum">
              <a:rPr lang="en-US">
                <a:latin typeface="Calibri" pitchFamily="-112" charset="0"/>
              </a:rPr>
              <a:pPr/>
              <a:t>9</a:t>
            </a:fld>
            <a:endParaRPr lang="en-US">
              <a:latin typeface="Calibri" pitchFamily="-112" charset="0"/>
            </a:endParaRPr>
          </a:p>
        </p:txBody>
      </p:sp>
    </p:spTree>
    <p:extLst>
      <p:ext uri="{BB962C8B-B14F-4D97-AF65-F5344CB8AC3E}">
        <p14:creationId xmlns:p14="http://schemas.microsoft.com/office/powerpoint/2010/main" val="2481713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0484" name="Slide Number Placeholder 3"/>
          <p:cNvSpPr>
            <a:spLocks noGrp="1"/>
          </p:cNvSpPr>
          <p:nvPr>
            <p:ph type="sldNum" sz="quarter" idx="5"/>
          </p:nvPr>
        </p:nvSpPr>
        <p:spPr bwMode="auto">
          <a:noFill/>
          <a:ln>
            <a:miter lim="800000"/>
            <a:headEnd/>
            <a:tailEnd/>
          </a:ln>
        </p:spPr>
        <p:txBody>
          <a:bodyPr/>
          <a:lstStyle/>
          <a:p>
            <a:fld id="{97A6B901-7CF5-F047-BE1B-C29AB73B9654}" type="slidenum">
              <a:rPr lang="en-US">
                <a:latin typeface="Calibri" pitchFamily="-112" charset="0"/>
              </a:rPr>
              <a:pPr/>
              <a:t>10</a:t>
            </a:fld>
            <a:endParaRPr lang="en-US">
              <a:latin typeface="Calibri" pitchFamily="-112" charset="0"/>
            </a:endParaRPr>
          </a:p>
        </p:txBody>
      </p:sp>
    </p:spTree>
    <p:extLst>
      <p:ext uri="{BB962C8B-B14F-4D97-AF65-F5344CB8AC3E}">
        <p14:creationId xmlns:p14="http://schemas.microsoft.com/office/powerpoint/2010/main" val="35201634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73E6CC57-2F8E-6B43-A206-4899E8B57D77}" type="datetime1">
              <a:rPr lang="en-US" smtClean="0"/>
              <a:pPr/>
              <a:t>1/5/16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0F320C-B9C4-C043-A353-A08A4C7BBAD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78668B-5712-A942-9ECF-539046D2089F}" type="datetime1">
              <a:rPr lang="en-US" smtClean="0"/>
              <a:pPr/>
              <a:t>1/5/16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0F320C-B9C4-C043-A353-A08A4C7BBAD5}" type="slidenum">
              <a:rPr lang="en-US" smtClean="0"/>
              <a:pPr/>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6EA1D6D9-63BE-BB43-81CA-405931A57C6A}" type="datetime1">
              <a:rPr lang="en-US" smtClean="0"/>
              <a:pPr/>
              <a:t>1/5/16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0F320C-B9C4-C043-A353-A08A4C7BBAD5}"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77B9B0E6-84C1-3844-9DE3-8171482A89D9}" type="datetime1">
              <a:rPr lang="en-US" smtClean="0"/>
              <a:pPr/>
              <a:t>1/5/16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0F320C-B9C4-C043-A353-A08A4C7BBAD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5B98958A-1944-4142-B95C-77370BE12BCE}" type="datetime1">
              <a:rPr lang="en-US" smtClean="0"/>
              <a:pPr/>
              <a:t>1/5/16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0F320C-B9C4-C043-A353-A08A4C7BBAD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020131C6-C726-324B-97D1-39D9D63AE08D}" type="datetime1">
              <a:rPr lang="en-US" smtClean="0"/>
              <a:pPr/>
              <a:t>1/5/16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0F320C-B9C4-C043-A353-A08A4C7BBAD5}" type="slidenum">
              <a:rPr lang="en-US" smtClean="0"/>
              <a:pPr/>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345DC6-2B9D-2548-B6B3-3628E45633C6}" type="datetime1">
              <a:rPr lang="en-US" smtClean="0"/>
              <a:pPr/>
              <a:t>1/5/16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0F320C-B9C4-C043-A353-A08A4C7BBAD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71DCCB79-1A47-DD46-AC96-1DBAE8A71CD7}" type="datetime1">
              <a:rPr lang="en-US" smtClean="0"/>
              <a:pPr/>
              <a:t>1/5/16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0F320C-B9C4-C043-A353-A08A4C7BBAD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0221B123-BFD0-EE41-8339-B036BC4D6A1A}" type="datetime1">
              <a:rPr lang="en-US" smtClean="0"/>
              <a:pPr/>
              <a:t>1/5/16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0F320C-B9C4-C043-A353-A08A4C7BBAD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82D9B905-E0DE-A343-82B6-133B5FDCA84E}" type="datetime1">
              <a:rPr lang="en-US" smtClean="0"/>
              <a:pPr/>
              <a:t>1/5/16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0F320C-B9C4-C043-A353-A08A4C7BBAD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53216D-41F4-4249-9156-082C7DB6EA2F}" type="datetime1">
              <a:rPr lang="en-US" smtClean="0"/>
              <a:pPr/>
              <a:t>1/5/16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0F320C-B9C4-C043-A353-A08A4C7BBAD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4FE487-BC44-C744-962F-8A508B073F6C}" type="datetime1">
              <a:rPr lang="en-US" smtClean="0"/>
              <a:pPr/>
              <a:t>1/5/16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0F320C-B9C4-C043-A353-A08A4C7BBAD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2E3A14BF-F9F0-2246-9B5B-7FA3223C2675}" type="datetime1">
              <a:rPr lang="en-US" smtClean="0"/>
              <a:pPr/>
              <a:t>1/5/16</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D40F320C-B9C4-C043-A353-A08A4C7BBAD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tiff"/></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4" Type="http://schemas.openxmlformats.org/officeDocument/2006/relationships/chart" Target="../charts/chart2.xml"/><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1" Type="http://schemas.openxmlformats.org/officeDocument/2006/relationships/diagramQuickStyle" Target="../diagrams/quickStyle5.xml"/><Relationship Id="rId12" Type="http://schemas.openxmlformats.org/officeDocument/2006/relationships/diagramColors" Target="../diagrams/colors5.xml"/><Relationship Id="rId13" Type="http://schemas.microsoft.com/office/2007/relationships/diagramDrawing" Target="../diagrams/drawing5.xml"/><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2.tiff"/><Relationship Id="rId4" Type="http://schemas.openxmlformats.org/officeDocument/2006/relationships/diagramData" Target="../diagrams/data4.xml"/><Relationship Id="rId5" Type="http://schemas.openxmlformats.org/officeDocument/2006/relationships/diagramLayout" Target="../diagrams/layout4.xml"/><Relationship Id="rId6" Type="http://schemas.openxmlformats.org/officeDocument/2006/relationships/diagramQuickStyle" Target="../diagrams/quickStyle4.xml"/><Relationship Id="rId7" Type="http://schemas.openxmlformats.org/officeDocument/2006/relationships/diagramColors" Target="../diagrams/colors4.xml"/><Relationship Id="rId8" Type="http://schemas.microsoft.com/office/2007/relationships/diagramDrawing" Target="../diagrams/drawing4.xml"/><Relationship Id="rId9" Type="http://schemas.openxmlformats.org/officeDocument/2006/relationships/diagramData" Target="../diagrams/data5.xml"/><Relationship Id="rId10" Type="http://schemas.openxmlformats.org/officeDocument/2006/relationships/diagramLayout" Target="../diagrams/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3" Type="http://schemas.openxmlformats.org/officeDocument/2006/relationships/chart" Target="../charts/chart3.xml"/><Relationship Id="rId4" Type="http://schemas.openxmlformats.org/officeDocument/2006/relationships/image" Target="../media/image3.emf"/><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6.xml"/><Relationship Id="rId4" Type="http://schemas.openxmlformats.org/officeDocument/2006/relationships/diagramLayout" Target="../diagrams/layout6.xml"/><Relationship Id="rId5" Type="http://schemas.openxmlformats.org/officeDocument/2006/relationships/diagramQuickStyle" Target="../diagrams/quickStyle6.xml"/><Relationship Id="rId6" Type="http://schemas.openxmlformats.org/officeDocument/2006/relationships/diagramColors" Target="../diagrams/colors6.xml"/><Relationship Id="rId7" Type="http://schemas.microsoft.com/office/2007/relationships/diagramDrawing" Target="../diagrams/drawing6.xml"/><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9564" y="1293813"/>
            <a:ext cx="6515127" cy="1205029"/>
          </a:xfrm>
        </p:spPr>
        <p:txBody>
          <a:bodyPr/>
          <a:lstStyle/>
          <a:p>
            <a:r>
              <a:rPr lang="en-US" sz="2400" b="1" dirty="0" smtClean="0"/>
              <a:t>NACA: Designing &amp; Implementing a Community-Based, Culturally-Integrated School for Native American Youth</a:t>
            </a:r>
            <a:endParaRPr lang="en-US" sz="2400" b="1" dirty="0"/>
          </a:p>
        </p:txBody>
      </p:sp>
      <p:sp>
        <p:nvSpPr>
          <p:cNvPr id="3" name="Subtitle 2"/>
          <p:cNvSpPr>
            <a:spLocks noGrp="1"/>
          </p:cNvSpPr>
          <p:nvPr>
            <p:ph type="subTitle" idx="1"/>
          </p:nvPr>
        </p:nvSpPr>
        <p:spPr>
          <a:xfrm>
            <a:off x="1313152" y="4504110"/>
            <a:ext cx="6498159" cy="1240198"/>
          </a:xfrm>
        </p:spPr>
        <p:txBody>
          <a:bodyPr>
            <a:normAutofit fontScale="85000" lnSpcReduction="20000"/>
          </a:bodyPr>
          <a:lstStyle/>
          <a:p>
            <a:endParaRPr lang="en-US" dirty="0" smtClean="0">
              <a:solidFill>
                <a:srgbClr val="244A58"/>
              </a:solidFill>
            </a:endParaRPr>
          </a:p>
          <a:p>
            <a:r>
              <a:rPr lang="en-US" b="1" dirty="0" smtClean="0">
                <a:solidFill>
                  <a:srgbClr val="244A58"/>
                </a:solidFill>
              </a:rPr>
              <a:t>Native American Community Academy</a:t>
            </a:r>
          </a:p>
          <a:p>
            <a:r>
              <a:rPr lang="en-US" dirty="0" smtClean="0">
                <a:solidFill>
                  <a:srgbClr val="244A58"/>
                </a:solidFill>
              </a:rPr>
              <a:t>Prepared by Kara </a:t>
            </a:r>
            <a:r>
              <a:rPr lang="en-US" dirty="0" err="1" smtClean="0">
                <a:solidFill>
                  <a:srgbClr val="244A58"/>
                </a:solidFill>
              </a:rPr>
              <a:t>Bobroff</a:t>
            </a:r>
            <a:r>
              <a:rPr lang="en-US" dirty="0" smtClean="0">
                <a:solidFill>
                  <a:srgbClr val="244A58"/>
                </a:solidFill>
              </a:rPr>
              <a:t> and </a:t>
            </a:r>
            <a:r>
              <a:rPr lang="en-US" dirty="0" err="1" smtClean="0">
                <a:solidFill>
                  <a:srgbClr val="244A58"/>
                </a:solidFill>
              </a:rPr>
              <a:t>Joohee</a:t>
            </a:r>
            <a:r>
              <a:rPr lang="en-US" dirty="0" smtClean="0">
                <a:solidFill>
                  <a:srgbClr val="244A58"/>
                </a:solidFill>
              </a:rPr>
              <a:t> Rand</a:t>
            </a:r>
          </a:p>
          <a:p>
            <a:endParaRPr lang="en-US" dirty="0" smtClean="0">
              <a:solidFill>
                <a:srgbClr val="244A58"/>
              </a:solidFill>
            </a:endParaRPr>
          </a:p>
          <a:p>
            <a:r>
              <a:rPr lang="en-US" dirty="0" smtClean="0">
                <a:solidFill>
                  <a:srgbClr val="244A58"/>
                </a:solidFill>
              </a:rPr>
              <a:t>2010 August</a:t>
            </a:r>
          </a:p>
        </p:txBody>
      </p:sp>
      <p:pic>
        <p:nvPicPr>
          <p:cNvPr id="8" name="Picture 7"/>
          <p:cNvPicPr>
            <a:picLocks noChangeAspect="1"/>
          </p:cNvPicPr>
          <p:nvPr/>
        </p:nvPicPr>
        <p:blipFill>
          <a:blip r:embed="rId2">
            <a:alphaModFix/>
          </a:blip>
          <a:srcRect l="3244" t="2383" r="2878" b="18115"/>
          <a:stretch>
            <a:fillRect/>
          </a:stretch>
        </p:blipFill>
        <p:spPr>
          <a:xfrm>
            <a:off x="3844203" y="2797710"/>
            <a:ext cx="1567949" cy="159718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ounded Rectangle 22"/>
          <p:cNvSpPr/>
          <p:nvPr/>
        </p:nvSpPr>
        <p:spPr>
          <a:xfrm>
            <a:off x="4647098" y="1082137"/>
            <a:ext cx="3752370" cy="3331349"/>
          </a:xfrm>
          <a:prstGeom prst="roundRect">
            <a:avLst>
              <a:gd name="adj" fmla="val 8580"/>
            </a:avLst>
          </a:prstGeom>
          <a:gradFill>
            <a:gsLst>
              <a:gs pos="0">
                <a:schemeClr val="accent4">
                  <a:shade val="100000"/>
                  <a:satMod val="120000"/>
                </a:schemeClr>
              </a:gs>
              <a:gs pos="15000">
                <a:schemeClr val="accent4">
                  <a:tint val="80000"/>
                  <a:shade val="100000"/>
                  <a:satMod val="150000"/>
                  <a:alpha val="61000"/>
                </a:schemeClr>
              </a:gs>
              <a:gs pos="100000">
                <a:schemeClr val="accent4">
                  <a:tint val="50000"/>
                  <a:shade val="100000"/>
                  <a:satMod val="150000"/>
                </a:schemeClr>
              </a:gs>
            </a:gsLst>
          </a:gradFill>
          <a:effectLst>
            <a:outerShdw blurRad="63500" dist="25400" dir="5400000" sx="101000" sy="101000" rotWithShape="0">
              <a:srgbClr val="000000">
                <a:alpha val="40000"/>
              </a:srgbClr>
            </a:outerShdw>
            <a:softEdge rad="63500"/>
          </a:effectLst>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2" name="Rounded Rectangle 21"/>
          <p:cNvSpPr/>
          <p:nvPr/>
        </p:nvSpPr>
        <p:spPr>
          <a:xfrm>
            <a:off x="463307" y="1066155"/>
            <a:ext cx="3973665" cy="3331349"/>
          </a:xfrm>
          <a:prstGeom prst="roundRect">
            <a:avLst>
              <a:gd name="adj" fmla="val 8580"/>
            </a:avLst>
          </a:prstGeom>
          <a:gradFill>
            <a:gsLst>
              <a:gs pos="0">
                <a:schemeClr val="accent4">
                  <a:shade val="100000"/>
                  <a:satMod val="120000"/>
                </a:schemeClr>
              </a:gs>
              <a:gs pos="15000">
                <a:schemeClr val="accent4">
                  <a:tint val="80000"/>
                  <a:shade val="100000"/>
                  <a:satMod val="150000"/>
                  <a:alpha val="61000"/>
                </a:schemeClr>
              </a:gs>
              <a:gs pos="100000">
                <a:schemeClr val="accent4">
                  <a:tint val="50000"/>
                  <a:shade val="100000"/>
                  <a:satMod val="150000"/>
                </a:schemeClr>
              </a:gs>
            </a:gsLst>
          </a:gradFill>
          <a:effectLst>
            <a:outerShdw blurRad="63500" dist="25400" dir="5400000" sx="101000" sy="101000" rotWithShape="0">
              <a:srgbClr val="000000">
                <a:alpha val="40000"/>
              </a:srgbClr>
            </a:outerShdw>
            <a:softEdge rad="63500"/>
          </a:effectLst>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0" y="-9769"/>
            <a:ext cx="9144000" cy="939158"/>
          </a:xfrm>
          <a:solidFill>
            <a:schemeClr val="bg1">
              <a:lumMod val="85000"/>
            </a:schemeClr>
          </a:solidFill>
        </p:spPr>
        <p:txBody>
          <a:bodyPr anchor="ctr">
            <a:noAutofit/>
          </a:bodyPr>
          <a:lstStyle/>
          <a:p>
            <a:pPr marL="342900" indent="4763" algn="l"/>
            <a:r>
              <a:rPr lang="en-US" sz="1400" b="1" dirty="0" smtClean="0">
                <a:solidFill>
                  <a:schemeClr val="tx2">
                    <a:lumMod val="75000"/>
                    <a:lumOff val="25000"/>
                  </a:schemeClr>
                </a:solidFill>
              </a:rPr>
              <a:t>NACA Overview and Outcome </a:t>
            </a:r>
            <a:r>
              <a:rPr lang="en-US" sz="2000" dirty="0" smtClean="0">
                <a:solidFill>
                  <a:srgbClr val="1F497D"/>
                </a:solidFill>
              </a:rPr>
              <a:t/>
            </a:r>
            <a:br>
              <a:rPr lang="en-US" sz="2000" dirty="0" smtClean="0">
                <a:solidFill>
                  <a:srgbClr val="1F497D"/>
                </a:solidFill>
              </a:rPr>
            </a:br>
            <a:r>
              <a:rPr lang="en-US" sz="1800" dirty="0" smtClean="0">
                <a:solidFill>
                  <a:srgbClr val="18579B"/>
                </a:solidFill>
              </a:rPr>
              <a:t>NACA has grown rapidly over the past 5 years since being founded in 2006 and plans to replicate its community-based school model..  </a:t>
            </a:r>
          </a:p>
        </p:txBody>
      </p:sp>
      <p:sp>
        <p:nvSpPr>
          <p:cNvPr id="15" name="TextBox 14"/>
          <p:cNvSpPr txBox="1"/>
          <p:nvPr/>
        </p:nvSpPr>
        <p:spPr>
          <a:xfrm>
            <a:off x="819992" y="1176414"/>
            <a:ext cx="3068568" cy="276999"/>
          </a:xfrm>
          <a:prstGeom prst="rect">
            <a:avLst/>
          </a:prstGeom>
          <a:noFill/>
        </p:spPr>
        <p:txBody>
          <a:bodyPr wrap="square" rtlCol="0">
            <a:spAutoFit/>
          </a:bodyPr>
          <a:lstStyle/>
          <a:p>
            <a:r>
              <a:rPr lang="en-US" sz="1200" b="1" dirty="0" smtClean="0">
                <a:solidFill>
                  <a:schemeClr val="accent2"/>
                </a:solidFill>
              </a:rPr>
              <a:t>Growing number of students served</a:t>
            </a:r>
            <a:endParaRPr lang="en-US" sz="1200" b="1" dirty="0">
              <a:solidFill>
                <a:schemeClr val="accent2"/>
              </a:solidFill>
            </a:endParaRPr>
          </a:p>
        </p:txBody>
      </p:sp>
      <p:graphicFrame>
        <p:nvGraphicFramePr>
          <p:cNvPr id="19" name="Chart 18"/>
          <p:cNvGraphicFramePr/>
          <p:nvPr/>
        </p:nvGraphicFramePr>
        <p:xfrm>
          <a:off x="4647098" y="1095021"/>
          <a:ext cx="3715427" cy="3240818"/>
        </p:xfrm>
        <a:graphic>
          <a:graphicData uri="http://schemas.openxmlformats.org/drawingml/2006/chart">
            <c:chart xmlns:c="http://schemas.openxmlformats.org/drawingml/2006/chart" xmlns:r="http://schemas.openxmlformats.org/officeDocument/2006/relationships" r:id="rId3"/>
          </a:graphicData>
        </a:graphic>
      </p:graphicFrame>
      <p:sp>
        <p:nvSpPr>
          <p:cNvPr id="20" name="TextBox 19"/>
          <p:cNvSpPr txBox="1"/>
          <p:nvPr/>
        </p:nvSpPr>
        <p:spPr>
          <a:xfrm>
            <a:off x="4849139" y="1168735"/>
            <a:ext cx="3263228" cy="446276"/>
          </a:xfrm>
          <a:prstGeom prst="rect">
            <a:avLst/>
          </a:prstGeom>
          <a:noFill/>
        </p:spPr>
        <p:txBody>
          <a:bodyPr wrap="square" rtlCol="0">
            <a:spAutoFit/>
          </a:bodyPr>
          <a:lstStyle/>
          <a:p>
            <a:r>
              <a:rPr lang="en-US" sz="1200" b="1" dirty="0" smtClean="0">
                <a:solidFill>
                  <a:schemeClr val="accent2"/>
                </a:solidFill>
              </a:rPr>
              <a:t>Increased funding for school </a:t>
            </a:r>
          </a:p>
          <a:p>
            <a:r>
              <a:rPr lang="en-US" sz="1100" dirty="0" smtClean="0">
                <a:solidFill>
                  <a:schemeClr val="accent2"/>
                </a:solidFill>
              </a:rPr>
              <a:t>Budget ($ 000’s)</a:t>
            </a:r>
            <a:endParaRPr lang="en-US" sz="1100" dirty="0">
              <a:solidFill>
                <a:schemeClr val="accent2"/>
              </a:solidFill>
            </a:endParaRPr>
          </a:p>
        </p:txBody>
      </p:sp>
      <p:sp>
        <p:nvSpPr>
          <p:cNvPr id="21" name="Rounded Rectangular Callout 20"/>
          <p:cNvSpPr/>
          <p:nvPr/>
        </p:nvSpPr>
        <p:spPr>
          <a:xfrm>
            <a:off x="7722691" y="3317357"/>
            <a:ext cx="856320" cy="577313"/>
          </a:xfrm>
          <a:prstGeom prst="wedgeRoundRectCallout">
            <a:avLst>
              <a:gd name="adj1" fmla="val -37804"/>
              <a:gd name="adj2" fmla="val -71518"/>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700" dirty="0" smtClean="0">
                <a:solidFill>
                  <a:schemeClr val="accent2"/>
                </a:solidFill>
              </a:rPr>
              <a:t>Includes $837K in capital for new school building</a:t>
            </a:r>
            <a:endParaRPr lang="en-US" sz="700" dirty="0">
              <a:solidFill>
                <a:schemeClr val="accent2"/>
              </a:solidFill>
            </a:endParaRPr>
          </a:p>
        </p:txBody>
      </p:sp>
      <p:sp>
        <p:nvSpPr>
          <p:cNvPr id="25" name="TextBox 24"/>
          <p:cNvSpPr txBox="1"/>
          <p:nvPr/>
        </p:nvSpPr>
        <p:spPr>
          <a:xfrm>
            <a:off x="7492243" y="1443791"/>
            <a:ext cx="580092" cy="230832"/>
          </a:xfrm>
          <a:prstGeom prst="rect">
            <a:avLst/>
          </a:prstGeom>
          <a:noFill/>
        </p:spPr>
        <p:txBody>
          <a:bodyPr wrap="square" rtlCol="0">
            <a:spAutoFit/>
          </a:bodyPr>
          <a:lstStyle/>
          <a:p>
            <a:r>
              <a:rPr lang="en-US" sz="900" b="1" dirty="0" smtClean="0">
                <a:solidFill>
                  <a:schemeClr val="accent2"/>
                </a:solidFill>
              </a:rPr>
              <a:t>$4,088</a:t>
            </a:r>
            <a:endParaRPr lang="en-US" sz="900" dirty="0">
              <a:solidFill>
                <a:schemeClr val="accent2"/>
              </a:solidFill>
            </a:endParaRPr>
          </a:p>
        </p:txBody>
      </p:sp>
      <p:sp>
        <p:nvSpPr>
          <p:cNvPr id="26" name="TextBox 25"/>
          <p:cNvSpPr txBox="1"/>
          <p:nvPr/>
        </p:nvSpPr>
        <p:spPr>
          <a:xfrm>
            <a:off x="6749852" y="2109251"/>
            <a:ext cx="580092" cy="230832"/>
          </a:xfrm>
          <a:prstGeom prst="rect">
            <a:avLst/>
          </a:prstGeom>
          <a:noFill/>
        </p:spPr>
        <p:txBody>
          <a:bodyPr wrap="square" rtlCol="0">
            <a:spAutoFit/>
          </a:bodyPr>
          <a:lstStyle/>
          <a:p>
            <a:r>
              <a:rPr lang="en-US" sz="900" b="1" dirty="0" smtClean="0">
                <a:solidFill>
                  <a:srgbClr val="244A58"/>
                </a:solidFill>
              </a:rPr>
              <a:t>$2,746</a:t>
            </a:r>
            <a:endParaRPr lang="en-US" sz="900" dirty="0">
              <a:solidFill>
                <a:srgbClr val="244A58"/>
              </a:solidFill>
            </a:endParaRPr>
          </a:p>
        </p:txBody>
      </p:sp>
      <p:sp>
        <p:nvSpPr>
          <p:cNvPr id="27" name="TextBox 26"/>
          <p:cNvSpPr txBox="1"/>
          <p:nvPr/>
        </p:nvSpPr>
        <p:spPr>
          <a:xfrm>
            <a:off x="6030550" y="2415268"/>
            <a:ext cx="580092" cy="230832"/>
          </a:xfrm>
          <a:prstGeom prst="rect">
            <a:avLst/>
          </a:prstGeom>
          <a:noFill/>
        </p:spPr>
        <p:txBody>
          <a:bodyPr wrap="square" rtlCol="0">
            <a:spAutoFit/>
          </a:bodyPr>
          <a:lstStyle/>
          <a:p>
            <a:r>
              <a:rPr lang="en-US" sz="900" b="1" dirty="0" smtClean="0">
                <a:solidFill>
                  <a:srgbClr val="244A58"/>
                </a:solidFill>
              </a:rPr>
              <a:t>$2,295</a:t>
            </a:r>
            <a:endParaRPr lang="en-US" sz="900" dirty="0">
              <a:solidFill>
                <a:srgbClr val="244A58"/>
              </a:solidFill>
            </a:endParaRPr>
          </a:p>
        </p:txBody>
      </p:sp>
      <p:sp>
        <p:nvSpPr>
          <p:cNvPr id="28" name="TextBox 27"/>
          <p:cNvSpPr txBox="1"/>
          <p:nvPr/>
        </p:nvSpPr>
        <p:spPr>
          <a:xfrm>
            <a:off x="5298554" y="3014040"/>
            <a:ext cx="580092" cy="230832"/>
          </a:xfrm>
          <a:prstGeom prst="rect">
            <a:avLst/>
          </a:prstGeom>
          <a:noFill/>
        </p:spPr>
        <p:txBody>
          <a:bodyPr wrap="square" rtlCol="0">
            <a:spAutoFit/>
          </a:bodyPr>
          <a:lstStyle/>
          <a:p>
            <a:r>
              <a:rPr lang="en-US" sz="900" b="1" dirty="0" smtClean="0">
                <a:solidFill>
                  <a:srgbClr val="244A58"/>
                </a:solidFill>
              </a:rPr>
              <a:t>$1,151</a:t>
            </a:r>
            <a:endParaRPr lang="en-US" sz="900" dirty="0">
              <a:solidFill>
                <a:srgbClr val="244A58"/>
              </a:solidFill>
            </a:endParaRPr>
          </a:p>
        </p:txBody>
      </p:sp>
      <p:sp>
        <p:nvSpPr>
          <p:cNvPr id="33" name="TextBox 32"/>
          <p:cNvSpPr txBox="1"/>
          <p:nvPr/>
        </p:nvSpPr>
        <p:spPr>
          <a:xfrm>
            <a:off x="778189" y="4572457"/>
            <a:ext cx="7387443" cy="1684051"/>
          </a:xfrm>
          <a:prstGeom prst="rect">
            <a:avLst/>
          </a:prstGeom>
          <a:noFill/>
        </p:spPr>
        <p:txBody>
          <a:bodyPr wrap="square" rtlCol="0">
            <a:spAutoFit/>
          </a:bodyPr>
          <a:lstStyle/>
          <a:p>
            <a:pPr marL="173038" indent="-173038">
              <a:lnSpc>
                <a:spcPct val="90000"/>
              </a:lnSpc>
              <a:spcAft>
                <a:spcPts val="600"/>
              </a:spcAft>
            </a:pPr>
            <a:r>
              <a:rPr lang="en-US" sz="1400" b="1" u="sng" dirty="0" smtClean="0">
                <a:solidFill>
                  <a:schemeClr val="accent2"/>
                </a:solidFill>
              </a:rPr>
              <a:t>FUTURE PLANS</a:t>
            </a:r>
          </a:p>
          <a:p>
            <a:pPr marL="173038" indent="-173038">
              <a:lnSpc>
                <a:spcPct val="90000"/>
              </a:lnSpc>
              <a:spcAft>
                <a:spcPts val="600"/>
              </a:spcAft>
              <a:buFont typeface="Wingdings" charset="2"/>
              <a:buChar char="Ø"/>
            </a:pPr>
            <a:r>
              <a:rPr lang="en-US" sz="1400" b="1" dirty="0" smtClean="0">
                <a:solidFill>
                  <a:schemeClr val="accent2"/>
                </a:solidFill>
              </a:rPr>
              <a:t>Capital campaign in progress to open new school facility in 2011 with capacity to enroll 450 students in Grades 6-12</a:t>
            </a:r>
          </a:p>
          <a:p>
            <a:pPr marL="173038" indent="-173038">
              <a:lnSpc>
                <a:spcPct val="90000"/>
              </a:lnSpc>
              <a:spcAft>
                <a:spcPts val="600"/>
              </a:spcAft>
              <a:buFont typeface="Wingdings" charset="2"/>
              <a:buChar char="Ø"/>
            </a:pPr>
            <a:r>
              <a:rPr lang="en-US" sz="1400" b="1" dirty="0" smtClean="0">
                <a:solidFill>
                  <a:schemeClr val="accent2"/>
                </a:solidFill>
              </a:rPr>
              <a:t>Planning for elementary school to provide full educational continuum </a:t>
            </a:r>
          </a:p>
          <a:p>
            <a:pPr marL="173038" indent="-173038">
              <a:lnSpc>
                <a:spcPct val="90000"/>
              </a:lnSpc>
              <a:spcAft>
                <a:spcPts val="600"/>
              </a:spcAft>
              <a:buFont typeface="Wingdings" charset="2"/>
              <a:buChar char="Ø"/>
            </a:pPr>
            <a:r>
              <a:rPr lang="en-US" sz="1400" b="1" dirty="0" smtClean="0">
                <a:solidFill>
                  <a:schemeClr val="accent2"/>
                </a:solidFill>
              </a:rPr>
              <a:t>Best practice documentation of </a:t>
            </a:r>
            <a:r>
              <a:rPr lang="en-US" sz="1400" b="1" dirty="0" err="1" smtClean="0">
                <a:solidFill>
                  <a:schemeClr val="accent2"/>
                </a:solidFill>
              </a:rPr>
              <a:t>NACA’s</a:t>
            </a:r>
            <a:r>
              <a:rPr lang="en-US" sz="1400" b="1" dirty="0" smtClean="0">
                <a:solidFill>
                  <a:schemeClr val="accent2"/>
                </a:solidFill>
              </a:rPr>
              <a:t> community-based, integrated school curriculum and programs for technical assistance and planning for replication of NACA model schools (planning grant from Kellogg Foundation)   </a:t>
            </a:r>
          </a:p>
        </p:txBody>
      </p:sp>
      <p:graphicFrame>
        <p:nvGraphicFramePr>
          <p:cNvPr id="24" name="Chart 23"/>
          <p:cNvGraphicFramePr/>
          <p:nvPr/>
        </p:nvGraphicFramePr>
        <p:xfrm>
          <a:off x="696847" y="1359458"/>
          <a:ext cx="3740125" cy="3122378"/>
        </p:xfrm>
        <a:graphic>
          <a:graphicData uri="http://schemas.openxmlformats.org/drawingml/2006/chart">
            <c:chart xmlns:c="http://schemas.openxmlformats.org/drawingml/2006/chart" xmlns:r="http://schemas.openxmlformats.org/officeDocument/2006/relationships" r:id="rId4"/>
          </a:graphicData>
        </a:graphic>
      </p:graphicFrame>
      <p:sp>
        <p:nvSpPr>
          <p:cNvPr id="16" name="Date Placeholder 15"/>
          <p:cNvSpPr>
            <a:spLocks noGrp="1"/>
          </p:cNvSpPr>
          <p:nvPr>
            <p:ph type="dt" sz="half" idx="10"/>
          </p:nvPr>
        </p:nvSpPr>
        <p:spPr>
          <a:xfrm>
            <a:off x="5629835" y="6402676"/>
            <a:ext cx="2133600" cy="365125"/>
          </a:xfrm>
        </p:spPr>
        <p:txBody>
          <a:bodyPr/>
          <a:lstStyle/>
          <a:p>
            <a:fld id="{CC942203-3C4C-114B-8CEA-6F0940566A7F}" type="datetime1">
              <a:rPr lang="en-US" sz="900" smtClean="0"/>
              <a:pPr/>
              <a:t>1/5/16</a:t>
            </a:fld>
            <a:endParaRPr lang="en-US" sz="900"/>
          </a:p>
        </p:txBody>
      </p:sp>
      <p:sp>
        <p:nvSpPr>
          <p:cNvPr id="17" name="Slide Number Placeholder 16"/>
          <p:cNvSpPr>
            <a:spLocks noGrp="1"/>
          </p:cNvSpPr>
          <p:nvPr>
            <p:ph type="sldNum" sz="quarter" idx="12"/>
          </p:nvPr>
        </p:nvSpPr>
        <p:spPr>
          <a:xfrm>
            <a:off x="7897906" y="6402676"/>
            <a:ext cx="990600" cy="365125"/>
          </a:xfrm>
        </p:spPr>
        <p:txBody>
          <a:bodyPr/>
          <a:lstStyle/>
          <a:p>
            <a:fld id="{D40F320C-B9C4-C043-A353-A08A4C7BBAD5}" type="slidenum">
              <a:rPr lang="en-US" sz="900" smtClean="0"/>
              <a:pPr/>
              <a:t>10</a:t>
            </a:fld>
            <a:endParaRPr lang="en-US" sz="900" dirty="0"/>
          </a:p>
        </p:txBody>
      </p:sp>
      <p:sp>
        <p:nvSpPr>
          <p:cNvPr id="18" name="Footer Placeholder 17"/>
          <p:cNvSpPr>
            <a:spLocks noGrp="1"/>
          </p:cNvSpPr>
          <p:nvPr>
            <p:ph type="ftr" sz="quarter" idx="11"/>
          </p:nvPr>
        </p:nvSpPr>
        <p:spPr>
          <a:xfrm>
            <a:off x="264458" y="6402676"/>
            <a:ext cx="4840941" cy="365125"/>
          </a:xfrm>
        </p:spPr>
        <p:txBody>
          <a:bodyPr/>
          <a:lstStyle/>
          <a:p>
            <a:r>
              <a:rPr lang="en-US" sz="900" dirty="0" smtClean="0"/>
              <a:t>Native American Community Academy</a:t>
            </a:r>
            <a:endParaRPr lang="en-US" sz="9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40431"/>
          </a:xfrm>
          <a:solidFill>
            <a:schemeClr val="bg1">
              <a:lumMod val="85000"/>
            </a:schemeClr>
          </a:solidFill>
        </p:spPr>
        <p:txBody>
          <a:bodyPr anchor="ctr">
            <a:noAutofit/>
          </a:bodyPr>
          <a:lstStyle/>
          <a:p>
            <a:pPr marL="342900" indent="4763" algn="l"/>
            <a:r>
              <a:rPr lang="en-US" sz="1400" b="1" dirty="0" smtClean="0">
                <a:solidFill>
                  <a:srgbClr val="18579B"/>
                </a:solidFill>
              </a:rPr>
              <a:t>NACA Overview and Outcome </a:t>
            </a:r>
            <a:br>
              <a:rPr lang="en-US" sz="1400" b="1" dirty="0" smtClean="0">
                <a:solidFill>
                  <a:srgbClr val="18579B"/>
                </a:solidFill>
              </a:rPr>
            </a:br>
            <a:r>
              <a:rPr lang="en-US" sz="1800" b="1" dirty="0" smtClean="0">
                <a:solidFill>
                  <a:srgbClr val="18579B"/>
                </a:solidFill>
              </a:rPr>
              <a:t>… </a:t>
            </a:r>
            <a:r>
              <a:rPr lang="en-US" sz="1800" dirty="0" smtClean="0">
                <a:solidFill>
                  <a:srgbClr val="18579B"/>
                </a:solidFill>
              </a:rPr>
              <a:t>for Improved Academic Achievement and Wellbeing of Increased Number of Native American Youth and Community Long Term  </a:t>
            </a:r>
          </a:p>
        </p:txBody>
      </p:sp>
      <p:sp>
        <p:nvSpPr>
          <p:cNvPr id="16" name="Rectangle 15"/>
          <p:cNvSpPr/>
          <p:nvPr/>
        </p:nvSpPr>
        <p:spPr>
          <a:xfrm>
            <a:off x="419559" y="1335253"/>
            <a:ext cx="1589703" cy="830997"/>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300" b="1" dirty="0" smtClean="0">
                <a:solidFill>
                  <a:srgbClr val="244A58"/>
                </a:solidFill>
              </a:rPr>
              <a:t>Academic Achievements Highlight</a:t>
            </a:r>
            <a:endParaRPr lang="en-US" sz="1300" b="1" dirty="0">
              <a:solidFill>
                <a:srgbClr val="244A58"/>
              </a:solidFill>
            </a:endParaRPr>
          </a:p>
        </p:txBody>
      </p:sp>
      <p:sp>
        <p:nvSpPr>
          <p:cNvPr id="17" name="TextBox 16"/>
          <p:cNvSpPr txBox="1"/>
          <p:nvPr/>
        </p:nvSpPr>
        <p:spPr>
          <a:xfrm>
            <a:off x="2086231" y="1316009"/>
            <a:ext cx="6932696" cy="3181128"/>
          </a:xfrm>
          <a:prstGeom prst="rect">
            <a:avLst/>
          </a:prstGeom>
          <a:noFill/>
        </p:spPr>
        <p:txBody>
          <a:bodyPr wrap="square" rtlCol="0">
            <a:spAutoFit/>
          </a:bodyPr>
          <a:lstStyle/>
          <a:p>
            <a:pPr marL="173038" indent="-173038">
              <a:lnSpc>
                <a:spcPct val="90000"/>
              </a:lnSpc>
              <a:spcAft>
                <a:spcPts val="600"/>
              </a:spcAft>
              <a:buFont typeface="Arial"/>
              <a:buChar char="•"/>
            </a:pPr>
            <a:r>
              <a:rPr lang="en-US" sz="1300" b="1" dirty="0" smtClean="0">
                <a:solidFill>
                  <a:srgbClr val="244A58"/>
                </a:solidFill>
              </a:rPr>
              <a:t>95% student retention</a:t>
            </a:r>
          </a:p>
          <a:p>
            <a:pPr marL="173038" indent="-173038">
              <a:lnSpc>
                <a:spcPct val="90000"/>
              </a:lnSpc>
              <a:spcAft>
                <a:spcPts val="600"/>
              </a:spcAft>
              <a:buFont typeface="Arial"/>
              <a:buChar char="•"/>
            </a:pPr>
            <a:r>
              <a:rPr lang="en-US" sz="1300" b="1" dirty="0" smtClean="0">
                <a:solidFill>
                  <a:srgbClr val="244A58"/>
                </a:solidFill>
              </a:rPr>
              <a:t>18% dual enrollment among 9-10</a:t>
            </a:r>
            <a:r>
              <a:rPr lang="en-US" sz="1300" b="1" baseline="30000" dirty="0" smtClean="0">
                <a:solidFill>
                  <a:srgbClr val="244A58"/>
                </a:solidFill>
              </a:rPr>
              <a:t>th</a:t>
            </a:r>
            <a:r>
              <a:rPr lang="en-US" sz="1300" b="1" dirty="0" smtClean="0">
                <a:solidFill>
                  <a:srgbClr val="244A58"/>
                </a:solidFill>
              </a:rPr>
              <a:t> grade students (dual enrollment will be required for graduation)  </a:t>
            </a:r>
          </a:p>
          <a:p>
            <a:pPr marL="173038" indent="-173038">
              <a:lnSpc>
                <a:spcPct val="90000"/>
              </a:lnSpc>
              <a:spcAft>
                <a:spcPts val="600"/>
              </a:spcAft>
              <a:buFont typeface="Arial"/>
              <a:buChar char="•"/>
            </a:pPr>
            <a:r>
              <a:rPr lang="en-US" sz="1300" b="1" dirty="0" smtClean="0">
                <a:solidFill>
                  <a:srgbClr val="244A58"/>
                </a:solidFill>
              </a:rPr>
              <a:t>Expect 75% first-generation college students in year 2012</a:t>
            </a:r>
          </a:p>
          <a:p>
            <a:pPr marL="173038" indent="-173038">
              <a:lnSpc>
                <a:spcPct val="90000"/>
              </a:lnSpc>
              <a:spcAft>
                <a:spcPts val="600"/>
              </a:spcAft>
              <a:buFont typeface="Arial"/>
              <a:buChar char="•"/>
            </a:pPr>
            <a:r>
              <a:rPr lang="en-US" sz="1300" b="1" dirty="0" smtClean="0">
                <a:solidFill>
                  <a:srgbClr val="244A58"/>
                </a:solidFill>
              </a:rPr>
              <a:t>Majority of first graduating class students will meet college entrance requirement as measured by ACT </a:t>
            </a:r>
            <a:r>
              <a:rPr lang="en-US" sz="1300" dirty="0" smtClean="0">
                <a:solidFill>
                  <a:srgbClr val="244A58"/>
                </a:solidFill>
              </a:rPr>
              <a:t>(e.g., 71% on track in English for College Readiness)</a:t>
            </a:r>
          </a:p>
          <a:p>
            <a:pPr marL="173038" indent="-173038">
              <a:lnSpc>
                <a:spcPct val="90000"/>
              </a:lnSpc>
              <a:spcAft>
                <a:spcPts val="600"/>
              </a:spcAft>
              <a:buFont typeface="Arial"/>
              <a:buChar char="•"/>
            </a:pPr>
            <a:r>
              <a:rPr lang="en-US" sz="1300" b="1" dirty="0" smtClean="0">
                <a:solidFill>
                  <a:srgbClr val="244A58"/>
                </a:solidFill>
              </a:rPr>
              <a:t>Students typically enter the school 2~3 grade levels below academically and “catch up” within 1~2 years</a:t>
            </a:r>
            <a:r>
              <a:rPr lang="en-US" sz="1300" dirty="0" smtClean="0">
                <a:solidFill>
                  <a:srgbClr val="244A58"/>
                </a:solidFill>
              </a:rPr>
              <a:t>, </a:t>
            </a:r>
            <a:r>
              <a:rPr lang="en-US" sz="1300" dirty="0" err="1" smtClean="0">
                <a:solidFill>
                  <a:srgbClr val="244A58"/>
                </a:solidFill>
              </a:rPr>
              <a:t>e.g</a:t>
            </a:r>
            <a:r>
              <a:rPr lang="en-US" sz="1300" dirty="0" smtClean="0">
                <a:solidFill>
                  <a:srgbClr val="244A58"/>
                </a:solidFill>
              </a:rPr>
              <a:t>, </a:t>
            </a:r>
          </a:p>
          <a:p>
            <a:pPr marL="630238" lvl="1" indent="-173038">
              <a:lnSpc>
                <a:spcPct val="90000"/>
              </a:lnSpc>
              <a:buFont typeface="Arial"/>
              <a:buChar char="•"/>
            </a:pPr>
            <a:r>
              <a:rPr lang="en-US" sz="1300" dirty="0" smtClean="0">
                <a:solidFill>
                  <a:srgbClr val="244A58"/>
                </a:solidFill>
              </a:rPr>
              <a:t>1.78 grade-levels increase in 6</a:t>
            </a:r>
            <a:r>
              <a:rPr lang="en-US" sz="1300" baseline="30000" dirty="0" smtClean="0">
                <a:solidFill>
                  <a:srgbClr val="244A58"/>
                </a:solidFill>
              </a:rPr>
              <a:t>th</a:t>
            </a:r>
            <a:r>
              <a:rPr lang="en-US" sz="1300" dirty="0" smtClean="0">
                <a:solidFill>
                  <a:srgbClr val="244A58"/>
                </a:solidFill>
              </a:rPr>
              <a:t> Grade Math Assessment data  </a:t>
            </a:r>
          </a:p>
          <a:p>
            <a:pPr marL="630238" lvl="1" indent="-173038">
              <a:lnSpc>
                <a:spcPct val="90000"/>
              </a:lnSpc>
              <a:buFont typeface="Arial"/>
              <a:buChar char="•"/>
            </a:pPr>
            <a:r>
              <a:rPr lang="en-US" sz="1300" dirty="0" smtClean="0">
                <a:solidFill>
                  <a:srgbClr val="244A58"/>
                </a:solidFill>
              </a:rPr>
              <a:t>1.7~4.8 score gain in Composite (1.6), English (1.7), Math (2.1), Reading (4.8) and Science (1.7) for Explore 10</a:t>
            </a:r>
            <a:r>
              <a:rPr lang="en-US" sz="1300" baseline="30000" dirty="0" smtClean="0">
                <a:solidFill>
                  <a:srgbClr val="244A58"/>
                </a:solidFill>
              </a:rPr>
              <a:t>th</a:t>
            </a:r>
            <a:r>
              <a:rPr lang="en-US" sz="1300" dirty="0" smtClean="0">
                <a:solidFill>
                  <a:srgbClr val="244A58"/>
                </a:solidFill>
              </a:rPr>
              <a:t> Grade from previous year  in 1-25 score range</a:t>
            </a:r>
          </a:p>
          <a:p>
            <a:pPr marL="630238" lvl="1" indent="-173038">
              <a:lnSpc>
                <a:spcPct val="90000"/>
              </a:lnSpc>
              <a:buFont typeface="Arial"/>
              <a:buChar char="•"/>
            </a:pPr>
            <a:r>
              <a:rPr lang="en-US" sz="1300" dirty="0" smtClean="0">
                <a:solidFill>
                  <a:srgbClr val="244A58"/>
                </a:solidFill>
              </a:rPr>
              <a:t>75% of students enrolled in Reading classes made gains in their Reading grade-level equivalency scores (SRI data), with 89 of 161 students showing one year or more growth </a:t>
            </a:r>
          </a:p>
          <a:p>
            <a:pPr marL="173038" indent="-173038">
              <a:lnSpc>
                <a:spcPct val="90000"/>
              </a:lnSpc>
              <a:spcAft>
                <a:spcPts val="600"/>
              </a:spcAft>
            </a:pPr>
            <a:endParaRPr lang="en-US" sz="1300" dirty="0" smtClean="0">
              <a:solidFill>
                <a:srgbClr val="244A58"/>
              </a:solidFill>
            </a:endParaRPr>
          </a:p>
        </p:txBody>
      </p:sp>
      <p:sp>
        <p:nvSpPr>
          <p:cNvPr id="19" name="Rectangle 18"/>
          <p:cNvSpPr/>
          <p:nvPr/>
        </p:nvSpPr>
        <p:spPr>
          <a:xfrm>
            <a:off x="419559" y="4634277"/>
            <a:ext cx="1589703" cy="830997"/>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300" b="1" dirty="0" smtClean="0">
                <a:solidFill>
                  <a:srgbClr val="244A58"/>
                </a:solidFill>
              </a:rPr>
              <a:t>Other Achievements / Recognitions</a:t>
            </a:r>
            <a:endParaRPr lang="en-US" sz="1300" b="1" dirty="0">
              <a:solidFill>
                <a:srgbClr val="244A58"/>
              </a:solidFill>
            </a:endParaRPr>
          </a:p>
        </p:txBody>
      </p:sp>
      <p:sp>
        <p:nvSpPr>
          <p:cNvPr id="20" name="TextBox 19"/>
          <p:cNvSpPr txBox="1"/>
          <p:nvPr/>
        </p:nvSpPr>
        <p:spPr>
          <a:xfrm>
            <a:off x="2086231" y="4556125"/>
            <a:ext cx="6784760" cy="1766894"/>
          </a:xfrm>
          <a:prstGeom prst="rect">
            <a:avLst/>
          </a:prstGeom>
          <a:noFill/>
        </p:spPr>
        <p:txBody>
          <a:bodyPr wrap="square" rtlCol="0">
            <a:spAutoFit/>
          </a:bodyPr>
          <a:lstStyle/>
          <a:p>
            <a:pPr marL="173038" indent="-173038">
              <a:lnSpc>
                <a:spcPct val="90000"/>
              </a:lnSpc>
              <a:spcAft>
                <a:spcPts val="600"/>
              </a:spcAft>
              <a:buFont typeface="Arial"/>
              <a:buChar char="•"/>
            </a:pPr>
            <a:r>
              <a:rPr lang="en-US" sz="1300" b="1" dirty="0" smtClean="0">
                <a:solidFill>
                  <a:srgbClr val="244A58"/>
                </a:solidFill>
              </a:rPr>
              <a:t>Recognized nationally as exemplary model of Native American education</a:t>
            </a:r>
            <a:r>
              <a:rPr lang="en-US" sz="1300" dirty="0" smtClean="0">
                <a:solidFill>
                  <a:srgbClr val="244A58"/>
                </a:solidFill>
              </a:rPr>
              <a:t>; Cited in a recent study by the NM Indian Education Sub-Committee as a model program for indigenous education  </a:t>
            </a:r>
          </a:p>
          <a:p>
            <a:pPr marL="173038" indent="-173038">
              <a:lnSpc>
                <a:spcPct val="90000"/>
              </a:lnSpc>
              <a:spcAft>
                <a:spcPts val="600"/>
              </a:spcAft>
              <a:buFont typeface="Arial"/>
              <a:buChar char="•"/>
            </a:pPr>
            <a:r>
              <a:rPr lang="en-US" sz="1300" b="1" dirty="0" smtClean="0">
                <a:solidFill>
                  <a:srgbClr val="244A58"/>
                </a:solidFill>
              </a:rPr>
              <a:t>Founder/Principal Kara </a:t>
            </a:r>
            <a:r>
              <a:rPr lang="en-US" sz="1300" b="1" dirty="0" err="1" smtClean="0">
                <a:solidFill>
                  <a:srgbClr val="244A58"/>
                </a:solidFill>
              </a:rPr>
              <a:t>Bobroff</a:t>
            </a:r>
            <a:r>
              <a:rPr lang="en-US" sz="1300" b="1" dirty="0" smtClean="0">
                <a:solidFill>
                  <a:srgbClr val="244A58"/>
                </a:solidFill>
              </a:rPr>
              <a:t> recognized as Top 100 Social Innovators in the nation by Obama </a:t>
            </a:r>
          </a:p>
          <a:p>
            <a:pPr marL="173038" indent="-173038">
              <a:lnSpc>
                <a:spcPct val="90000"/>
              </a:lnSpc>
              <a:spcAft>
                <a:spcPts val="600"/>
              </a:spcAft>
              <a:buFont typeface="Arial"/>
              <a:buChar char="•"/>
            </a:pPr>
            <a:r>
              <a:rPr lang="en-US" sz="1300" b="1" dirty="0" smtClean="0">
                <a:solidFill>
                  <a:srgbClr val="244A58"/>
                </a:solidFill>
              </a:rPr>
              <a:t>Awards:  </a:t>
            </a:r>
          </a:p>
          <a:p>
            <a:pPr marL="630238" lvl="1" indent="-173038">
              <a:lnSpc>
                <a:spcPct val="90000"/>
              </a:lnSpc>
              <a:buFont typeface="Lucida Grande"/>
              <a:buChar char="-"/>
            </a:pPr>
            <a:r>
              <a:rPr lang="en-US" sz="1300" dirty="0" smtClean="0">
                <a:solidFill>
                  <a:srgbClr val="244A58"/>
                </a:solidFill>
              </a:rPr>
              <a:t>Coalition of Essential Schools – Gate Foundation Award, 2007</a:t>
            </a:r>
          </a:p>
          <a:p>
            <a:pPr marL="630238" lvl="1" indent="-173038">
              <a:lnSpc>
                <a:spcPct val="90000"/>
              </a:lnSpc>
              <a:spcAft>
                <a:spcPts val="600"/>
              </a:spcAft>
              <a:buFont typeface="Lucida Grande"/>
              <a:buChar char="-"/>
            </a:pPr>
            <a:r>
              <a:rPr lang="en-US" sz="1300" dirty="0" smtClean="0">
                <a:solidFill>
                  <a:srgbClr val="244A58"/>
                </a:solidFill>
              </a:rPr>
              <a:t>NMCF Integrated Services in Schools Initiative Award, 2007-2010 </a:t>
            </a:r>
          </a:p>
        </p:txBody>
      </p:sp>
      <p:sp>
        <p:nvSpPr>
          <p:cNvPr id="7" name="TextBox 6"/>
          <p:cNvSpPr txBox="1"/>
          <p:nvPr/>
        </p:nvSpPr>
        <p:spPr>
          <a:xfrm>
            <a:off x="341406" y="970627"/>
            <a:ext cx="8314133" cy="307777"/>
          </a:xfrm>
          <a:prstGeom prst="rect">
            <a:avLst/>
          </a:prstGeom>
          <a:noFill/>
        </p:spPr>
        <p:txBody>
          <a:bodyPr wrap="square" rtlCol="0">
            <a:spAutoFit/>
          </a:bodyPr>
          <a:lstStyle/>
          <a:p>
            <a:r>
              <a:rPr lang="en-US" sz="1400" b="1" u="sng" dirty="0" smtClean="0">
                <a:solidFill>
                  <a:srgbClr val="244A58"/>
                </a:solidFill>
              </a:rPr>
              <a:t>Highlight of NACA Outcome and Achievement to Date  </a:t>
            </a:r>
            <a:endParaRPr lang="en-US" sz="1400" b="1" u="sng" dirty="0">
              <a:solidFill>
                <a:srgbClr val="244A58"/>
              </a:solidFill>
            </a:endParaRPr>
          </a:p>
        </p:txBody>
      </p:sp>
      <p:sp>
        <p:nvSpPr>
          <p:cNvPr id="8" name="Date Placeholder 7"/>
          <p:cNvSpPr>
            <a:spLocks noGrp="1"/>
          </p:cNvSpPr>
          <p:nvPr>
            <p:ph type="dt" sz="half" idx="10"/>
          </p:nvPr>
        </p:nvSpPr>
        <p:spPr>
          <a:xfrm>
            <a:off x="5629835" y="6504962"/>
            <a:ext cx="2133600" cy="365125"/>
          </a:xfrm>
        </p:spPr>
        <p:txBody>
          <a:bodyPr/>
          <a:lstStyle/>
          <a:p>
            <a:fld id="{77C485B0-2B58-3C41-88A9-4F18E70E3B1B}" type="datetime1">
              <a:rPr lang="en-US" sz="900" smtClean="0"/>
              <a:pPr/>
              <a:t>1/5/16</a:t>
            </a:fld>
            <a:endParaRPr lang="en-US" sz="900"/>
          </a:p>
        </p:txBody>
      </p:sp>
      <p:sp>
        <p:nvSpPr>
          <p:cNvPr id="9" name="Slide Number Placeholder 8"/>
          <p:cNvSpPr>
            <a:spLocks noGrp="1"/>
          </p:cNvSpPr>
          <p:nvPr>
            <p:ph type="sldNum" sz="quarter" idx="12"/>
          </p:nvPr>
        </p:nvSpPr>
        <p:spPr>
          <a:xfrm>
            <a:off x="7897906" y="6504962"/>
            <a:ext cx="990600" cy="365125"/>
          </a:xfrm>
        </p:spPr>
        <p:txBody>
          <a:bodyPr/>
          <a:lstStyle/>
          <a:p>
            <a:fld id="{D40F320C-B9C4-C043-A353-A08A4C7BBAD5}" type="slidenum">
              <a:rPr lang="en-US" sz="900" smtClean="0"/>
              <a:pPr/>
              <a:t>11</a:t>
            </a:fld>
            <a:endParaRPr lang="en-US" sz="900" dirty="0"/>
          </a:p>
        </p:txBody>
      </p:sp>
      <p:sp>
        <p:nvSpPr>
          <p:cNvPr id="10" name="Footer Placeholder 9"/>
          <p:cNvSpPr>
            <a:spLocks noGrp="1"/>
          </p:cNvSpPr>
          <p:nvPr>
            <p:ph type="ftr" sz="quarter" idx="11"/>
          </p:nvPr>
        </p:nvSpPr>
        <p:spPr>
          <a:xfrm>
            <a:off x="264458" y="6504962"/>
            <a:ext cx="4840941" cy="365125"/>
          </a:xfrm>
        </p:spPr>
        <p:txBody>
          <a:bodyPr/>
          <a:lstStyle/>
          <a:p>
            <a:r>
              <a:rPr lang="en-US" sz="900" dirty="0" smtClean="0"/>
              <a:t>Native American Community Academy</a:t>
            </a:r>
            <a:endParaRPr lang="en-US" sz="9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443191" y="2270601"/>
            <a:ext cx="8431306" cy="3237842"/>
          </a:xfrm>
          <a:prstGeom prst="roundRect">
            <a:avLst>
              <a:gd name="adj" fmla="val 7842"/>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4578" name="Title 1"/>
          <p:cNvSpPr>
            <a:spLocks noGrp="1"/>
          </p:cNvSpPr>
          <p:nvPr>
            <p:ph type="title"/>
          </p:nvPr>
        </p:nvSpPr>
        <p:spPr>
          <a:xfrm>
            <a:off x="457200" y="222250"/>
            <a:ext cx="8686800" cy="519113"/>
          </a:xfrm>
        </p:spPr>
        <p:txBody>
          <a:bodyPr/>
          <a:lstStyle/>
          <a:p>
            <a:r>
              <a:rPr lang="en-US" sz="2600" dirty="0" smtClean="0"/>
              <a:t>Content</a:t>
            </a:r>
          </a:p>
        </p:txBody>
      </p:sp>
      <p:sp>
        <p:nvSpPr>
          <p:cNvPr id="5" name="Footer Placeholder 4"/>
          <p:cNvSpPr>
            <a:spLocks noGrp="1"/>
          </p:cNvSpPr>
          <p:nvPr>
            <p:ph type="ftr" sz="quarter" idx="11"/>
          </p:nvPr>
        </p:nvSpPr>
        <p:spPr>
          <a:xfrm>
            <a:off x="264458" y="6489994"/>
            <a:ext cx="4840941" cy="365125"/>
          </a:xfrm>
        </p:spPr>
        <p:txBody>
          <a:bodyPr/>
          <a:lstStyle/>
          <a:p>
            <a:pPr>
              <a:defRPr/>
            </a:pPr>
            <a:r>
              <a:rPr lang="en-US" sz="900" dirty="0" smtClean="0"/>
              <a:t>Native American Community Academy</a:t>
            </a:r>
            <a:endParaRPr lang="en-US" sz="900" dirty="0"/>
          </a:p>
        </p:txBody>
      </p:sp>
      <p:sp>
        <p:nvSpPr>
          <p:cNvPr id="24581" name="Slide Number Placeholder 5"/>
          <p:cNvSpPr>
            <a:spLocks noGrp="1"/>
          </p:cNvSpPr>
          <p:nvPr>
            <p:ph type="sldNum" sz="quarter" idx="12"/>
          </p:nvPr>
        </p:nvSpPr>
        <p:spPr bwMode="auto">
          <a:xfrm>
            <a:off x="7897906" y="6489994"/>
            <a:ext cx="990600" cy="365125"/>
          </a:xfrm>
          <a:noFill/>
          <a:ln>
            <a:miter lim="800000"/>
            <a:headEnd/>
            <a:tailEnd/>
          </a:ln>
        </p:spPr>
        <p:txBody>
          <a:bodyPr/>
          <a:lstStyle/>
          <a:p>
            <a:fld id="{77FD6AD0-3C1C-C54F-A4F8-FBE46CFB7179}" type="slidenum">
              <a:rPr lang="en-US" sz="900" smtClean="0"/>
              <a:pPr/>
              <a:t>12</a:t>
            </a:fld>
            <a:endParaRPr lang="en-US" sz="900" dirty="0" smtClean="0"/>
          </a:p>
        </p:txBody>
      </p:sp>
      <p:sp>
        <p:nvSpPr>
          <p:cNvPr id="7" name="Date Placeholder 6"/>
          <p:cNvSpPr>
            <a:spLocks noGrp="1"/>
          </p:cNvSpPr>
          <p:nvPr>
            <p:ph type="dt" sz="half" idx="10"/>
          </p:nvPr>
        </p:nvSpPr>
        <p:spPr>
          <a:xfrm>
            <a:off x="5629835" y="6489994"/>
            <a:ext cx="2133600" cy="365125"/>
          </a:xfrm>
        </p:spPr>
        <p:txBody>
          <a:bodyPr/>
          <a:lstStyle/>
          <a:p>
            <a:fld id="{FB44107C-8C3C-1549-8B04-4F27F46B40E6}" type="datetime1">
              <a:rPr lang="en-US" sz="900" smtClean="0"/>
              <a:pPr/>
              <a:t>1/5/16</a:t>
            </a:fld>
            <a:endParaRPr lang="en-US" sz="900"/>
          </a:p>
        </p:txBody>
      </p:sp>
      <p:sp>
        <p:nvSpPr>
          <p:cNvPr id="10" name="Content Placeholder 10"/>
          <p:cNvSpPr>
            <a:spLocks noGrp="1"/>
          </p:cNvSpPr>
          <p:nvPr>
            <p:ph idx="1"/>
          </p:nvPr>
        </p:nvSpPr>
        <p:spPr>
          <a:xfrm>
            <a:off x="495300" y="846672"/>
            <a:ext cx="8210550" cy="5535893"/>
          </a:xfrm>
        </p:spPr>
        <p:txBody>
          <a:bodyPr>
            <a:normAutofit/>
          </a:bodyPr>
          <a:lstStyle/>
          <a:p>
            <a:pPr>
              <a:spcBef>
                <a:spcPts val="600"/>
              </a:spcBef>
              <a:spcAft>
                <a:spcPts val="600"/>
              </a:spcAft>
              <a:defRPr/>
            </a:pPr>
            <a:r>
              <a:rPr lang="en-US" sz="1600" b="1" dirty="0" smtClean="0">
                <a:solidFill>
                  <a:schemeClr val="accent1">
                    <a:lumMod val="75000"/>
                  </a:schemeClr>
                </a:solidFill>
              </a:rPr>
              <a:t>Introduction &amp; Executive Summary </a:t>
            </a:r>
          </a:p>
          <a:p>
            <a:pPr>
              <a:spcBef>
                <a:spcPts val="600"/>
              </a:spcBef>
              <a:spcAft>
                <a:spcPts val="600"/>
              </a:spcAft>
              <a:defRPr/>
            </a:pPr>
            <a:r>
              <a:rPr lang="en-US" sz="1600" b="1" dirty="0" smtClean="0">
                <a:solidFill>
                  <a:schemeClr val="accent1">
                    <a:lumMod val="75000"/>
                  </a:schemeClr>
                </a:solidFill>
              </a:rPr>
              <a:t>Part 1: Background and NACA Overview and outcome</a:t>
            </a:r>
          </a:p>
          <a:p>
            <a:pPr lvl="1">
              <a:defRPr/>
            </a:pPr>
            <a:r>
              <a:rPr lang="en-US" sz="1400" dirty="0" smtClean="0">
                <a:solidFill>
                  <a:schemeClr val="accent1">
                    <a:lumMod val="75000"/>
                  </a:schemeClr>
                </a:solidFill>
              </a:rPr>
              <a:t>Background: State of Education for Native American Indians in Urban New Mexico </a:t>
            </a:r>
          </a:p>
          <a:p>
            <a:pPr lvl="1">
              <a:spcAft>
                <a:spcPts val="600"/>
              </a:spcAft>
              <a:defRPr/>
            </a:pPr>
            <a:r>
              <a:rPr lang="en-US" sz="1400" dirty="0" smtClean="0">
                <a:solidFill>
                  <a:schemeClr val="accent1">
                    <a:lumMod val="75000"/>
                  </a:schemeClr>
                </a:solidFill>
              </a:rPr>
              <a:t>NACA Overview and Outcome</a:t>
            </a:r>
          </a:p>
          <a:p>
            <a:pPr>
              <a:spcBef>
                <a:spcPts val="600"/>
              </a:spcBef>
              <a:spcAft>
                <a:spcPts val="600"/>
              </a:spcAft>
              <a:defRPr/>
            </a:pPr>
            <a:r>
              <a:rPr lang="en-US" sz="1600" b="1" dirty="0" smtClean="0">
                <a:solidFill>
                  <a:schemeClr val="accent1">
                    <a:lumMod val="75000"/>
                  </a:schemeClr>
                </a:solidFill>
              </a:rPr>
              <a:t>Part 2: Design and Implementation of NACA  </a:t>
            </a:r>
            <a:endParaRPr lang="en-US" sz="1600" dirty="0" smtClean="0">
              <a:solidFill>
                <a:schemeClr val="accent1">
                  <a:lumMod val="75000"/>
                </a:schemeClr>
              </a:solidFill>
            </a:endParaRPr>
          </a:p>
          <a:p>
            <a:pPr marL="800100" lvl="1" indent="-342900">
              <a:spcAft>
                <a:spcPts val="600"/>
              </a:spcAft>
              <a:buFont typeface="+mj-lt"/>
              <a:buAutoNum type="arabicParenR"/>
              <a:defRPr/>
            </a:pPr>
            <a:r>
              <a:rPr lang="en-US" sz="1400" b="1" dirty="0" smtClean="0">
                <a:solidFill>
                  <a:schemeClr val="accent1">
                    <a:lumMod val="75000"/>
                  </a:schemeClr>
                </a:solidFill>
              </a:rPr>
              <a:t>Overall timeline of NACA design and implementation </a:t>
            </a:r>
            <a:r>
              <a:rPr lang="en-US" sz="1400" dirty="0" smtClean="0">
                <a:solidFill>
                  <a:schemeClr val="accent1">
                    <a:lumMod val="75000"/>
                  </a:schemeClr>
                </a:solidFill>
              </a:rPr>
              <a:t> </a:t>
            </a:r>
            <a:endParaRPr lang="en-US" sz="1400" b="1" dirty="0" smtClean="0">
              <a:solidFill>
                <a:schemeClr val="accent1">
                  <a:lumMod val="75000"/>
                </a:schemeClr>
              </a:solidFill>
            </a:endParaRPr>
          </a:p>
          <a:p>
            <a:pPr marL="800100" lvl="1" indent="-342900">
              <a:spcAft>
                <a:spcPts val="600"/>
              </a:spcAft>
              <a:buFont typeface="+mj-lt"/>
              <a:buAutoNum type="arabicParenR"/>
              <a:defRPr/>
            </a:pPr>
            <a:r>
              <a:rPr lang="en-US" sz="1400" b="1" dirty="0" smtClean="0">
                <a:solidFill>
                  <a:schemeClr val="accent1">
                    <a:lumMod val="75000"/>
                  </a:schemeClr>
                </a:solidFill>
              </a:rPr>
              <a:t>Design: Community-Led School Design Process   </a:t>
            </a:r>
          </a:p>
          <a:p>
            <a:pPr marL="800100" lvl="1" indent="-342900">
              <a:buFont typeface="+mj-lt"/>
              <a:buAutoNum type="arabicParenR"/>
              <a:defRPr/>
            </a:pPr>
            <a:r>
              <a:rPr lang="en-US" sz="1400" b="1" dirty="0" smtClean="0">
                <a:solidFill>
                  <a:schemeClr val="accent1">
                    <a:lumMod val="75000"/>
                  </a:schemeClr>
                </a:solidFill>
              </a:rPr>
              <a:t>Development and Implementation</a:t>
            </a:r>
          </a:p>
          <a:p>
            <a:pPr marL="1028700" lvl="2" indent="-225425">
              <a:buClr>
                <a:schemeClr val="accent1">
                  <a:lumMod val="75000"/>
                </a:schemeClr>
              </a:buClr>
              <a:buSzPct val="100000"/>
              <a:buFont typeface="+mj-lt"/>
              <a:buAutoNum type="alphaLcPeriod"/>
              <a:defRPr/>
            </a:pPr>
            <a:r>
              <a:rPr lang="en-US" sz="1400" b="1" dirty="0" smtClean="0">
                <a:solidFill>
                  <a:schemeClr val="accent1">
                    <a:lumMod val="75000"/>
                  </a:schemeClr>
                </a:solidFill>
              </a:rPr>
              <a:t>Governance and leadership </a:t>
            </a:r>
            <a:endParaRPr lang="en-US" sz="1400" dirty="0" smtClean="0">
              <a:solidFill>
                <a:schemeClr val="accent1">
                  <a:lumMod val="75000"/>
                </a:schemeClr>
              </a:solidFill>
            </a:endParaRPr>
          </a:p>
          <a:p>
            <a:pPr marL="1028700" lvl="2" indent="-225425">
              <a:buClr>
                <a:schemeClr val="accent1">
                  <a:lumMod val="75000"/>
                </a:schemeClr>
              </a:buClr>
              <a:buSzPct val="100000"/>
              <a:buFont typeface="+mj-lt"/>
              <a:buAutoNum type="alphaLcPeriod"/>
              <a:defRPr/>
            </a:pPr>
            <a:r>
              <a:rPr lang="en-US" sz="1400" b="1" dirty="0" smtClean="0">
                <a:solidFill>
                  <a:schemeClr val="accent1">
                    <a:lumMod val="75000"/>
                  </a:schemeClr>
                </a:solidFill>
              </a:rPr>
              <a:t>Curriculum</a:t>
            </a:r>
            <a:endParaRPr lang="en-US" sz="1400" dirty="0" smtClean="0">
              <a:solidFill>
                <a:schemeClr val="accent1">
                  <a:lumMod val="75000"/>
                </a:schemeClr>
              </a:solidFill>
            </a:endParaRPr>
          </a:p>
          <a:p>
            <a:pPr marL="1028700" lvl="2" indent="-225425">
              <a:buClr>
                <a:schemeClr val="accent1">
                  <a:lumMod val="75000"/>
                </a:schemeClr>
              </a:buClr>
              <a:buSzPct val="100000"/>
              <a:buFont typeface="+mj-lt"/>
              <a:buAutoNum type="alphaLcPeriod"/>
              <a:defRPr/>
            </a:pPr>
            <a:r>
              <a:rPr lang="en-US" sz="1400" b="1" dirty="0" smtClean="0">
                <a:solidFill>
                  <a:schemeClr val="accent1">
                    <a:lumMod val="75000"/>
                  </a:schemeClr>
                </a:solidFill>
              </a:rPr>
              <a:t>Programs and Services </a:t>
            </a:r>
            <a:endParaRPr lang="en-US" sz="1400" dirty="0" smtClean="0">
              <a:solidFill>
                <a:schemeClr val="accent1">
                  <a:lumMod val="75000"/>
                </a:schemeClr>
              </a:solidFill>
            </a:endParaRPr>
          </a:p>
          <a:p>
            <a:pPr marL="1028700" lvl="2" indent="-225425">
              <a:buClr>
                <a:schemeClr val="accent1">
                  <a:lumMod val="75000"/>
                </a:schemeClr>
              </a:buClr>
              <a:buSzPct val="100000"/>
              <a:buFont typeface="+mj-lt"/>
              <a:buAutoNum type="alphaLcPeriod"/>
              <a:defRPr/>
            </a:pPr>
            <a:r>
              <a:rPr lang="en-US" sz="1400" b="1" dirty="0" smtClean="0">
                <a:solidFill>
                  <a:schemeClr val="accent1">
                    <a:lumMod val="75000"/>
                  </a:schemeClr>
                </a:solidFill>
              </a:rPr>
              <a:t>Funding </a:t>
            </a:r>
            <a:endParaRPr lang="en-US" sz="1400" dirty="0" smtClean="0">
              <a:solidFill>
                <a:schemeClr val="accent1">
                  <a:lumMod val="75000"/>
                </a:schemeClr>
              </a:solidFill>
            </a:endParaRPr>
          </a:p>
          <a:p>
            <a:pPr marL="1028700" lvl="2" indent="-225425">
              <a:buClr>
                <a:schemeClr val="accent1">
                  <a:lumMod val="75000"/>
                </a:schemeClr>
              </a:buClr>
              <a:buSzPct val="100000"/>
              <a:buFont typeface="+mj-lt"/>
              <a:buAutoNum type="alphaLcPeriod"/>
              <a:defRPr/>
            </a:pPr>
            <a:r>
              <a:rPr lang="en-US" sz="1400" b="1" dirty="0" smtClean="0">
                <a:solidFill>
                  <a:schemeClr val="accent1">
                    <a:lumMod val="75000"/>
                  </a:schemeClr>
                </a:solidFill>
              </a:rPr>
              <a:t>Evaluation and outcome </a:t>
            </a:r>
            <a:r>
              <a:rPr lang="en-US" sz="1400" dirty="0" smtClean="0">
                <a:solidFill>
                  <a:schemeClr val="accent1">
                    <a:lumMod val="75000"/>
                  </a:schemeClr>
                </a:solidFill>
              </a:rPr>
              <a:t> </a:t>
            </a:r>
          </a:p>
          <a:p>
            <a:pPr marL="1028700" lvl="2" indent="-225425">
              <a:spcAft>
                <a:spcPts val="600"/>
              </a:spcAft>
              <a:buClr>
                <a:schemeClr val="accent1">
                  <a:lumMod val="75000"/>
                </a:schemeClr>
              </a:buClr>
              <a:buSzPct val="100000"/>
              <a:buFont typeface="+mj-lt"/>
              <a:buAutoNum type="alphaLcPeriod"/>
              <a:defRPr/>
            </a:pPr>
            <a:r>
              <a:rPr lang="en-US" sz="1400" b="1" dirty="0" smtClean="0">
                <a:solidFill>
                  <a:schemeClr val="accent1">
                    <a:lumMod val="75000"/>
                  </a:schemeClr>
                </a:solidFill>
              </a:rPr>
              <a:t>Teacher training, retention and assessment</a:t>
            </a:r>
          </a:p>
          <a:p>
            <a:pPr>
              <a:spcBef>
                <a:spcPts val="600"/>
              </a:spcBef>
              <a:spcAft>
                <a:spcPts val="600"/>
              </a:spcAft>
              <a:defRPr/>
            </a:pPr>
            <a:r>
              <a:rPr lang="en-US" sz="1622" b="1" dirty="0" smtClean="0">
                <a:solidFill>
                  <a:schemeClr val="accent1">
                    <a:lumMod val="75000"/>
                  </a:schemeClr>
                </a:solidFill>
              </a:rPr>
              <a:t>Part 3: Program Highlights</a:t>
            </a:r>
            <a:br>
              <a:rPr lang="en-US" sz="1622" b="1" dirty="0" smtClean="0">
                <a:solidFill>
                  <a:schemeClr val="accent1">
                    <a:lumMod val="75000"/>
                  </a:schemeClr>
                </a:solidFill>
              </a:rPr>
            </a:br>
            <a:r>
              <a:rPr lang="en-US" sz="1400" dirty="0" smtClean="0">
                <a:solidFill>
                  <a:schemeClr val="accent1">
                    <a:lumMod val="75000"/>
                  </a:schemeClr>
                </a:solidFill>
              </a:rPr>
              <a:t>(see separate document: </a:t>
            </a:r>
            <a:r>
              <a:rPr lang="en-US" sz="1400" b="1" i="1" dirty="0" smtClean="0">
                <a:solidFill>
                  <a:schemeClr val="accent1">
                    <a:lumMod val="75000"/>
                  </a:schemeClr>
                </a:solidFill>
              </a:rPr>
              <a:t>NACA Program Highlights </a:t>
            </a:r>
            <a:r>
              <a:rPr lang="en-US" sz="1400" i="1" dirty="0" smtClean="0">
                <a:solidFill>
                  <a:schemeClr val="accent1">
                    <a:lumMod val="75000"/>
                  </a:schemeClr>
                </a:solidFill>
              </a:rPr>
              <a:t>for detailed overview of each program</a:t>
            </a:r>
            <a:r>
              <a:rPr lang="en-US" sz="1400" dirty="0" smtClean="0">
                <a:solidFill>
                  <a:schemeClr val="accent1">
                    <a:lumMod val="75000"/>
                  </a:schemeClr>
                </a:solidFill>
              </a:rPr>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9144000" cy="722920"/>
          </a:xfrm>
          <a:solidFill>
            <a:schemeClr val="bg1">
              <a:lumMod val="85000"/>
            </a:schemeClr>
          </a:solidFill>
        </p:spPr>
        <p:txBody>
          <a:bodyPr anchor="ctr">
            <a:noAutofit/>
          </a:bodyPr>
          <a:lstStyle/>
          <a:p>
            <a:pPr marL="458788" lvl="1" indent="-1588">
              <a:defRPr/>
            </a:pPr>
            <a:r>
              <a:rPr lang="en-US" sz="2000" dirty="0">
                <a:solidFill>
                  <a:schemeClr val="tx2">
                    <a:lumMod val="75000"/>
                    <a:lumOff val="25000"/>
                  </a:schemeClr>
                </a:solidFill>
                <a:latin typeface="+mj-lt"/>
              </a:rPr>
              <a:t>Overall timeline of NACA design and </a:t>
            </a:r>
            <a:r>
              <a:rPr lang="en-US" sz="2000" dirty="0" smtClean="0">
                <a:solidFill>
                  <a:schemeClr val="tx2">
                    <a:lumMod val="75000"/>
                    <a:lumOff val="25000"/>
                  </a:schemeClr>
                </a:solidFill>
                <a:latin typeface="+mj-lt"/>
              </a:rPr>
              <a:t>implementation  </a:t>
            </a:r>
            <a:endParaRPr lang="en-US" sz="2000" dirty="0">
              <a:solidFill>
                <a:schemeClr val="tx2">
                  <a:lumMod val="75000"/>
                  <a:lumOff val="25000"/>
                </a:schemeClr>
              </a:solidFill>
              <a:latin typeface="+mj-lt"/>
            </a:endParaRPr>
          </a:p>
        </p:txBody>
      </p:sp>
      <p:sp>
        <p:nvSpPr>
          <p:cNvPr id="9" name="Pentagon 8"/>
          <p:cNvSpPr/>
          <p:nvPr/>
        </p:nvSpPr>
        <p:spPr>
          <a:xfrm>
            <a:off x="1592533" y="948259"/>
            <a:ext cx="1115384" cy="329559"/>
          </a:xfrm>
          <a:prstGeom prst="homePlate">
            <a:avLst/>
          </a:prstGeom>
        </p:spPr>
        <p:style>
          <a:lnRef idx="1">
            <a:schemeClr val="accent3"/>
          </a:lnRef>
          <a:fillRef idx="3">
            <a:schemeClr val="accent3"/>
          </a:fillRef>
          <a:effectRef idx="2">
            <a:schemeClr val="accent3"/>
          </a:effectRef>
          <a:fontRef idx="minor">
            <a:schemeClr val="lt1"/>
          </a:fontRef>
        </p:style>
        <p:txBody>
          <a:bodyPr lIns="0" rIns="0" rtlCol="0" anchor="ctr"/>
          <a:lstStyle/>
          <a:p>
            <a:pPr algn="ctr"/>
            <a:r>
              <a:rPr lang="en-US" sz="900" dirty="0" smtClean="0">
                <a:solidFill>
                  <a:srgbClr val="244A58"/>
                </a:solidFill>
              </a:rPr>
              <a:t>Design </a:t>
            </a:r>
            <a:r>
              <a:rPr lang="en-US" sz="1000" dirty="0" smtClean="0">
                <a:solidFill>
                  <a:srgbClr val="244A58"/>
                </a:solidFill>
              </a:rPr>
              <a:t/>
            </a:r>
            <a:br>
              <a:rPr lang="en-US" sz="1000" dirty="0" smtClean="0">
                <a:solidFill>
                  <a:srgbClr val="244A58"/>
                </a:solidFill>
              </a:rPr>
            </a:br>
            <a:r>
              <a:rPr lang="en-US" sz="700" dirty="0" smtClean="0">
                <a:solidFill>
                  <a:srgbClr val="244A58"/>
                </a:solidFill>
              </a:rPr>
              <a:t>(Pre-Charter Approval)</a:t>
            </a:r>
          </a:p>
        </p:txBody>
      </p:sp>
      <p:sp>
        <p:nvSpPr>
          <p:cNvPr id="10" name="Chevron 9"/>
          <p:cNvSpPr/>
          <p:nvPr/>
        </p:nvSpPr>
        <p:spPr>
          <a:xfrm>
            <a:off x="2573871" y="948259"/>
            <a:ext cx="1606683" cy="329559"/>
          </a:xfrm>
          <a:prstGeom prst="chevron">
            <a:avLst/>
          </a:prstGeom>
        </p:spPr>
        <p:style>
          <a:lnRef idx="1">
            <a:schemeClr val="accent4"/>
          </a:lnRef>
          <a:fillRef idx="3">
            <a:schemeClr val="accent4"/>
          </a:fillRef>
          <a:effectRef idx="2">
            <a:schemeClr val="accent4"/>
          </a:effectRef>
          <a:fontRef idx="minor">
            <a:schemeClr val="lt1"/>
          </a:fontRef>
        </p:style>
        <p:txBody>
          <a:bodyPr lIns="0" rIns="0" rtlCol="0" anchor="ctr"/>
          <a:lstStyle/>
          <a:p>
            <a:pPr algn="ctr"/>
            <a:r>
              <a:rPr lang="en-US" sz="900" dirty="0" smtClean="0">
                <a:solidFill>
                  <a:srgbClr val="244A58"/>
                </a:solidFill>
              </a:rPr>
              <a:t>Development </a:t>
            </a:r>
            <a:br>
              <a:rPr lang="en-US" sz="900" dirty="0" smtClean="0">
                <a:solidFill>
                  <a:srgbClr val="244A58"/>
                </a:solidFill>
              </a:rPr>
            </a:br>
            <a:r>
              <a:rPr lang="en-US" sz="700" dirty="0" smtClean="0">
                <a:solidFill>
                  <a:srgbClr val="244A58"/>
                </a:solidFill>
              </a:rPr>
              <a:t>(Charter Approval/  1</a:t>
            </a:r>
            <a:r>
              <a:rPr lang="en-US" sz="700" baseline="30000" dirty="0" smtClean="0">
                <a:solidFill>
                  <a:srgbClr val="244A58"/>
                </a:solidFill>
              </a:rPr>
              <a:t>st </a:t>
            </a:r>
            <a:r>
              <a:rPr lang="en-US" sz="700" dirty="0" smtClean="0">
                <a:solidFill>
                  <a:srgbClr val="244A58"/>
                </a:solidFill>
              </a:rPr>
              <a:t>year)</a:t>
            </a:r>
          </a:p>
        </p:txBody>
      </p:sp>
      <p:sp>
        <p:nvSpPr>
          <p:cNvPr id="11" name="Chevron 10"/>
          <p:cNvSpPr/>
          <p:nvPr/>
        </p:nvSpPr>
        <p:spPr>
          <a:xfrm>
            <a:off x="7318644" y="945121"/>
            <a:ext cx="1505369" cy="329559"/>
          </a:xfrm>
          <a:prstGeom prst="chevr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solidFill>
                  <a:srgbClr val="244A58"/>
                </a:solidFill>
              </a:rPr>
              <a:t>Expansion / Replication</a:t>
            </a:r>
            <a:endParaRPr lang="en-US" sz="900" dirty="0">
              <a:solidFill>
                <a:srgbClr val="244A58"/>
              </a:solidFill>
            </a:endParaRPr>
          </a:p>
        </p:txBody>
      </p:sp>
      <p:sp>
        <p:nvSpPr>
          <p:cNvPr id="17" name="Chevron 16"/>
          <p:cNvSpPr/>
          <p:nvPr/>
        </p:nvSpPr>
        <p:spPr>
          <a:xfrm>
            <a:off x="4056324" y="948259"/>
            <a:ext cx="3394352" cy="329559"/>
          </a:xfrm>
          <a:prstGeom prst="chevron">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900" dirty="0" smtClean="0">
                <a:solidFill>
                  <a:srgbClr val="244A58"/>
                </a:solidFill>
              </a:rPr>
              <a:t>Implementation</a:t>
            </a:r>
          </a:p>
          <a:p>
            <a:pPr algn="ctr"/>
            <a:r>
              <a:rPr lang="en-US" sz="700" dirty="0" smtClean="0">
                <a:solidFill>
                  <a:srgbClr val="244A58"/>
                </a:solidFill>
              </a:rPr>
              <a:t>(Post-launch Early Years)</a:t>
            </a:r>
          </a:p>
        </p:txBody>
      </p:sp>
      <p:cxnSp>
        <p:nvCxnSpPr>
          <p:cNvPr id="21" name="Straight Connector 20"/>
          <p:cNvCxnSpPr/>
          <p:nvPr/>
        </p:nvCxnSpPr>
        <p:spPr>
          <a:xfrm flipV="1">
            <a:off x="1363140" y="1779211"/>
            <a:ext cx="7460873" cy="56477"/>
          </a:xfrm>
          <a:prstGeom prst="line">
            <a:avLst/>
          </a:prstGeom>
          <a:ln w="57150" cmpd="sng">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rot="5400000">
            <a:off x="1485903" y="1839920"/>
            <a:ext cx="211670" cy="1589"/>
          </a:xfrm>
          <a:prstGeom prst="line">
            <a:avLst/>
          </a:prstGeom>
          <a:ln w="12700" cmpd="sng"/>
        </p:spPr>
        <p:style>
          <a:lnRef idx="2">
            <a:schemeClr val="accent1"/>
          </a:lnRef>
          <a:fillRef idx="0">
            <a:schemeClr val="accent1"/>
          </a:fillRef>
          <a:effectRef idx="1">
            <a:schemeClr val="accent1"/>
          </a:effectRef>
          <a:fontRef idx="minor">
            <a:schemeClr val="tx1"/>
          </a:fontRef>
        </p:style>
      </p:cxnSp>
      <p:sp>
        <p:nvSpPr>
          <p:cNvPr id="25" name="TextBox 24"/>
          <p:cNvSpPr txBox="1"/>
          <p:nvPr/>
        </p:nvSpPr>
        <p:spPr>
          <a:xfrm>
            <a:off x="1795476" y="1581047"/>
            <a:ext cx="732292" cy="215444"/>
          </a:xfrm>
          <a:prstGeom prst="rect">
            <a:avLst/>
          </a:prstGeom>
          <a:noFill/>
        </p:spPr>
        <p:txBody>
          <a:bodyPr wrap="none" rtlCol="0">
            <a:spAutoFit/>
          </a:bodyPr>
          <a:lstStyle/>
          <a:p>
            <a:r>
              <a:rPr lang="en-US" sz="800" dirty="0" smtClean="0">
                <a:solidFill>
                  <a:srgbClr val="1F497D"/>
                </a:solidFill>
                <a:latin typeface="News Gothic MT (Body)"/>
                <a:cs typeface="News Gothic MT (Body)"/>
              </a:rPr>
              <a:t>2005 - 2006</a:t>
            </a:r>
            <a:endParaRPr lang="en-US" sz="800" dirty="0">
              <a:solidFill>
                <a:srgbClr val="1F497D"/>
              </a:solidFill>
              <a:latin typeface="News Gothic MT (Body)"/>
              <a:cs typeface="News Gothic MT (Body)"/>
            </a:endParaRPr>
          </a:p>
        </p:txBody>
      </p:sp>
      <p:cxnSp>
        <p:nvCxnSpPr>
          <p:cNvPr id="26" name="Straight Connector 25"/>
          <p:cNvCxnSpPr/>
          <p:nvPr/>
        </p:nvCxnSpPr>
        <p:spPr>
          <a:xfrm rot="5400000">
            <a:off x="2662147" y="1833796"/>
            <a:ext cx="211670" cy="1589"/>
          </a:xfrm>
          <a:prstGeom prst="line">
            <a:avLst/>
          </a:prstGeom>
          <a:ln w="12700" cmpd="sng"/>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3043152" y="1580868"/>
            <a:ext cx="732292" cy="215444"/>
          </a:xfrm>
          <a:prstGeom prst="rect">
            <a:avLst/>
          </a:prstGeom>
          <a:noFill/>
        </p:spPr>
        <p:txBody>
          <a:bodyPr wrap="none" rtlCol="0">
            <a:spAutoFit/>
          </a:bodyPr>
          <a:lstStyle/>
          <a:p>
            <a:r>
              <a:rPr lang="en-US" sz="800" dirty="0" smtClean="0">
                <a:solidFill>
                  <a:srgbClr val="1F497D"/>
                </a:solidFill>
                <a:latin typeface="News Gothic MT (Body)"/>
                <a:cs typeface="News Gothic MT (Body)"/>
              </a:rPr>
              <a:t>2006 - 2007</a:t>
            </a:r>
            <a:endParaRPr lang="en-US" sz="800" dirty="0">
              <a:solidFill>
                <a:srgbClr val="1F497D"/>
              </a:solidFill>
              <a:latin typeface="News Gothic MT (Body)"/>
              <a:cs typeface="News Gothic MT (Body)"/>
            </a:endParaRPr>
          </a:p>
        </p:txBody>
      </p:sp>
      <p:cxnSp>
        <p:nvCxnSpPr>
          <p:cNvPr id="28" name="Straight Connector 27"/>
          <p:cNvCxnSpPr/>
          <p:nvPr/>
        </p:nvCxnSpPr>
        <p:spPr>
          <a:xfrm rot="5400000">
            <a:off x="3873491" y="1814513"/>
            <a:ext cx="211670" cy="1589"/>
          </a:xfrm>
          <a:prstGeom prst="line">
            <a:avLst/>
          </a:prstGeom>
          <a:ln w="12700" cmpd="sng"/>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4180555" y="1567089"/>
            <a:ext cx="732292" cy="215444"/>
          </a:xfrm>
          <a:prstGeom prst="rect">
            <a:avLst/>
          </a:prstGeom>
          <a:noFill/>
        </p:spPr>
        <p:txBody>
          <a:bodyPr wrap="none" rtlCol="0">
            <a:spAutoFit/>
          </a:bodyPr>
          <a:lstStyle/>
          <a:p>
            <a:r>
              <a:rPr lang="en-US" sz="800" dirty="0" smtClean="0">
                <a:solidFill>
                  <a:srgbClr val="1F497D"/>
                </a:solidFill>
                <a:latin typeface="News Gothic MT (Body)"/>
                <a:cs typeface="News Gothic MT (Body)"/>
              </a:rPr>
              <a:t>2007 - 2008</a:t>
            </a:r>
            <a:endParaRPr lang="en-US" sz="800" dirty="0">
              <a:solidFill>
                <a:srgbClr val="1F497D"/>
              </a:solidFill>
              <a:latin typeface="News Gothic MT (Body)"/>
              <a:cs typeface="News Gothic MT (Body)"/>
            </a:endParaRPr>
          </a:p>
        </p:txBody>
      </p:sp>
      <p:cxnSp>
        <p:nvCxnSpPr>
          <p:cNvPr id="43" name="Straight Connector 42"/>
          <p:cNvCxnSpPr/>
          <p:nvPr/>
        </p:nvCxnSpPr>
        <p:spPr>
          <a:xfrm rot="5400000">
            <a:off x="5024338" y="1802271"/>
            <a:ext cx="211670" cy="1589"/>
          </a:xfrm>
          <a:prstGeom prst="line">
            <a:avLst/>
          </a:prstGeom>
          <a:ln w="12700" cmpd="sng"/>
        </p:spPr>
        <p:style>
          <a:lnRef idx="2">
            <a:schemeClr val="accent1"/>
          </a:lnRef>
          <a:fillRef idx="0">
            <a:schemeClr val="accent1"/>
          </a:fillRef>
          <a:effectRef idx="1">
            <a:schemeClr val="accent1"/>
          </a:effectRef>
          <a:fontRef idx="minor">
            <a:schemeClr val="tx1"/>
          </a:fontRef>
        </p:style>
      </p:cxnSp>
      <p:sp>
        <p:nvSpPr>
          <p:cNvPr id="44" name="TextBox 43"/>
          <p:cNvSpPr txBox="1"/>
          <p:nvPr/>
        </p:nvSpPr>
        <p:spPr>
          <a:xfrm>
            <a:off x="5325194" y="1563767"/>
            <a:ext cx="732292" cy="215444"/>
          </a:xfrm>
          <a:prstGeom prst="rect">
            <a:avLst/>
          </a:prstGeom>
          <a:noFill/>
        </p:spPr>
        <p:txBody>
          <a:bodyPr wrap="none" rtlCol="0">
            <a:spAutoFit/>
          </a:bodyPr>
          <a:lstStyle/>
          <a:p>
            <a:r>
              <a:rPr lang="en-US" sz="800" dirty="0" smtClean="0">
                <a:solidFill>
                  <a:srgbClr val="1F497D"/>
                </a:solidFill>
                <a:latin typeface="News Gothic MT (Body)"/>
                <a:cs typeface="News Gothic MT (Body)"/>
              </a:rPr>
              <a:t>2008 - 2009</a:t>
            </a:r>
            <a:endParaRPr lang="en-US" sz="800" dirty="0">
              <a:solidFill>
                <a:srgbClr val="1F497D"/>
              </a:solidFill>
              <a:latin typeface="News Gothic MT (Body)"/>
              <a:cs typeface="News Gothic MT (Body)"/>
            </a:endParaRPr>
          </a:p>
        </p:txBody>
      </p:sp>
      <p:cxnSp>
        <p:nvCxnSpPr>
          <p:cNvPr id="45" name="Straight Connector 44"/>
          <p:cNvCxnSpPr/>
          <p:nvPr/>
        </p:nvCxnSpPr>
        <p:spPr>
          <a:xfrm rot="5400000">
            <a:off x="6133471" y="1793810"/>
            <a:ext cx="211670" cy="1589"/>
          </a:xfrm>
          <a:prstGeom prst="line">
            <a:avLst/>
          </a:prstGeom>
          <a:ln w="12700" cmpd="sng"/>
        </p:spPr>
        <p:style>
          <a:lnRef idx="2">
            <a:schemeClr val="accent1"/>
          </a:lnRef>
          <a:fillRef idx="0">
            <a:schemeClr val="accent1"/>
          </a:fillRef>
          <a:effectRef idx="1">
            <a:schemeClr val="accent1"/>
          </a:effectRef>
          <a:fontRef idx="minor">
            <a:schemeClr val="tx1"/>
          </a:fontRef>
        </p:style>
      </p:cxnSp>
      <p:sp>
        <p:nvSpPr>
          <p:cNvPr id="46" name="TextBox 45"/>
          <p:cNvSpPr txBox="1"/>
          <p:nvPr/>
        </p:nvSpPr>
        <p:spPr>
          <a:xfrm>
            <a:off x="6518617" y="1555127"/>
            <a:ext cx="732292" cy="215444"/>
          </a:xfrm>
          <a:prstGeom prst="rect">
            <a:avLst/>
          </a:prstGeom>
          <a:noFill/>
        </p:spPr>
        <p:txBody>
          <a:bodyPr wrap="none" rtlCol="0">
            <a:spAutoFit/>
          </a:bodyPr>
          <a:lstStyle/>
          <a:p>
            <a:r>
              <a:rPr lang="en-US" sz="800" dirty="0" smtClean="0">
                <a:solidFill>
                  <a:srgbClr val="1F497D"/>
                </a:solidFill>
                <a:latin typeface="News Gothic MT (Body)"/>
                <a:cs typeface="News Gothic MT (Body)"/>
              </a:rPr>
              <a:t>2009 - 2010</a:t>
            </a:r>
            <a:endParaRPr lang="en-US" sz="800" dirty="0">
              <a:solidFill>
                <a:srgbClr val="1F497D"/>
              </a:solidFill>
              <a:latin typeface="News Gothic MT (Body)"/>
              <a:cs typeface="News Gothic MT (Body)"/>
            </a:endParaRPr>
          </a:p>
        </p:txBody>
      </p:sp>
      <p:cxnSp>
        <p:nvCxnSpPr>
          <p:cNvPr id="47" name="Straight Connector 46"/>
          <p:cNvCxnSpPr/>
          <p:nvPr/>
        </p:nvCxnSpPr>
        <p:spPr>
          <a:xfrm rot="5400000">
            <a:off x="7391084" y="1777507"/>
            <a:ext cx="211670" cy="1589"/>
          </a:xfrm>
          <a:prstGeom prst="line">
            <a:avLst/>
          </a:prstGeom>
          <a:ln w="12700" cmpd="sng"/>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7773286" y="1554948"/>
            <a:ext cx="724678" cy="215444"/>
          </a:xfrm>
          <a:prstGeom prst="rect">
            <a:avLst/>
          </a:prstGeom>
          <a:noFill/>
        </p:spPr>
        <p:txBody>
          <a:bodyPr wrap="none" rtlCol="0">
            <a:spAutoFit/>
          </a:bodyPr>
          <a:lstStyle/>
          <a:p>
            <a:r>
              <a:rPr lang="en-US" sz="800" dirty="0" smtClean="0">
                <a:solidFill>
                  <a:srgbClr val="1F497D"/>
                </a:solidFill>
                <a:latin typeface="News Gothic MT (Body)"/>
                <a:cs typeface="News Gothic MT (Body)"/>
              </a:rPr>
              <a:t>2010 - 2011 </a:t>
            </a:r>
            <a:endParaRPr lang="en-US" sz="800" dirty="0">
              <a:solidFill>
                <a:srgbClr val="1F497D"/>
              </a:solidFill>
              <a:latin typeface="News Gothic MT (Body)"/>
              <a:cs typeface="News Gothic MT (Body)"/>
            </a:endParaRPr>
          </a:p>
        </p:txBody>
      </p:sp>
      <p:sp>
        <p:nvSpPr>
          <p:cNvPr id="52" name="TextBox 51"/>
          <p:cNvSpPr txBox="1"/>
          <p:nvPr/>
        </p:nvSpPr>
        <p:spPr>
          <a:xfrm>
            <a:off x="867657" y="1883504"/>
            <a:ext cx="748923" cy="415498"/>
          </a:xfrm>
          <a:prstGeom prst="rect">
            <a:avLst/>
          </a:prstGeom>
          <a:noFill/>
        </p:spPr>
        <p:txBody>
          <a:bodyPr wrap="none" rtlCol="0">
            <a:spAutoFit/>
          </a:bodyPr>
          <a:lstStyle/>
          <a:p>
            <a:pPr algn="r"/>
            <a:r>
              <a:rPr lang="en-US" sz="700" b="1" dirty="0" smtClean="0">
                <a:solidFill>
                  <a:srgbClr val="244A58"/>
                </a:solidFill>
                <a:latin typeface="News Gothic MT (Body)"/>
                <a:cs typeface="News Gothic MT (Body)"/>
              </a:rPr>
              <a:t># of students</a:t>
            </a:r>
          </a:p>
          <a:p>
            <a:pPr algn="r"/>
            <a:r>
              <a:rPr lang="en-US" sz="700" b="1" dirty="0" smtClean="0">
                <a:solidFill>
                  <a:srgbClr val="244A58"/>
                </a:solidFill>
                <a:latin typeface="News Gothic MT (Body)"/>
                <a:cs typeface="News Gothic MT (Body)"/>
              </a:rPr>
              <a:t># of staff</a:t>
            </a:r>
          </a:p>
          <a:p>
            <a:pPr algn="r"/>
            <a:r>
              <a:rPr lang="en-US" sz="700" b="1" dirty="0" smtClean="0">
                <a:solidFill>
                  <a:srgbClr val="244A58"/>
                </a:solidFill>
                <a:latin typeface="News Gothic MT (Body)"/>
                <a:cs typeface="News Gothic MT (Body)"/>
              </a:rPr>
              <a:t>Budget</a:t>
            </a:r>
            <a:endParaRPr lang="en-US" sz="700" b="1" dirty="0">
              <a:solidFill>
                <a:srgbClr val="244A58"/>
              </a:solidFill>
              <a:latin typeface="News Gothic MT (Body)"/>
              <a:cs typeface="News Gothic MT (Body)"/>
            </a:endParaRPr>
          </a:p>
        </p:txBody>
      </p:sp>
      <p:sp>
        <p:nvSpPr>
          <p:cNvPr id="53" name="Rounded Rectangle 52"/>
          <p:cNvSpPr/>
          <p:nvPr/>
        </p:nvSpPr>
        <p:spPr>
          <a:xfrm>
            <a:off x="368380" y="2422430"/>
            <a:ext cx="969359" cy="49964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b="1" dirty="0" smtClean="0"/>
              <a:t>Initial planning / operations  </a:t>
            </a:r>
            <a:endParaRPr lang="en-US" sz="800" b="1" dirty="0"/>
          </a:p>
        </p:txBody>
      </p:sp>
      <p:sp>
        <p:nvSpPr>
          <p:cNvPr id="54" name="Rounded Rectangle 53"/>
          <p:cNvSpPr/>
          <p:nvPr/>
        </p:nvSpPr>
        <p:spPr>
          <a:xfrm>
            <a:off x="368380" y="3751704"/>
            <a:ext cx="969359" cy="49964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b="1" dirty="0" smtClean="0"/>
              <a:t>Key New partnerships</a:t>
            </a:r>
            <a:endParaRPr lang="en-US" sz="800" b="1" dirty="0"/>
          </a:p>
        </p:txBody>
      </p:sp>
      <p:sp>
        <p:nvSpPr>
          <p:cNvPr id="55" name="Rounded Rectangle 54"/>
          <p:cNvSpPr/>
          <p:nvPr/>
        </p:nvSpPr>
        <p:spPr>
          <a:xfrm>
            <a:off x="368380" y="5709605"/>
            <a:ext cx="969359" cy="49964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b="1" dirty="0" smtClean="0"/>
              <a:t>Key new funders</a:t>
            </a:r>
            <a:endParaRPr lang="en-US" sz="800" b="1" dirty="0"/>
          </a:p>
        </p:txBody>
      </p:sp>
      <p:sp>
        <p:nvSpPr>
          <p:cNvPr id="56" name="Rounded Rectangle 55"/>
          <p:cNvSpPr/>
          <p:nvPr/>
        </p:nvSpPr>
        <p:spPr>
          <a:xfrm>
            <a:off x="368380" y="4656575"/>
            <a:ext cx="969359" cy="49964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b="1" dirty="0" smtClean="0"/>
              <a:t>Curriculum / Programs </a:t>
            </a:r>
            <a:endParaRPr lang="en-US" sz="800" b="1" dirty="0"/>
          </a:p>
        </p:txBody>
      </p:sp>
      <p:sp>
        <p:nvSpPr>
          <p:cNvPr id="57" name="TextBox 56"/>
          <p:cNvSpPr txBox="1"/>
          <p:nvPr/>
        </p:nvSpPr>
        <p:spPr>
          <a:xfrm>
            <a:off x="1590941" y="2357036"/>
            <a:ext cx="1202356" cy="1277273"/>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Mid-2005: initial planning by Founder/Principal began </a:t>
            </a:r>
          </a:p>
          <a:p>
            <a:pPr marL="58738" indent="-58738">
              <a:buFont typeface="Arial"/>
              <a:buChar char="•"/>
            </a:pPr>
            <a:r>
              <a:rPr lang="en-US" sz="700" dirty="0" smtClean="0">
                <a:solidFill>
                  <a:srgbClr val="1F497D"/>
                </a:solidFill>
              </a:rPr>
              <a:t>Community outreach /engagement meetings </a:t>
            </a:r>
          </a:p>
          <a:p>
            <a:pPr marL="58738" indent="-58738">
              <a:buFont typeface="Arial"/>
              <a:buChar char="•"/>
            </a:pPr>
            <a:r>
              <a:rPr lang="en-US" sz="700" dirty="0" smtClean="0">
                <a:solidFill>
                  <a:srgbClr val="1F497D"/>
                </a:solidFill>
              </a:rPr>
              <a:t>2006.1: Small start-up team formed</a:t>
            </a:r>
          </a:p>
          <a:p>
            <a:pPr marL="58738" indent="-58738">
              <a:buFont typeface="Arial"/>
              <a:buChar char="•"/>
            </a:pPr>
            <a:r>
              <a:rPr lang="en-US" sz="700" dirty="0" smtClean="0">
                <a:solidFill>
                  <a:srgbClr val="1F497D"/>
                </a:solidFill>
              </a:rPr>
              <a:t>2005.9: Charter application </a:t>
            </a:r>
          </a:p>
          <a:p>
            <a:pPr marL="58738" indent="-58738">
              <a:buFont typeface="Arial"/>
              <a:buChar char="•"/>
            </a:pPr>
            <a:r>
              <a:rPr lang="en-US" sz="700" dirty="0" smtClean="0">
                <a:solidFill>
                  <a:srgbClr val="254061"/>
                </a:solidFill>
              </a:rPr>
              <a:t>2006:.1 </a:t>
            </a:r>
            <a:r>
              <a:rPr lang="en-US" sz="700" dirty="0" smtClean="0">
                <a:solidFill>
                  <a:srgbClr val="1F497D"/>
                </a:solidFill>
              </a:rPr>
              <a:t>Charter approval</a:t>
            </a:r>
          </a:p>
          <a:p>
            <a:pPr marL="58738" indent="-58738">
              <a:buFont typeface="Arial"/>
              <a:buChar char="•"/>
            </a:pPr>
            <a:r>
              <a:rPr lang="en-US" sz="700" dirty="0" smtClean="0">
                <a:solidFill>
                  <a:srgbClr val="1F497D"/>
                </a:solidFill>
              </a:rPr>
              <a:t>NMCF as Fiscal Sponsor</a:t>
            </a:r>
          </a:p>
        </p:txBody>
      </p:sp>
      <p:sp>
        <p:nvSpPr>
          <p:cNvPr id="58" name="TextBox 57"/>
          <p:cNvSpPr txBox="1"/>
          <p:nvPr/>
        </p:nvSpPr>
        <p:spPr>
          <a:xfrm>
            <a:off x="2783239" y="2357036"/>
            <a:ext cx="1267619" cy="1277273"/>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School opens for grades 6 and 7 in Albuquerque; co-located with a public school (Collaborative Charter with Albuquerque Public Schools)</a:t>
            </a:r>
          </a:p>
          <a:p>
            <a:pPr marL="58738" indent="-58738">
              <a:buFont typeface="Arial"/>
              <a:buChar char="•"/>
            </a:pPr>
            <a:r>
              <a:rPr lang="en-US" sz="700" dirty="0" smtClean="0">
                <a:solidFill>
                  <a:srgbClr val="1F497D"/>
                </a:solidFill>
              </a:rPr>
              <a:t>Member of Coalition of Essential Schools / Small Schools project</a:t>
            </a:r>
          </a:p>
          <a:p>
            <a:pPr marL="58738" indent="-58738">
              <a:buFont typeface="Arial"/>
              <a:buChar char="•"/>
            </a:pPr>
            <a:r>
              <a:rPr lang="en-US" sz="700" dirty="0" smtClean="0">
                <a:solidFill>
                  <a:srgbClr val="1F497D"/>
                </a:solidFill>
              </a:rPr>
              <a:t>Amy Biel Charter HS becomes a Mentor School </a:t>
            </a:r>
            <a:endParaRPr lang="en-US" sz="700" dirty="0">
              <a:solidFill>
                <a:srgbClr val="1F497D"/>
              </a:solidFill>
            </a:endParaRPr>
          </a:p>
        </p:txBody>
      </p:sp>
      <p:sp>
        <p:nvSpPr>
          <p:cNvPr id="59" name="TextBox 58"/>
          <p:cNvSpPr txBox="1"/>
          <p:nvPr/>
        </p:nvSpPr>
        <p:spPr>
          <a:xfrm>
            <a:off x="3975536" y="2357036"/>
            <a:ext cx="1162337" cy="415498"/>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Identified a potential permanent site through UNM partnership </a:t>
            </a:r>
            <a:endParaRPr lang="en-US" sz="700" dirty="0">
              <a:solidFill>
                <a:srgbClr val="1F497D"/>
              </a:solidFill>
            </a:endParaRPr>
          </a:p>
        </p:txBody>
      </p:sp>
      <p:sp>
        <p:nvSpPr>
          <p:cNvPr id="62" name="TextBox 61"/>
          <p:cNvSpPr txBox="1"/>
          <p:nvPr/>
        </p:nvSpPr>
        <p:spPr>
          <a:xfrm>
            <a:off x="7548551" y="2357036"/>
            <a:ext cx="1162337" cy="846386"/>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Documentation of NACA school &amp; programs</a:t>
            </a:r>
          </a:p>
          <a:p>
            <a:pPr marL="58738" indent="-58738">
              <a:buFont typeface="Arial"/>
              <a:buChar char="•"/>
            </a:pPr>
            <a:r>
              <a:rPr lang="en-US" sz="700" dirty="0" smtClean="0">
                <a:solidFill>
                  <a:srgbClr val="1F497D"/>
                </a:solidFill>
              </a:rPr>
              <a:t>Growth strategy planning (elementary school; new NACA-model schools)</a:t>
            </a:r>
          </a:p>
          <a:p>
            <a:pPr marL="58738" indent="-58738">
              <a:buFont typeface="Arial"/>
              <a:buChar char="•"/>
            </a:pPr>
            <a:r>
              <a:rPr lang="en-US" sz="700" dirty="0" smtClean="0">
                <a:solidFill>
                  <a:srgbClr val="1F497D"/>
                </a:solidFill>
              </a:rPr>
              <a:t>Community outreach for replication </a:t>
            </a:r>
            <a:endParaRPr lang="en-US" sz="700" dirty="0">
              <a:solidFill>
                <a:srgbClr val="1F497D"/>
              </a:solidFill>
            </a:endParaRPr>
          </a:p>
        </p:txBody>
      </p:sp>
      <p:sp>
        <p:nvSpPr>
          <p:cNvPr id="64" name="TextBox 63"/>
          <p:cNvSpPr txBox="1"/>
          <p:nvPr/>
        </p:nvSpPr>
        <p:spPr>
          <a:xfrm>
            <a:off x="2783239" y="3709369"/>
            <a:ext cx="1227601" cy="523220"/>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First Nations Health Clinic </a:t>
            </a:r>
          </a:p>
          <a:p>
            <a:pPr marL="58738" indent="-58738">
              <a:buFont typeface="Arial"/>
              <a:buChar char="•"/>
            </a:pPr>
            <a:r>
              <a:rPr lang="en-US" sz="700" dirty="0" smtClean="0">
                <a:solidFill>
                  <a:srgbClr val="1F497D"/>
                </a:solidFill>
              </a:rPr>
              <a:t>University of New Mexico / Tribal Service Corps</a:t>
            </a:r>
          </a:p>
          <a:p>
            <a:pPr marL="58738" indent="-58738">
              <a:buFont typeface="Arial"/>
              <a:buChar char="•"/>
            </a:pPr>
            <a:r>
              <a:rPr lang="en-US" sz="700" dirty="0" smtClean="0">
                <a:solidFill>
                  <a:srgbClr val="1F497D"/>
                </a:solidFill>
              </a:rPr>
              <a:t>Southwest Youth Services </a:t>
            </a:r>
            <a:endParaRPr lang="en-US" sz="700" dirty="0">
              <a:solidFill>
                <a:srgbClr val="1F497D"/>
              </a:solidFill>
            </a:endParaRPr>
          </a:p>
        </p:txBody>
      </p:sp>
      <p:sp>
        <p:nvSpPr>
          <p:cNvPr id="65" name="TextBox 64"/>
          <p:cNvSpPr txBox="1"/>
          <p:nvPr/>
        </p:nvSpPr>
        <p:spPr>
          <a:xfrm>
            <a:off x="3975536" y="3709369"/>
            <a:ext cx="1162337" cy="846386"/>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School-based Health Clinic (SBHC) through partnership with NMCF Elev8 / Center for Working Families </a:t>
            </a:r>
          </a:p>
          <a:p>
            <a:pPr marL="58738" indent="-58738">
              <a:buFont typeface="Arial"/>
              <a:buChar char="•"/>
            </a:pPr>
            <a:r>
              <a:rPr lang="en-US" sz="700" dirty="0" smtClean="0">
                <a:solidFill>
                  <a:srgbClr val="1F497D"/>
                </a:solidFill>
              </a:rPr>
              <a:t>CNM</a:t>
            </a:r>
          </a:p>
          <a:p>
            <a:pPr marL="58738" indent="-58738">
              <a:buFont typeface="Arial"/>
              <a:buChar char="•"/>
            </a:pPr>
            <a:r>
              <a:rPr lang="en-US" sz="700" dirty="0" smtClean="0">
                <a:solidFill>
                  <a:srgbClr val="1F497D"/>
                </a:solidFill>
              </a:rPr>
              <a:t>Teach for America</a:t>
            </a:r>
            <a:endParaRPr lang="en-US" sz="700" dirty="0">
              <a:solidFill>
                <a:srgbClr val="1F497D"/>
              </a:solidFill>
            </a:endParaRPr>
          </a:p>
        </p:txBody>
      </p:sp>
      <p:sp>
        <p:nvSpPr>
          <p:cNvPr id="66" name="TextBox 65"/>
          <p:cNvSpPr txBox="1"/>
          <p:nvPr/>
        </p:nvSpPr>
        <p:spPr>
          <a:xfrm>
            <a:off x="5158485" y="3709369"/>
            <a:ext cx="1162337" cy="415498"/>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Institute for American Indian Art (Dual Enrollment)</a:t>
            </a:r>
            <a:endParaRPr lang="en-US" sz="700" dirty="0">
              <a:solidFill>
                <a:srgbClr val="1F497D"/>
              </a:solidFill>
            </a:endParaRPr>
          </a:p>
        </p:txBody>
      </p:sp>
      <p:sp>
        <p:nvSpPr>
          <p:cNvPr id="67" name="TextBox 66"/>
          <p:cNvSpPr txBox="1"/>
          <p:nvPr/>
        </p:nvSpPr>
        <p:spPr>
          <a:xfrm>
            <a:off x="6360130" y="3709369"/>
            <a:ext cx="1162337" cy="200055"/>
          </a:xfrm>
          <a:prstGeom prst="rect">
            <a:avLst/>
          </a:prstGeom>
        </p:spPr>
        <p:style>
          <a:lnRef idx="1">
            <a:schemeClr val="accent6"/>
          </a:lnRef>
          <a:fillRef idx="3">
            <a:schemeClr val="accent6"/>
          </a:fillRef>
          <a:effectRef idx="2">
            <a:schemeClr val="accent6"/>
          </a:effectRef>
          <a:fontRef idx="minor">
            <a:schemeClr val="lt1"/>
          </a:fontRef>
        </p:style>
        <p:txBody>
          <a:bodyPr wrap="square" rIns="0" rtlCol="0">
            <a:spAutoFit/>
          </a:bodyPr>
          <a:lstStyle/>
          <a:p>
            <a:pPr marL="58738" indent="-58738">
              <a:buFont typeface="Arial"/>
              <a:buChar char="•"/>
            </a:pPr>
            <a:r>
              <a:rPr lang="en-US" sz="700" dirty="0" smtClean="0">
                <a:solidFill>
                  <a:srgbClr val="1F497D"/>
                </a:solidFill>
              </a:rPr>
              <a:t>XX</a:t>
            </a:r>
            <a:endParaRPr lang="en-US" sz="700" dirty="0">
              <a:solidFill>
                <a:srgbClr val="1F497D"/>
              </a:solidFill>
            </a:endParaRPr>
          </a:p>
        </p:txBody>
      </p:sp>
      <p:sp>
        <p:nvSpPr>
          <p:cNvPr id="68" name="TextBox 67"/>
          <p:cNvSpPr txBox="1"/>
          <p:nvPr/>
        </p:nvSpPr>
        <p:spPr>
          <a:xfrm>
            <a:off x="7548551" y="3709369"/>
            <a:ext cx="1162337" cy="200055"/>
          </a:xfrm>
          <a:prstGeom prst="rect">
            <a:avLst/>
          </a:prstGeom>
        </p:spPr>
        <p:style>
          <a:lnRef idx="1">
            <a:schemeClr val="accent6"/>
          </a:lnRef>
          <a:fillRef idx="3">
            <a:schemeClr val="accent6"/>
          </a:fillRef>
          <a:effectRef idx="2">
            <a:schemeClr val="accent6"/>
          </a:effectRef>
          <a:fontRef idx="minor">
            <a:schemeClr val="lt1"/>
          </a:fontRef>
        </p:style>
        <p:txBody>
          <a:bodyPr wrap="square" rIns="0" rtlCol="0">
            <a:spAutoFit/>
          </a:bodyPr>
          <a:lstStyle/>
          <a:p>
            <a:pPr marL="58738" indent="-58738">
              <a:buFont typeface="Arial"/>
              <a:buChar char="•"/>
            </a:pPr>
            <a:r>
              <a:rPr lang="en-US" sz="700" dirty="0" smtClean="0">
                <a:solidFill>
                  <a:srgbClr val="1F497D"/>
                </a:solidFill>
              </a:rPr>
              <a:t>XX</a:t>
            </a:r>
            <a:endParaRPr lang="en-US" sz="700" dirty="0">
              <a:solidFill>
                <a:srgbClr val="1F497D"/>
              </a:solidFill>
            </a:endParaRPr>
          </a:p>
        </p:txBody>
      </p:sp>
      <p:sp>
        <p:nvSpPr>
          <p:cNvPr id="69" name="TextBox 68"/>
          <p:cNvSpPr txBox="1"/>
          <p:nvPr/>
        </p:nvSpPr>
        <p:spPr>
          <a:xfrm>
            <a:off x="1590941" y="4608947"/>
            <a:ext cx="1162337" cy="523220"/>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Community input toward development of culture-based / community-led curriculum</a:t>
            </a:r>
            <a:endParaRPr lang="en-US" sz="700" dirty="0">
              <a:solidFill>
                <a:srgbClr val="1F497D"/>
              </a:solidFill>
            </a:endParaRPr>
          </a:p>
        </p:txBody>
      </p:sp>
      <p:sp>
        <p:nvSpPr>
          <p:cNvPr id="70" name="TextBox 69"/>
          <p:cNvSpPr txBox="1"/>
          <p:nvPr/>
        </p:nvSpPr>
        <p:spPr>
          <a:xfrm>
            <a:off x="2783239" y="4608947"/>
            <a:ext cx="1162337" cy="415498"/>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Navajo language program </a:t>
            </a:r>
          </a:p>
          <a:p>
            <a:pPr marL="58738" indent="-58738">
              <a:buFont typeface="Arial"/>
              <a:buChar char="•"/>
            </a:pPr>
            <a:r>
              <a:rPr lang="en-US" sz="700" dirty="0" smtClean="0">
                <a:solidFill>
                  <a:srgbClr val="1F497D"/>
                </a:solidFill>
              </a:rPr>
              <a:t>NACA Advisor program</a:t>
            </a:r>
            <a:endParaRPr lang="en-US" sz="700" dirty="0">
              <a:solidFill>
                <a:srgbClr val="1F497D"/>
              </a:solidFill>
            </a:endParaRPr>
          </a:p>
        </p:txBody>
      </p:sp>
      <p:sp>
        <p:nvSpPr>
          <p:cNvPr id="71" name="TextBox 70"/>
          <p:cNvSpPr txBox="1"/>
          <p:nvPr/>
        </p:nvSpPr>
        <p:spPr>
          <a:xfrm>
            <a:off x="3975536" y="4608947"/>
            <a:ext cx="1162337" cy="415498"/>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College readiness</a:t>
            </a:r>
          </a:p>
          <a:p>
            <a:pPr marL="58738" indent="-58738">
              <a:buFont typeface="Arial"/>
              <a:buChar char="•"/>
            </a:pPr>
            <a:r>
              <a:rPr lang="en-US" sz="700" dirty="0" smtClean="0">
                <a:solidFill>
                  <a:srgbClr val="1F497D"/>
                </a:solidFill>
              </a:rPr>
              <a:t>Lakota language program added</a:t>
            </a:r>
            <a:endParaRPr lang="en-US" sz="700" dirty="0">
              <a:solidFill>
                <a:srgbClr val="1F497D"/>
              </a:solidFill>
            </a:endParaRPr>
          </a:p>
        </p:txBody>
      </p:sp>
      <p:sp>
        <p:nvSpPr>
          <p:cNvPr id="72" name="TextBox 71"/>
          <p:cNvSpPr txBox="1"/>
          <p:nvPr/>
        </p:nvSpPr>
        <p:spPr>
          <a:xfrm>
            <a:off x="5158485" y="4608947"/>
            <a:ext cx="1192297" cy="1061829"/>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High School curriculum development </a:t>
            </a:r>
          </a:p>
          <a:p>
            <a:pPr marL="58738" indent="-58738">
              <a:buFont typeface="Arial"/>
              <a:buChar char="•"/>
            </a:pPr>
            <a:r>
              <a:rPr lang="en-US" sz="700" dirty="0" smtClean="0">
                <a:solidFill>
                  <a:srgbClr val="1F497D"/>
                </a:solidFill>
              </a:rPr>
              <a:t>College attainment &amp; preparation programs: Dual Enrollment (CNM, UNM, IAIA) / College Readiness assessment </a:t>
            </a:r>
          </a:p>
          <a:p>
            <a:pPr marL="58738" indent="-58738">
              <a:buFont typeface="Arial"/>
              <a:buChar char="•"/>
            </a:pPr>
            <a:r>
              <a:rPr lang="en-US" sz="700" dirty="0" smtClean="0">
                <a:solidFill>
                  <a:srgbClr val="1F497D"/>
                </a:solidFill>
              </a:rPr>
              <a:t>Spanish language program added </a:t>
            </a:r>
            <a:endParaRPr lang="en-US" sz="700" dirty="0">
              <a:solidFill>
                <a:srgbClr val="1F497D"/>
              </a:solidFill>
            </a:endParaRPr>
          </a:p>
        </p:txBody>
      </p:sp>
      <p:sp>
        <p:nvSpPr>
          <p:cNvPr id="73" name="TextBox 72"/>
          <p:cNvSpPr txBox="1"/>
          <p:nvPr/>
        </p:nvSpPr>
        <p:spPr>
          <a:xfrm>
            <a:off x="6360130" y="4608947"/>
            <a:ext cx="1162337" cy="307777"/>
          </a:xfrm>
          <a:prstGeom prst="rect">
            <a:avLst/>
          </a:prstGeom>
          <a:noFill/>
        </p:spPr>
        <p:txBody>
          <a:bodyPr wrap="square" rIns="0" rtlCol="0">
            <a:spAutoFit/>
          </a:bodyPr>
          <a:lstStyle/>
          <a:p>
            <a:pPr marL="58738" indent="-58738">
              <a:buFont typeface="Arial"/>
              <a:buChar char="•"/>
            </a:pPr>
            <a:r>
              <a:rPr lang="en-US" sz="700" dirty="0" err="1" smtClean="0">
                <a:solidFill>
                  <a:srgbClr val="1F497D"/>
                </a:solidFill>
              </a:rPr>
              <a:t>Tiwa</a:t>
            </a:r>
            <a:r>
              <a:rPr lang="en-US" sz="700" dirty="0" smtClean="0">
                <a:solidFill>
                  <a:srgbClr val="1F497D"/>
                </a:solidFill>
              </a:rPr>
              <a:t> language program added</a:t>
            </a:r>
            <a:endParaRPr lang="en-US" sz="700" dirty="0">
              <a:solidFill>
                <a:srgbClr val="1F497D"/>
              </a:solidFill>
            </a:endParaRPr>
          </a:p>
        </p:txBody>
      </p:sp>
      <p:sp>
        <p:nvSpPr>
          <p:cNvPr id="74" name="TextBox 73"/>
          <p:cNvSpPr txBox="1"/>
          <p:nvPr/>
        </p:nvSpPr>
        <p:spPr>
          <a:xfrm>
            <a:off x="7548551" y="4608947"/>
            <a:ext cx="1162337" cy="200055"/>
          </a:xfrm>
          <a:prstGeom prst="rect">
            <a:avLst/>
          </a:prstGeom>
        </p:spPr>
        <p:style>
          <a:lnRef idx="1">
            <a:schemeClr val="accent6"/>
          </a:lnRef>
          <a:fillRef idx="3">
            <a:schemeClr val="accent6"/>
          </a:fillRef>
          <a:effectRef idx="2">
            <a:schemeClr val="accent6"/>
          </a:effectRef>
          <a:fontRef idx="minor">
            <a:schemeClr val="lt1"/>
          </a:fontRef>
        </p:style>
        <p:txBody>
          <a:bodyPr wrap="square" rIns="0" rtlCol="0">
            <a:spAutoFit/>
          </a:bodyPr>
          <a:lstStyle/>
          <a:p>
            <a:pPr marL="58738" indent="-58738">
              <a:buFont typeface="Arial"/>
              <a:buChar char="•"/>
            </a:pPr>
            <a:r>
              <a:rPr lang="en-US" sz="700" dirty="0" smtClean="0">
                <a:solidFill>
                  <a:srgbClr val="1F497D"/>
                </a:solidFill>
              </a:rPr>
              <a:t>XX</a:t>
            </a:r>
            <a:endParaRPr lang="en-US" sz="700" dirty="0">
              <a:solidFill>
                <a:srgbClr val="1F497D"/>
              </a:solidFill>
            </a:endParaRPr>
          </a:p>
        </p:txBody>
      </p:sp>
      <p:sp>
        <p:nvSpPr>
          <p:cNvPr id="75" name="TextBox 74"/>
          <p:cNvSpPr txBox="1"/>
          <p:nvPr/>
        </p:nvSpPr>
        <p:spPr>
          <a:xfrm>
            <a:off x="1590941" y="5709605"/>
            <a:ext cx="1240718" cy="523220"/>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Echoing Green Foundation Fellowship funding for start-up planning</a:t>
            </a:r>
          </a:p>
          <a:p>
            <a:pPr marL="58738" indent="-58738">
              <a:buFont typeface="Arial"/>
              <a:buChar char="•"/>
            </a:pPr>
            <a:r>
              <a:rPr lang="en-US" sz="700" dirty="0" smtClean="0">
                <a:solidFill>
                  <a:srgbClr val="1F497D"/>
                </a:solidFill>
              </a:rPr>
              <a:t>McCune Foundation</a:t>
            </a:r>
            <a:endParaRPr lang="en-US" sz="700" dirty="0">
              <a:solidFill>
                <a:srgbClr val="1F497D"/>
              </a:solidFill>
            </a:endParaRPr>
          </a:p>
        </p:txBody>
      </p:sp>
      <p:sp>
        <p:nvSpPr>
          <p:cNvPr id="76" name="TextBox 75"/>
          <p:cNvSpPr txBox="1"/>
          <p:nvPr/>
        </p:nvSpPr>
        <p:spPr>
          <a:xfrm>
            <a:off x="2783239" y="5709605"/>
            <a:ext cx="1162337" cy="415498"/>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Gates Foundation (CES / Mentor school program)</a:t>
            </a:r>
          </a:p>
          <a:p>
            <a:pPr marL="58738" indent="-58738">
              <a:buFont typeface="Arial"/>
              <a:buChar char="•"/>
            </a:pPr>
            <a:r>
              <a:rPr lang="en-US" sz="700" dirty="0" smtClean="0">
                <a:solidFill>
                  <a:srgbClr val="1F497D"/>
                </a:solidFill>
              </a:rPr>
              <a:t>Novo Foundation</a:t>
            </a:r>
            <a:endParaRPr lang="en-US" sz="700" dirty="0">
              <a:solidFill>
                <a:srgbClr val="1F497D"/>
              </a:solidFill>
            </a:endParaRPr>
          </a:p>
        </p:txBody>
      </p:sp>
      <p:sp>
        <p:nvSpPr>
          <p:cNvPr id="77" name="TextBox 76"/>
          <p:cNvSpPr txBox="1"/>
          <p:nvPr/>
        </p:nvSpPr>
        <p:spPr>
          <a:xfrm>
            <a:off x="3975536" y="5709605"/>
            <a:ext cx="1162337" cy="523220"/>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Atlantic Philanthropies (SBHC/Elev8/Center for Working families) </a:t>
            </a:r>
          </a:p>
          <a:p>
            <a:pPr marL="58738" indent="-58738">
              <a:buFont typeface="Arial"/>
              <a:buChar char="•"/>
            </a:pPr>
            <a:endParaRPr lang="en-US" sz="700" dirty="0">
              <a:solidFill>
                <a:srgbClr val="1F497D"/>
              </a:solidFill>
            </a:endParaRPr>
          </a:p>
        </p:txBody>
      </p:sp>
      <p:sp>
        <p:nvSpPr>
          <p:cNvPr id="78" name="TextBox 77"/>
          <p:cNvSpPr txBox="1"/>
          <p:nvPr/>
        </p:nvSpPr>
        <p:spPr>
          <a:xfrm>
            <a:off x="5158485" y="5709605"/>
            <a:ext cx="1162337" cy="200055"/>
          </a:xfrm>
          <a:prstGeom prst="rect">
            <a:avLst/>
          </a:prstGeom>
        </p:spPr>
        <p:style>
          <a:lnRef idx="1">
            <a:schemeClr val="accent6"/>
          </a:lnRef>
          <a:fillRef idx="3">
            <a:schemeClr val="accent6"/>
          </a:fillRef>
          <a:effectRef idx="2">
            <a:schemeClr val="accent6"/>
          </a:effectRef>
          <a:fontRef idx="minor">
            <a:schemeClr val="lt1"/>
          </a:fontRef>
        </p:style>
        <p:txBody>
          <a:bodyPr wrap="square" rIns="0" rtlCol="0">
            <a:spAutoFit/>
          </a:bodyPr>
          <a:lstStyle/>
          <a:p>
            <a:pPr marL="58738" indent="-58738">
              <a:buFont typeface="Arial"/>
              <a:buChar char="•"/>
            </a:pPr>
            <a:r>
              <a:rPr lang="en-US" sz="700" dirty="0" smtClean="0">
                <a:solidFill>
                  <a:srgbClr val="1F497D"/>
                </a:solidFill>
              </a:rPr>
              <a:t>XX</a:t>
            </a:r>
            <a:endParaRPr lang="en-US" sz="700" dirty="0">
              <a:solidFill>
                <a:srgbClr val="1F497D"/>
              </a:solidFill>
            </a:endParaRPr>
          </a:p>
        </p:txBody>
      </p:sp>
      <p:sp>
        <p:nvSpPr>
          <p:cNvPr id="79" name="TextBox 78"/>
          <p:cNvSpPr txBox="1"/>
          <p:nvPr/>
        </p:nvSpPr>
        <p:spPr>
          <a:xfrm>
            <a:off x="6360130" y="5709605"/>
            <a:ext cx="1162337" cy="200055"/>
          </a:xfrm>
          <a:prstGeom prst="rect">
            <a:avLst/>
          </a:prstGeom>
        </p:spPr>
        <p:style>
          <a:lnRef idx="1">
            <a:schemeClr val="accent6"/>
          </a:lnRef>
          <a:fillRef idx="3">
            <a:schemeClr val="accent6"/>
          </a:fillRef>
          <a:effectRef idx="2">
            <a:schemeClr val="accent6"/>
          </a:effectRef>
          <a:fontRef idx="minor">
            <a:schemeClr val="lt1"/>
          </a:fontRef>
        </p:style>
        <p:txBody>
          <a:bodyPr wrap="square" rIns="0" rtlCol="0">
            <a:spAutoFit/>
          </a:bodyPr>
          <a:lstStyle/>
          <a:p>
            <a:pPr marL="58738" indent="-58738">
              <a:buFont typeface="Arial"/>
              <a:buChar char="•"/>
            </a:pPr>
            <a:r>
              <a:rPr lang="en-US" sz="700" dirty="0" smtClean="0">
                <a:solidFill>
                  <a:srgbClr val="1F497D"/>
                </a:solidFill>
              </a:rPr>
              <a:t>XX</a:t>
            </a:r>
            <a:endParaRPr lang="en-US" sz="700" dirty="0">
              <a:solidFill>
                <a:srgbClr val="1F497D"/>
              </a:solidFill>
            </a:endParaRPr>
          </a:p>
        </p:txBody>
      </p:sp>
      <p:sp>
        <p:nvSpPr>
          <p:cNvPr id="80" name="TextBox 79"/>
          <p:cNvSpPr txBox="1"/>
          <p:nvPr/>
        </p:nvSpPr>
        <p:spPr>
          <a:xfrm>
            <a:off x="7548551" y="5709605"/>
            <a:ext cx="1162337" cy="307777"/>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Kellogg Foundation </a:t>
            </a:r>
            <a:br>
              <a:rPr lang="en-US" sz="700" dirty="0" smtClean="0">
                <a:solidFill>
                  <a:srgbClr val="1F497D"/>
                </a:solidFill>
              </a:rPr>
            </a:br>
            <a:r>
              <a:rPr lang="en-US" sz="700" dirty="0" smtClean="0">
                <a:solidFill>
                  <a:srgbClr val="1F497D"/>
                </a:solidFill>
              </a:rPr>
              <a:t>(expansion/replication)</a:t>
            </a:r>
            <a:endParaRPr lang="en-US" sz="700" dirty="0">
              <a:solidFill>
                <a:srgbClr val="1F497D"/>
              </a:solidFill>
            </a:endParaRPr>
          </a:p>
        </p:txBody>
      </p:sp>
      <p:sp>
        <p:nvSpPr>
          <p:cNvPr id="82" name="TextBox 81"/>
          <p:cNvSpPr txBox="1"/>
          <p:nvPr/>
        </p:nvSpPr>
        <p:spPr>
          <a:xfrm>
            <a:off x="2783239" y="1881459"/>
            <a:ext cx="1202356" cy="415498"/>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83 students</a:t>
            </a:r>
          </a:p>
          <a:p>
            <a:pPr marL="58738" indent="-58738">
              <a:buFont typeface="Arial"/>
              <a:buChar char="•"/>
            </a:pPr>
            <a:r>
              <a:rPr lang="en-US" sz="700" dirty="0" smtClean="0">
                <a:solidFill>
                  <a:schemeClr val="accent6"/>
                </a:solidFill>
              </a:rPr>
              <a:t>43</a:t>
            </a:r>
            <a:r>
              <a:rPr lang="en-US" sz="700" dirty="0" smtClean="0">
                <a:solidFill>
                  <a:srgbClr val="1F497D"/>
                </a:solidFill>
              </a:rPr>
              <a:t> staff </a:t>
            </a:r>
          </a:p>
          <a:p>
            <a:pPr marL="58738" indent="-58738">
              <a:buFont typeface="Arial"/>
              <a:buChar char="•"/>
            </a:pPr>
            <a:r>
              <a:rPr lang="en-US" sz="700" dirty="0" smtClean="0">
                <a:solidFill>
                  <a:srgbClr val="1F497D"/>
                </a:solidFill>
              </a:rPr>
              <a:t>$1,151 thousands</a:t>
            </a:r>
          </a:p>
        </p:txBody>
      </p:sp>
      <p:sp>
        <p:nvSpPr>
          <p:cNvPr id="83" name="TextBox 82"/>
          <p:cNvSpPr txBox="1"/>
          <p:nvPr/>
        </p:nvSpPr>
        <p:spPr>
          <a:xfrm>
            <a:off x="5158485" y="1907670"/>
            <a:ext cx="1202356" cy="415498"/>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204 students</a:t>
            </a:r>
          </a:p>
          <a:p>
            <a:pPr marL="58738" indent="-58738">
              <a:buFont typeface="Arial"/>
              <a:buChar char="•"/>
            </a:pPr>
            <a:r>
              <a:rPr lang="en-US" sz="700" dirty="0" smtClean="0">
                <a:solidFill>
                  <a:schemeClr val="accent6"/>
                </a:solidFill>
              </a:rPr>
              <a:t>64</a:t>
            </a:r>
            <a:r>
              <a:rPr lang="en-US" sz="700" dirty="0" smtClean="0">
                <a:solidFill>
                  <a:srgbClr val="1F497D"/>
                </a:solidFill>
              </a:rPr>
              <a:t> staff </a:t>
            </a:r>
          </a:p>
          <a:p>
            <a:pPr marL="58738" indent="-58738">
              <a:buFont typeface="Arial"/>
              <a:buChar char="•"/>
            </a:pPr>
            <a:r>
              <a:rPr lang="en-US" sz="700" dirty="0" smtClean="0">
                <a:solidFill>
                  <a:srgbClr val="1F497D"/>
                </a:solidFill>
              </a:rPr>
              <a:t>$2,746 thousands</a:t>
            </a:r>
          </a:p>
        </p:txBody>
      </p:sp>
      <p:sp>
        <p:nvSpPr>
          <p:cNvPr id="84" name="TextBox 83"/>
          <p:cNvSpPr txBox="1"/>
          <p:nvPr/>
        </p:nvSpPr>
        <p:spPr>
          <a:xfrm>
            <a:off x="6360130" y="1907670"/>
            <a:ext cx="1275462" cy="415498"/>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268 students</a:t>
            </a:r>
          </a:p>
          <a:p>
            <a:pPr marL="58738" indent="-58738">
              <a:buFont typeface="Arial"/>
              <a:buChar char="•"/>
            </a:pPr>
            <a:r>
              <a:rPr lang="en-US" sz="700" dirty="0" smtClean="0">
                <a:solidFill>
                  <a:schemeClr val="accent6"/>
                </a:solidFill>
              </a:rPr>
              <a:t>65</a:t>
            </a:r>
            <a:r>
              <a:rPr lang="en-US" sz="700" dirty="0" smtClean="0">
                <a:solidFill>
                  <a:srgbClr val="1F497D"/>
                </a:solidFill>
              </a:rPr>
              <a:t> staff  </a:t>
            </a:r>
          </a:p>
          <a:p>
            <a:pPr marL="58738" indent="-58738">
              <a:buFont typeface="Arial"/>
              <a:buChar char="•"/>
            </a:pPr>
            <a:r>
              <a:rPr lang="en-US" sz="700" dirty="0" smtClean="0">
                <a:solidFill>
                  <a:srgbClr val="1F497D"/>
                </a:solidFill>
              </a:rPr>
              <a:t>$4,088 thousands</a:t>
            </a:r>
          </a:p>
        </p:txBody>
      </p:sp>
      <p:sp>
        <p:nvSpPr>
          <p:cNvPr id="85" name="TextBox 84"/>
          <p:cNvSpPr txBox="1"/>
          <p:nvPr/>
        </p:nvSpPr>
        <p:spPr>
          <a:xfrm>
            <a:off x="3975536" y="1899203"/>
            <a:ext cx="1202356" cy="415498"/>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147 students</a:t>
            </a:r>
          </a:p>
          <a:p>
            <a:pPr marL="58738" indent="-58738">
              <a:buFont typeface="Arial"/>
              <a:buChar char="•"/>
            </a:pPr>
            <a:r>
              <a:rPr lang="en-US" sz="700" dirty="0" smtClean="0">
                <a:solidFill>
                  <a:schemeClr val="accent6"/>
                </a:solidFill>
              </a:rPr>
              <a:t>48</a:t>
            </a:r>
            <a:r>
              <a:rPr lang="en-US" sz="700" dirty="0" smtClean="0">
                <a:solidFill>
                  <a:srgbClr val="1F497D"/>
                </a:solidFill>
              </a:rPr>
              <a:t> staff </a:t>
            </a:r>
          </a:p>
          <a:p>
            <a:pPr marL="58738" indent="-58738">
              <a:buFont typeface="Arial"/>
              <a:buChar char="•"/>
            </a:pPr>
            <a:r>
              <a:rPr lang="en-US" sz="700" dirty="0" smtClean="0">
                <a:solidFill>
                  <a:srgbClr val="1F497D"/>
                </a:solidFill>
              </a:rPr>
              <a:t>$2,295 thousands</a:t>
            </a:r>
          </a:p>
        </p:txBody>
      </p:sp>
      <p:sp>
        <p:nvSpPr>
          <p:cNvPr id="87" name="TextBox 86"/>
          <p:cNvSpPr txBox="1"/>
          <p:nvPr/>
        </p:nvSpPr>
        <p:spPr>
          <a:xfrm>
            <a:off x="1590941" y="1882269"/>
            <a:ext cx="1275462" cy="307777"/>
          </a:xfrm>
          <a:prstGeom prst="rect">
            <a:avLst/>
          </a:prstGeom>
          <a:noFill/>
        </p:spPr>
        <p:txBody>
          <a:bodyPr wrap="square" rIns="0" rtlCol="0">
            <a:spAutoFit/>
          </a:bodyPr>
          <a:lstStyle/>
          <a:p>
            <a:pPr marL="58738" indent="-58738">
              <a:buFont typeface="Arial"/>
              <a:buChar char="•"/>
            </a:pPr>
            <a:r>
              <a:rPr lang="en-US" sz="700" dirty="0" smtClean="0">
                <a:solidFill>
                  <a:srgbClr val="1F497D"/>
                </a:solidFill>
              </a:rPr>
              <a:t>No student</a:t>
            </a:r>
          </a:p>
          <a:p>
            <a:pPr marL="58738" indent="-58738">
              <a:buFont typeface="Arial"/>
              <a:buChar char="•"/>
            </a:pPr>
            <a:r>
              <a:rPr lang="en-US" sz="700" dirty="0" smtClean="0">
                <a:solidFill>
                  <a:schemeClr val="accent6"/>
                </a:solidFill>
              </a:rPr>
              <a:t>~20</a:t>
            </a:r>
            <a:r>
              <a:rPr lang="en-US" sz="700" dirty="0" smtClean="0">
                <a:solidFill>
                  <a:srgbClr val="1F497D"/>
                </a:solidFill>
              </a:rPr>
              <a:t> staff </a:t>
            </a:r>
          </a:p>
        </p:txBody>
      </p:sp>
      <p:cxnSp>
        <p:nvCxnSpPr>
          <p:cNvPr id="90" name="Straight Connector 89"/>
          <p:cNvCxnSpPr/>
          <p:nvPr/>
        </p:nvCxnSpPr>
        <p:spPr>
          <a:xfrm>
            <a:off x="1380027" y="3683968"/>
            <a:ext cx="7614211" cy="1588"/>
          </a:xfrm>
          <a:prstGeom prst="line">
            <a:avLst/>
          </a:prstGeom>
          <a:ln w="12700" cmpd="sng">
            <a:solidFill>
              <a:schemeClr val="accent1">
                <a:lumMod val="60000"/>
                <a:lumOff val="4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91" name="Straight Connector 90"/>
          <p:cNvCxnSpPr/>
          <p:nvPr/>
        </p:nvCxnSpPr>
        <p:spPr>
          <a:xfrm>
            <a:off x="1380027" y="4570317"/>
            <a:ext cx="7614211" cy="1588"/>
          </a:xfrm>
          <a:prstGeom prst="line">
            <a:avLst/>
          </a:prstGeom>
          <a:ln w="12700" cmpd="sng">
            <a:solidFill>
              <a:schemeClr val="accent1">
                <a:lumMod val="60000"/>
                <a:lumOff val="40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92" name="Straight Connector 91"/>
          <p:cNvCxnSpPr/>
          <p:nvPr/>
        </p:nvCxnSpPr>
        <p:spPr>
          <a:xfrm>
            <a:off x="1380027" y="5677655"/>
            <a:ext cx="7614211" cy="1588"/>
          </a:xfrm>
          <a:prstGeom prst="line">
            <a:avLst/>
          </a:prstGeom>
          <a:ln w="12700" cmpd="sng">
            <a:solidFill>
              <a:schemeClr val="accent1">
                <a:lumMod val="60000"/>
                <a:lumOff val="40000"/>
              </a:schemeClr>
            </a:solidFill>
            <a:prstDash val="sysDot"/>
          </a:ln>
        </p:spPr>
        <p:style>
          <a:lnRef idx="2">
            <a:schemeClr val="accent1"/>
          </a:lnRef>
          <a:fillRef idx="0">
            <a:schemeClr val="accent1"/>
          </a:fillRef>
          <a:effectRef idx="1">
            <a:schemeClr val="accent1"/>
          </a:effectRef>
          <a:fontRef idx="minor">
            <a:schemeClr val="tx1"/>
          </a:fontRef>
        </p:style>
      </p:cxnSp>
      <p:sp>
        <p:nvSpPr>
          <p:cNvPr id="93" name="Rounded Rectangular Callout 92"/>
          <p:cNvSpPr/>
          <p:nvPr/>
        </p:nvSpPr>
        <p:spPr>
          <a:xfrm>
            <a:off x="179461" y="770550"/>
            <a:ext cx="1240256" cy="792336"/>
          </a:xfrm>
          <a:prstGeom prst="wedgeRoundRectCallout">
            <a:avLst>
              <a:gd name="adj1" fmla="val 58583"/>
              <a:gd name="adj2" fmla="val -8959"/>
              <a:gd name="adj3" fmla="val 16667"/>
            </a:avLst>
          </a:prstGeom>
          <a:solidFill>
            <a:schemeClr val="bg1">
              <a:lumMod val="85000"/>
            </a:schemeClr>
          </a:solidFill>
        </p:spPr>
        <p:style>
          <a:lnRef idx="1">
            <a:schemeClr val="accent5"/>
          </a:lnRef>
          <a:fillRef idx="3">
            <a:schemeClr val="accent5"/>
          </a:fillRef>
          <a:effectRef idx="2">
            <a:schemeClr val="accent5"/>
          </a:effectRef>
          <a:fontRef idx="minor">
            <a:schemeClr val="lt1"/>
          </a:fontRef>
        </p:style>
        <p:txBody>
          <a:bodyPr lIns="0" tIns="0" rIns="0" bIns="0" rtlCol="0" anchor="ctr"/>
          <a:lstStyle/>
          <a:p>
            <a:r>
              <a:rPr lang="en-US" sz="700" b="1" dirty="0" smtClean="0">
                <a:solidFill>
                  <a:schemeClr val="accent2"/>
                </a:solidFill>
              </a:rPr>
              <a:t>Context: Growing momentum for potential NA education reform</a:t>
            </a:r>
          </a:p>
          <a:p>
            <a:pPr marL="58738" indent="-58738">
              <a:buFont typeface="Arial"/>
              <a:buChar char="•"/>
            </a:pPr>
            <a:r>
              <a:rPr lang="en-US" sz="600" dirty="0" smtClean="0">
                <a:solidFill>
                  <a:schemeClr val="accent2"/>
                </a:solidFill>
              </a:rPr>
              <a:t>2001 - APS Superintendent’s Council on Equity</a:t>
            </a:r>
          </a:p>
          <a:p>
            <a:pPr marL="58738" indent="-58738">
              <a:buFont typeface="Arial"/>
              <a:buChar char="•"/>
            </a:pPr>
            <a:r>
              <a:rPr lang="en-US" sz="600" dirty="0" smtClean="0">
                <a:solidFill>
                  <a:schemeClr val="accent2"/>
                </a:solidFill>
              </a:rPr>
              <a:t>2003 - NM Indian Education Act</a:t>
            </a:r>
          </a:p>
          <a:p>
            <a:pPr marL="58738" indent="-58738" algn="ctr">
              <a:buFont typeface="Arial"/>
              <a:buChar char="•"/>
            </a:pPr>
            <a:endParaRPr lang="en-US" sz="600" dirty="0">
              <a:solidFill>
                <a:schemeClr val="accent2"/>
              </a:solidFill>
            </a:endParaRPr>
          </a:p>
        </p:txBody>
      </p:sp>
      <p:cxnSp>
        <p:nvCxnSpPr>
          <p:cNvPr id="96" name="Straight Connector 95"/>
          <p:cNvCxnSpPr/>
          <p:nvPr/>
        </p:nvCxnSpPr>
        <p:spPr>
          <a:xfrm>
            <a:off x="1380027" y="2355448"/>
            <a:ext cx="7614211" cy="1588"/>
          </a:xfrm>
          <a:prstGeom prst="line">
            <a:avLst/>
          </a:prstGeom>
          <a:ln w="12700" cmpd="sng">
            <a:solidFill>
              <a:schemeClr val="accent1">
                <a:lumMod val="60000"/>
                <a:lumOff val="40000"/>
              </a:schemeClr>
            </a:solidFill>
            <a:prstDash val="sysDot"/>
          </a:ln>
        </p:spPr>
        <p:style>
          <a:lnRef idx="2">
            <a:schemeClr val="accent1"/>
          </a:lnRef>
          <a:fillRef idx="0">
            <a:schemeClr val="accent1"/>
          </a:fillRef>
          <a:effectRef idx="1">
            <a:schemeClr val="accent1"/>
          </a:effectRef>
          <a:fontRef idx="minor">
            <a:schemeClr val="tx1"/>
          </a:fontRef>
        </p:style>
      </p:cxnSp>
      <p:sp>
        <p:nvSpPr>
          <p:cNvPr id="81" name="Date Placeholder 80"/>
          <p:cNvSpPr>
            <a:spLocks noGrp="1"/>
          </p:cNvSpPr>
          <p:nvPr>
            <p:ph type="dt" sz="half" idx="10"/>
          </p:nvPr>
        </p:nvSpPr>
        <p:spPr>
          <a:xfrm>
            <a:off x="5629835" y="6438684"/>
            <a:ext cx="2133600" cy="365125"/>
          </a:xfrm>
        </p:spPr>
        <p:txBody>
          <a:bodyPr/>
          <a:lstStyle/>
          <a:p>
            <a:fld id="{D2B955EE-0318-494D-AB0D-01518CC72E93}" type="datetime1">
              <a:rPr lang="en-US" sz="900" smtClean="0"/>
              <a:pPr/>
              <a:t>1/5/16</a:t>
            </a:fld>
            <a:endParaRPr lang="en-US" sz="900"/>
          </a:p>
        </p:txBody>
      </p:sp>
      <p:sp>
        <p:nvSpPr>
          <p:cNvPr id="88" name="Slide Number Placeholder 87"/>
          <p:cNvSpPr>
            <a:spLocks noGrp="1"/>
          </p:cNvSpPr>
          <p:nvPr>
            <p:ph type="sldNum" sz="quarter" idx="12"/>
          </p:nvPr>
        </p:nvSpPr>
        <p:spPr>
          <a:xfrm>
            <a:off x="7897906" y="6438684"/>
            <a:ext cx="990600" cy="365125"/>
          </a:xfrm>
        </p:spPr>
        <p:txBody>
          <a:bodyPr/>
          <a:lstStyle/>
          <a:p>
            <a:fld id="{D40F320C-B9C4-C043-A353-A08A4C7BBAD5}" type="slidenum">
              <a:rPr lang="en-US" sz="900" smtClean="0"/>
              <a:pPr/>
              <a:t>13</a:t>
            </a:fld>
            <a:endParaRPr lang="en-US" sz="900" dirty="0"/>
          </a:p>
        </p:txBody>
      </p:sp>
      <p:sp>
        <p:nvSpPr>
          <p:cNvPr id="89" name="Footer Placeholder 88"/>
          <p:cNvSpPr>
            <a:spLocks noGrp="1"/>
          </p:cNvSpPr>
          <p:nvPr>
            <p:ph type="ftr" sz="quarter" idx="11"/>
          </p:nvPr>
        </p:nvSpPr>
        <p:spPr>
          <a:xfrm>
            <a:off x="264458" y="6438684"/>
            <a:ext cx="4840941" cy="365125"/>
          </a:xfrm>
        </p:spPr>
        <p:txBody>
          <a:bodyPr/>
          <a:lstStyle/>
          <a:p>
            <a:r>
              <a:rPr lang="en-US" sz="900" dirty="0" smtClean="0"/>
              <a:t>Native American Community Academy</a:t>
            </a:r>
            <a:endParaRPr lang="en-US" sz="900" dirty="0"/>
          </a:p>
        </p:txBody>
      </p:sp>
      <p:sp>
        <p:nvSpPr>
          <p:cNvPr id="86" name="TextBox 85"/>
          <p:cNvSpPr txBox="1"/>
          <p:nvPr/>
        </p:nvSpPr>
        <p:spPr>
          <a:xfrm>
            <a:off x="2753278" y="1365424"/>
            <a:ext cx="4074509" cy="215444"/>
          </a:xfrm>
          <a:prstGeom prst="rect">
            <a:avLst/>
          </a:prstGeom>
          <a:gradFill flip="none" rotWithShape="1">
            <a:gsLst>
              <a:gs pos="0">
                <a:schemeClr val="accent2">
                  <a:lumMod val="60000"/>
                  <a:lumOff val="40000"/>
                </a:schemeClr>
              </a:gs>
              <a:gs pos="36000">
                <a:schemeClr val="accent2">
                  <a:lumMod val="40000"/>
                  <a:lumOff val="60000"/>
                </a:schemeClr>
              </a:gs>
              <a:gs pos="100000">
                <a:schemeClr val="bg1"/>
              </a:gs>
            </a:gsLst>
            <a:path path="shape">
              <a:fillToRect l="50000" t="50000" r="50000" b="50000"/>
            </a:path>
            <a:tileRect/>
          </a:gradFill>
          <a:ln>
            <a:noFill/>
          </a:ln>
        </p:spPr>
        <p:txBody>
          <a:bodyPr wrap="square" rtlCol="0">
            <a:spAutoFit/>
          </a:bodyPr>
          <a:lstStyle/>
          <a:p>
            <a:pPr algn="ctr"/>
            <a:r>
              <a:rPr lang="en-US" sz="800" b="1" dirty="0" smtClean="0">
                <a:solidFill>
                  <a:srgbClr val="1F497D"/>
                </a:solidFill>
                <a:latin typeface="News Gothic MT (Body)"/>
                <a:cs typeface="News Gothic MT (Body)"/>
              </a:rPr>
              <a:t>Key Milestones in Design &amp; Implementation by School Year  </a:t>
            </a:r>
            <a:endParaRPr lang="en-US" sz="800" b="1" dirty="0">
              <a:solidFill>
                <a:srgbClr val="1F497D"/>
              </a:solidFill>
              <a:latin typeface="News Gothic MT (Body)"/>
              <a:cs typeface="News Gothic MT (Body)"/>
            </a:endParaRPr>
          </a:p>
        </p:txBody>
      </p:sp>
      <p:sp>
        <p:nvSpPr>
          <p:cNvPr id="94" name="TextBox 93"/>
          <p:cNvSpPr txBox="1"/>
          <p:nvPr/>
        </p:nvSpPr>
        <p:spPr>
          <a:xfrm>
            <a:off x="881996" y="1595519"/>
            <a:ext cx="697627" cy="200055"/>
          </a:xfrm>
          <a:prstGeom prst="rect">
            <a:avLst/>
          </a:prstGeom>
          <a:noFill/>
        </p:spPr>
        <p:txBody>
          <a:bodyPr wrap="none" rtlCol="0">
            <a:spAutoFit/>
          </a:bodyPr>
          <a:lstStyle/>
          <a:p>
            <a:pPr algn="r"/>
            <a:r>
              <a:rPr lang="en-US" sz="700" b="1" dirty="0" smtClean="0">
                <a:solidFill>
                  <a:srgbClr val="244A58"/>
                </a:solidFill>
                <a:latin typeface="News Gothic MT (Body)"/>
                <a:cs typeface="News Gothic MT (Body)"/>
              </a:rPr>
              <a:t>School Year</a:t>
            </a:r>
            <a:endParaRPr lang="en-US" sz="700" b="1" dirty="0">
              <a:solidFill>
                <a:srgbClr val="244A58"/>
              </a:solidFill>
              <a:latin typeface="News Gothic MT (Body)"/>
              <a:cs typeface="News Gothic MT (Body)"/>
            </a:endParaRPr>
          </a:p>
        </p:txBody>
      </p:sp>
      <p:sp>
        <p:nvSpPr>
          <p:cNvPr id="95" name="TextBox 94"/>
          <p:cNvSpPr txBox="1"/>
          <p:nvPr/>
        </p:nvSpPr>
        <p:spPr>
          <a:xfrm>
            <a:off x="7015757" y="62664"/>
            <a:ext cx="1808256" cy="707886"/>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r>
              <a:rPr lang="en-US" sz="800" dirty="0" smtClean="0">
                <a:solidFill>
                  <a:srgbClr val="244A58"/>
                </a:solidFill>
              </a:rPr>
              <a:t>To Do (Kara): </a:t>
            </a:r>
          </a:p>
          <a:p>
            <a:endParaRPr lang="en-US" sz="800" dirty="0" smtClean="0">
              <a:solidFill>
                <a:srgbClr val="244A58"/>
              </a:solidFill>
            </a:endParaRPr>
          </a:p>
          <a:p>
            <a:r>
              <a:rPr lang="en-US" sz="800" dirty="0" smtClean="0">
                <a:solidFill>
                  <a:srgbClr val="244A58"/>
                </a:solidFill>
              </a:rPr>
              <a:t>Double check and correct Staff # </a:t>
            </a:r>
          </a:p>
          <a:p>
            <a:endParaRPr lang="en-US" sz="800" dirty="0" smtClean="0">
              <a:solidFill>
                <a:srgbClr val="244A58"/>
              </a:solidFill>
            </a:endParaRPr>
          </a:p>
          <a:p>
            <a:r>
              <a:rPr lang="en-US" sz="800" dirty="0" smtClean="0">
                <a:solidFill>
                  <a:srgbClr val="244A58"/>
                </a:solidFill>
              </a:rPr>
              <a:t>Add more content on bullets for XX</a:t>
            </a:r>
            <a:endParaRPr lang="en-US" sz="800" dirty="0">
              <a:solidFill>
                <a:srgbClr val="244A58"/>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8476"/>
            <a:ext cx="9144000" cy="900830"/>
          </a:xfrm>
          <a:solidFill>
            <a:schemeClr val="bg1">
              <a:lumMod val="85000"/>
            </a:schemeClr>
          </a:solidFill>
        </p:spPr>
        <p:txBody>
          <a:bodyPr anchor="ctr">
            <a:noAutofit/>
          </a:bodyPr>
          <a:lstStyle/>
          <a:p>
            <a:pPr marL="342900" indent="4763" algn="l" eaLnBrk="1" hangingPunct="1"/>
            <a:r>
              <a:rPr lang="en-US" sz="1400" b="1" dirty="0" smtClean="0">
                <a:solidFill>
                  <a:srgbClr val="18579B"/>
                </a:solidFill>
              </a:rPr>
              <a:t>Design: Community-led School Design (1/2)</a:t>
            </a:r>
            <a:r>
              <a:rPr lang="en-US" sz="2000" dirty="0" smtClean="0">
                <a:solidFill>
                  <a:srgbClr val="18579B"/>
                </a:solidFill>
              </a:rPr>
              <a:t/>
            </a:r>
            <a:br>
              <a:rPr lang="en-US" sz="2000" dirty="0" smtClean="0">
                <a:solidFill>
                  <a:srgbClr val="18579B"/>
                </a:solidFill>
              </a:rPr>
            </a:br>
            <a:r>
              <a:rPr lang="en-US" sz="1800" dirty="0" smtClean="0">
                <a:solidFill>
                  <a:srgbClr val="18579B"/>
                </a:solidFill>
              </a:rPr>
              <a:t>The early planning of NACA focused on engaging and capitalizing on the strengths and assets of the community with a small start-up team </a:t>
            </a:r>
          </a:p>
        </p:txBody>
      </p:sp>
      <p:sp>
        <p:nvSpPr>
          <p:cNvPr id="17" name="TextBox 16"/>
          <p:cNvSpPr txBox="1"/>
          <p:nvPr/>
        </p:nvSpPr>
        <p:spPr>
          <a:xfrm>
            <a:off x="1736264" y="1356163"/>
            <a:ext cx="2268459" cy="856901"/>
          </a:xfrm>
          <a:prstGeom prst="rect">
            <a:avLst/>
          </a:prstGeom>
          <a:noFill/>
        </p:spPr>
        <p:txBody>
          <a:bodyPr wrap="square" rtlCol="0">
            <a:spAutoFit/>
          </a:bodyPr>
          <a:lstStyle/>
          <a:p>
            <a:pPr marL="173038" indent="-173038">
              <a:lnSpc>
                <a:spcPct val="90000"/>
              </a:lnSpc>
              <a:spcAft>
                <a:spcPts val="600"/>
              </a:spcAft>
              <a:buFont typeface="Arial"/>
              <a:buChar char="•"/>
            </a:pPr>
            <a:r>
              <a:rPr lang="en-US" sz="1100" b="1" i="1" dirty="0" smtClean="0">
                <a:solidFill>
                  <a:srgbClr val="244A58"/>
                </a:solidFill>
              </a:rPr>
              <a:t>At least a full year of intensive planning prior to school launch by the Founder/Principal and a small start-up team</a:t>
            </a:r>
            <a:endParaRPr lang="en-US" sz="1100" i="1" dirty="0" smtClean="0">
              <a:solidFill>
                <a:srgbClr val="244A58"/>
              </a:solidFill>
            </a:endParaRPr>
          </a:p>
        </p:txBody>
      </p:sp>
      <p:sp>
        <p:nvSpPr>
          <p:cNvPr id="7" name="TextBox 6"/>
          <p:cNvSpPr txBox="1"/>
          <p:nvPr/>
        </p:nvSpPr>
        <p:spPr>
          <a:xfrm>
            <a:off x="1736265" y="917567"/>
            <a:ext cx="2452438" cy="247504"/>
          </a:xfrm>
          <a:prstGeom prst="rect">
            <a:avLst/>
          </a:prstGeom>
          <a:noFill/>
        </p:spPr>
        <p:txBody>
          <a:bodyPr wrap="square" rtlCol="0">
            <a:spAutoFit/>
          </a:bodyPr>
          <a:lstStyle/>
          <a:p>
            <a:pPr marL="173038" indent="-173038">
              <a:lnSpc>
                <a:spcPct val="90000"/>
              </a:lnSpc>
              <a:spcAft>
                <a:spcPts val="600"/>
              </a:spcAft>
            </a:pPr>
            <a:r>
              <a:rPr lang="en-US" sz="1100" b="1" i="1" dirty="0" smtClean="0">
                <a:solidFill>
                  <a:srgbClr val="244A58"/>
                </a:solidFill>
              </a:rPr>
              <a:t>What Worked</a:t>
            </a:r>
          </a:p>
        </p:txBody>
      </p:sp>
      <p:sp>
        <p:nvSpPr>
          <p:cNvPr id="8" name="TextBox 7"/>
          <p:cNvSpPr txBox="1"/>
          <p:nvPr/>
        </p:nvSpPr>
        <p:spPr>
          <a:xfrm>
            <a:off x="4059376" y="909305"/>
            <a:ext cx="1885012" cy="247504"/>
          </a:xfrm>
          <a:prstGeom prst="rect">
            <a:avLst/>
          </a:prstGeom>
          <a:noFill/>
        </p:spPr>
        <p:txBody>
          <a:bodyPr wrap="square" rtlCol="0">
            <a:spAutoFit/>
          </a:bodyPr>
          <a:lstStyle/>
          <a:p>
            <a:pPr marL="173038" indent="-173038">
              <a:lnSpc>
                <a:spcPct val="90000"/>
              </a:lnSpc>
              <a:spcAft>
                <a:spcPts val="600"/>
              </a:spcAft>
            </a:pPr>
            <a:r>
              <a:rPr lang="en-US" sz="1100" b="1" i="1" dirty="0" smtClean="0">
                <a:solidFill>
                  <a:srgbClr val="244A58"/>
                </a:solidFill>
              </a:rPr>
              <a:t>Description</a:t>
            </a:r>
          </a:p>
        </p:txBody>
      </p:sp>
      <p:cxnSp>
        <p:nvCxnSpPr>
          <p:cNvPr id="10" name="Straight Connector 9"/>
          <p:cNvCxnSpPr/>
          <p:nvPr/>
        </p:nvCxnSpPr>
        <p:spPr>
          <a:xfrm>
            <a:off x="1736265" y="1207390"/>
            <a:ext cx="2268458" cy="5860"/>
          </a:xfrm>
          <a:prstGeom prst="line">
            <a:avLst/>
          </a:prstGeom>
          <a:ln w="28575" cmpd="sng"/>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4104033" y="1207390"/>
            <a:ext cx="4624058" cy="5860"/>
          </a:xfrm>
          <a:prstGeom prst="line">
            <a:avLst/>
          </a:prstGeom>
          <a:ln w="28575" cmpd="sng"/>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1736253" y="2733390"/>
            <a:ext cx="2268459" cy="552202"/>
          </a:xfrm>
          <a:prstGeom prst="rect">
            <a:avLst/>
          </a:prstGeom>
          <a:noFill/>
        </p:spPr>
        <p:txBody>
          <a:bodyPr wrap="square" rtlCol="0">
            <a:spAutoFit/>
          </a:bodyPr>
          <a:lstStyle/>
          <a:p>
            <a:pPr marL="173038" indent="-173038">
              <a:lnSpc>
                <a:spcPct val="90000"/>
              </a:lnSpc>
              <a:spcAft>
                <a:spcPts val="600"/>
              </a:spcAft>
              <a:buFont typeface="Arial"/>
              <a:buChar char="•"/>
            </a:pPr>
            <a:r>
              <a:rPr lang="en-US" sz="1100" b="1" i="1" dirty="0" smtClean="0">
                <a:solidFill>
                  <a:srgbClr val="244A58"/>
                </a:solidFill>
              </a:rPr>
              <a:t>Having a mentor school for technical assistance and as liaison</a:t>
            </a:r>
            <a:endParaRPr lang="en-US" sz="1100" i="1" dirty="0" smtClean="0">
              <a:solidFill>
                <a:srgbClr val="244A58"/>
              </a:solidFill>
            </a:endParaRPr>
          </a:p>
        </p:txBody>
      </p:sp>
      <p:sp>
        <p:nvSpPr>
          <p:cNvPr id="21" name="TextBox 20"/>
          <p:cNvSpPr txBox="1"/>
          <p:nvPr/>
        </p:nvSpPr>
        <p:spPr>
          <a:xfrm>
            <a:off x="4108523" y="2727865"/>
            <a:ext cx="4733641" cy="704552"/>
          </a:xfrm>
          <a:prstGeom prst="rect">
            <a:avLst/>
          </a:prstGeom>
          <a:noFill/>
        </p:spPr>
        <p:txBody>
          <a:bodyPr wrap="square" rtlCol="0">
            <a:spAutoFit/>
          </a:bodyPr>
          <a:lstStyle/>
          <a:p>
            <a:pPr marL="173038" indent="-173038">
              <a:lnSpc>
                <a:spcPct val="90000"/>
              </a:lnSpc>
              <a:spcAft>
                <a:spcPts val="600"/>
              </a:spcAft>
              <a:buFont typeface="Arial"/>
              <a:buChar char="•"/>
            </a:pPr>
            <a:r>
              <a:rPr lang="en-US" sz="1100" b="1" dirty="0" smtClean="0">
                <a:solidFill>
                  <a:srgbClr val="244A58"/>
                </a:solidFill>
              </a:rPr>
              <a:t>Amy </a:t>
            </a:r>
            <a:r>
              <a:rPr lang="en-US" sz="1100" b="1" dirty="0" err="1" smtClean="0">
                <a:solidFill>
                  <a:srgbClr val="244A58"/>
                </a:solidFill>
              </a:rPr>
              <a:t>Biehl</a:t>
            </a:r>
            <a:r>
              <a:rPr lang="en-US" sz="1100" b="1" dirty="0" smtClean="0">
                <a:solidFill>
                  <a:srgbClr val="244A58"/>
                </a:solidFill>
              </a:rPr>
              <a:t> Charter High School </a:t>
            </a:r>
            <a:r>
              <a:rPr lang="en-US" sz="1100" dirty="0" smtClean="0">
                <a:solidFill>
                  <a:srgbClr val="244A58"/>
                </a:solidFill>
              </a:rPr>
              <a:t>served as Mentor School for NACA providing valuable technical assistance during initial planning and school launch process serving as liaison in developing critical relationship within Albuquerque Public Schools system/network</a:t>
            </a:r>
          </a:p>
        </p:txBody>
      </p:sp>
      <p:sp>
        <p:nvSpPr>
          <p:cNvPr id="22" name="TextBox 21"/>
          <p:cNvSpPr txBox="1"/>
          <p:nvPr/>
        </p:nvSpPr>
        <p:spPr>
          <a:xfrm>
            <a:off x="1800200" y="5561494"/>
            <a:ext cx="2268459" cy="399853"/>
          </a:xfrm>
          <a:prstGeom prst="rect">
            <a:avLst/>
          </a:prstGeom>
          <a:noFill/>
        </p:spPr>
        <p:txBody>
          <a:bodyPr wrap="square" rtlCol="0">
            <a:spAutoFit/>
          </a:bodyPr>
          <a:lstStyle/>
          <a:p>
            <a:pPr marL="173038" indent="-173038">
              <a:lnSpc>
                <a:spcPct val="90000"/>
              </a:lnSpc>
              <a:spcAft>
                <a:spcPts val="600"/>
              </a:spcAft>
              <a:buFont typeface="Arial"/>
              <a:buChar char="•"/>
            </a:pPr>
            <a:r>
              <a:rPr lang="en-US" sz="1100" b="1" i="1" dirty="0" smtClean="0">
                <a:solidFill>
                  <a:srgbClr val="244A58"/>
                </a:solidFill>
              </a:rPr>
              <a:t>Community Advisory Council</a:t>
            </a:r>
            <a:endParaRPr lang="en-US" sz="1100" i="1" dirty="0" smtClean="0">
              <a:solidFill>
                <a:srgbClr val="244A58"/>
              </a:solidFill>
            </a:endParaRPr>
          </a:p>
        </p:txBody>
      </p:sp>
      <p:sp>
        <p:nvSpPr>
          <p:cNvPr id="24" name="TextBox 23"/>
          <p:cNvSpPr txBox="1"/>
          <p:nvPr/>
        </p:nvSpPr>
        <p:spPr>
          <a:xfrm>
            <a:off x="1744721" y="3473902"/>
            <a:ext cx="2349339" cy="552202"/>
          </a:xfrm>
          <a:prstGeom prst="rect">
            <a:avLst/>
          </a:prstGeom>
          <a:noFill/>
        </p:spPr>
        <p:txBody>
          <a:bodyPr wrap="square" rtlCol="0">
            <a:spAutoFit/>
          </a:bodyPr>
          <a:lstStyle/>
          <a:p>
            <a:pPr marL="173038" indent="-173038">
              <a:lnSpc>
                <a:spcPct val="90000"/>
              </a:lnSpc>
              <a:spcAft>
                <a:spcPts val="600"/>
              </a:spcAft>
              <a:buFont typeface="Arial"/>
              <a:buChar char="•"/>
            </a:pPr>
            <a:r>
              <a:rPr lang="en-US" sz="1100" b="1" i="1" dirty="0" smtClean="0">
                <a:solidFill>
                  <a:srgbClr val="244A58"/>
                </a:solidFill>
              </a:rPr>
              <a:t>Mapping out and capitalizing assets of organizations /leaders with common vision </a:t>
            </a:r>
            <a:endParaRPr lang="en-US" sz="1100" i="1" dirty="0" smtClean="0">
              <a:solidFill>
                <a:srgbClr val="244A58"/>
              </a:solidFill>
            </a:endParaRPr>
          </a:p>
        </p:txBody>
      </p:sp>
      <p:sp>
        <p:nvSpPr>
          <p:cNvPr id="25" name="TextBox 24"/>
          <p:cNvSpPr txBox="1"/>
          <p:nvPr/>
        </p:nvSpPr>
        <p:spPr>
          <a:xfrm>
            <a:off x="4112500" y="3455989"/>
            <a:ext cx="4581816" cy="2075696"/>
          </a:xfrm>
          <a:prstGeom prst="rect">
            <a:avLst/>
          </a:prstGeom>
          <a:noFill/>
        </p:spPr>
        <p:txBody>
          <a:bodyPr wrap="square" rtlCol="0">
            <a:spAutoFit/>
          </a:bodyPr>
          <a:lstStyle/>
          <a:p>
            <a:pPr marL="173038" indent="-173038">
              <a:lnSpc>
                <a:spcPct val="90000"/>
              </a:lnSpc>
              <a:buFont typeface="Arial"/>
              <a:buChar char="•"/>
            </a:pPr>
            <a:r>
              <a:rPr lang="en-US" sz="1100" dirty="0" err="1" smtClean="0">
                <a:solidFill>
                  <a:srgbClr val="244A58"/>
                </a:solidFill>
              </a:rPr>
              <a:t>NACA’s</a:t>
            </a:r>
            <a:r>
              <a:rPr lang="en-US" sz="1100" dirty="0" smtClean="0">
                <a:solidFill>
                  <a:srgbClr val="244A58"/>
                </a:solidFill>
              </a:rPr>
              <a:t> Founder/Principal Kara </a:t>
            </a:r>
            <a:r>
              <a:rPr lang="en-US" sz="1100" dirty="0" err="1" smtClean="0">
                <a:solidFill>
                  <a:srgbClr val="244A58"/>
                </a:solidFill>
              </a:rPr>
              <a:t>Bobroff</a:t>
            </a:r>
            <a:r>
              <a:rPr lang="en-US" sz="1100" dirty="0" smtClean="0">
                <a:solidFill>
                  <a:srgbClr val="244A58"/>
                </a:solidFill>
              </a:rPr>
              <a:t> spent significant time researching, gathering inputs from, and building partnerships with the following groups during the initial planning stage</a:t>
            </a:r>
          </a:p>
          <a:p>
            <a:pPr lvl="1" indent="-109538">
              <a:lnSpc>
                <a:spcPct val="90000"/>
              </a:lnSpc>
              <a:buFont typeface="Lucida Grande"/>
              <a:buChar char="-"/>
            </a:pPr>
            <a:r>
              <a:rPr lang="en-US" sz="1100" b="1" dirty="0" smtClean="0">
                <a:solidFill>
                  <a:srgbClr val="244A58"/>
                </a:solidFill>
              </a:rPr>
              <a:t>Other organizations doing quality work in NA education </a:t>
            </a:r>
            <a:r>
              <a:rPr lang="en-US" sz="1100" dirty="0" smtClean="0">
                <a:solidFill>
                  <a:srgbClr val="244A58"/>
                </a:solidFill>
              </a:rPr>
              <a:t>(e.g., Run to the Sun, </a:t>
            </a:r>
            <a:r>
              <a:rPr lang="en-US" sz="1100" dirty="0" err="1" smtClean="0">
                <a:solidFill>
                  <a:srgbClr val="244A58"/>
                </a:solidFill>
              </a:rPr>
              <a:t>Americorps</a:t>
            </a:r>
            <a:r>
              <a:rPr lang="en-US" sz="1100" dirty="0" smtClean="0">
                <a:solidFill>
                  <a:srgbClr val="244A58"/>
                </a:solidFill>
              </a:rPr>
              <a:t> Tribal Services Corp, Southwest Youth Services)</a:t>
            </a:r>
          </a:p>
          <a:p>
            <a:pPr lvl="1" indent="-109538">
              <a:lnSpc>
                <a:spcPct val="90000"/>
              </a:lnSpc>
              <a:buFont typeface="Lucida Grande"/>
              <a:buChar char="-"/>
            </a:pPr>
            <a:r>
              <a:rPr lang="en-US" sz="1100" b="1" dirty="0" smtClean="0">
                <a:solidFill>
                  <a:srgbClr val="244A58"/>
                </a:solidFill>
              </a:rPr>
              <a:t>Higher Education Institutions </a:t>
            </a:r>
            <a:r>
              <a:rPr lang="en-US" sz="1100" dirty="0" smtClean="0">
                <a:solidFill>
                  <a:srgbClr val="244A58"/>
                </a:solidFill>
              </a:rPr>
              <a:t>(e.g., UNM, CNM) </a:t>
            </a:r>
          </a:p>
          <a:p>
            <a:pPr lvl="1" indent="-109538">
              <a:lnSpc>
                <a:spcPct val="90000"/>
              </a:lnSpc>
              <a:buFont typeface="Lucida Grande"/>
              <a:buChar char="-"/>
            </a:pPr>
            <a:r>
              <a:rPr lang="en-US" sz="1100" b="1" dirty="0" smtClean="0">
                <a:solidFill>
                  <a:srgbClr val="244A58"/>
                </a:solidFill>
              </a:rPr>
              <a:t>Best practice charter schools locally and nationally </a:t>
            </a:r>
            <a:r>
              <a:rPr lang="en-US" sz="1100" dirty="0" smtClean="0">
                <a:solidFill>
                  <a:srgbClr val="244A58"/>
                </a:solidFill>
              </a:rPr>
              <a:t>(e.g., Amy Biel, Monte del sol, WALATOWA Charter, South Valley Academy)</a:t>
            </a:r>
          </a:p>
          <a:p>
            <a:pPr lvl="1" indent="-109538">
              <a:lnSpc>
                <a:spcPct val="90000"/>
              </a:lnSpc>
              <a:buFont typeface="Lucida Grande"/>
              <a:buChar char="-"/>
            </a:pPr>
            <a:r>
              <a:rPr lang="en-US" sz="1100" b="1" dirty="0" smtClean="0">
                <a:solidFill>
                  <a:srgbClr val="244A58"/>
                </a:solidFill>
              </a:rPr>
              <a:t>Indian Education leadership </a:t>
            </a:r>
            <a:r>
              <a:rPr lang="en-US" sz="1100" dirty="0" smtClean="0">
                <a:solidFill>
                  <a:srgbClr val="244A58"/>
                </a:solidFill>
              </a:rPr>
              <a:t>(division heads, directors)</a:t>
            </a:r>
          </a:p>
          <a:p>
            <a:pPr lvl="1" indent="-109538">
              <a:lnSpc>
                <a:spcPct val="90000"/>
              </a:lnSpc>
              <a:buFont typeface="Lucida Grande"/>
              <a:buChar char="-"/>
            </a:pPr>
            <a:r>
              <a:rPr lang="en-US" sz="1100" b="1" dirty="0" smtClean="0">
                <a:solidFill>
                  <a:srgbClr val="244A58"/>
                </a:solidFill>
              </a:rPr>
              <a:t>Business sector – </a:t>
            </a:r>
            <a:r>
              <a:rPr lang="en-US" sz="1100" dirty="0" smtClean="0">
                <a:solidFill>
                  <a:srgbClr val="244A58"/>
                </a:solidFill>
              </a:rPr>
              <a:t>businesses that share vision for NA success</a:t>
            </a:r>
          </a:p>
        </p:txBody>
      </p:sp>
      <p:sp>
        <p:nvSpPr>
          <p:cNvPr id="26" name="Rectangle 25"/>
          <p:cNvSpPr/>
          <p:nvPr/>
        </p:nvSpPr>
        <p:spPr>
          <a:xfrm>
            <a:off x="204465" y="1377756"/>
            <a:ext cx="1489257" cy="648619"/>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100" b="1" dirty="0" smtClean="0">
                <a:solidFill>
                  <a:srgbClr val="244A58"/>
                </a:solidFill>
              </a:rPr>
              <a:t>a. Initial Planning &amp; Team Development</a:t>
            </a:r>
            <a:endParaRPr lang="en-US" sz="1100" b="1" dirty="0">
              <a:solidFill>
                <a:srgbClr val="244A58"/>
              </a:solidFill>
            </a:endParaRPr>
          </a:p>
        </p:txBody>
      </p:sp>
      <p:sp>
        <p:nvSpPr>
          <p:cNvPr id="32" name="TextBox 31"/>
          <p:cNvSpPr txBox="1"/>
          <p:nvPr/>
        </p:nvSpPr>
        <p:spPr>
          <a:xfrm>
            <a:off x="4070165" y="1352355"/>
            <a:ext cx="4624151" cy="1313949"/>
          </a:xfrm>
          <a:prstGeom prst="rect">
            <a:avLst/>
          </a:prstGeom>
          <a:noFill/>
        </p:spPr>
        <p:txBody>
          <a:bodyPr wrap="square" rtlCol="0">
            <a:spAutoFit/>
          </a:bodyPr>
          <a:lstStyle/>
          <a:p>
            <a:pPr marL="173038" indent="-173038">
              <a:lnSpc>
                <a:spcPct val="90000"/>
              </a:lnSpc>
              <a:buFont typeface="Arial"/>
              <a:buChar char="•"/>
            </a:pPr>
            <a:r>
              <a:rPr lang="en-US" sz="1100" dirty="0" smtClean="0">
                <a:solidFill>
                  <a:srgbClr val="244A58"/>
                </a:solidFill>
              </a:rPr>
              <a:t>Initial 6 month planning by the Founder / Principal (Mid-2005 ~ 2006 January) followed by a </a:t>
            </a:r>
            <a:r>
              <a:rPr lang="en-US" sz="1100" b="1" dirty="0" smtClean="0">
                <a:solidFill>
                  <a:srgbClr val="244A58"/>
                </a:solidFill>
              </a:rPr>
              <a:t>small start-up team</a:t>
            </a:r>
            <a:r>
              <a:rPr lang="en-US" sz="1100" dirty="0" smtClean="0">
                <a:solidFill>
                  <a:srgbClr val="244A58"/>
                </a:solidFill>
              </a:rPr>
              <a:t> (2006 January ~ Fall); the Start-up team composed of: </a:t>
            </a:r>
          </a:p>
          <a:p>
            <a:pPr marL="515938" lvl="1" indent="-117475">
              <a:lnSpc>
                <a:spcPct val="90000"/>
              </a:lnSpc>
              <a:buFont typeface="Lucida Grande"/>
              <a:buChar char="-"/>
            </a:pPr>
            <a:r>
              <a:rPr lang="en-US" sz="1100" dirty="0" smtClean="0">
                <a:solidFill>
                  <a:srgbClr val="244A58"/>
                </a:solidFill>
              </a:rPr>
              <a:t>Principal </a:t>
            </a:r>
          </a:p>
          <a:p>
            <a:pPr marL="515938" lvl="1" indent="-117475">
              <a:lnSpc>
                <a:spcPct val="90000"/>
              </a:lnSpc>
              <a:buFont typeface="Lucida Grande"/>
              <a:buChar char="-"/>
            </a:pPr>
            <a:r>
              <a:rPr lang="en-US" sz="1100" dirty="0" smtClean="0">
                <a:solidFill>
                  <a:srgbClr val="244A58"/>
                </a:solidFill>
              </a:rPr>
              <a:t>Curriculum Director</a:t>
            </a:r>
          </a:p>
          <a:p>
            <a:pPr marL="515938" lvl="1" indent="-117475">
              <a:lnSpc>
                <a:spcPct val="90000"/>
              </a:lnSpc>
              <a:buFont typeface="Lucida Grande"/>
              <a:buChar char="-"/>
            </a:pPr>
            <a:r>
              <a:rPr lang="en-US" sz="1100" dirty="0" smtClean="0">
                <a:solidFill>
                  <a:srgbClr val="244A58"/>
                </a:solidFill>
              </a:rPr>
              <a:t>Business Manager</a:t>
            </a:r>
          </a:p>
          <a:p>
            <a:pPr marL="515938" lvl="1" indent="-117475">
              <a:lnSpc>
                <a:spcPct val="90000"/>
              </a:lnSpc>
              <a:buFont typeface="Lucida Grande"/>
              <a:buChar char="-"/>
            </a:pPr>
            <a:r>
              <a:rPr lang="en-US" sz="1100" dirty="0" smtClean="0">
                <a:solidFill>
                  <a:srgbClr val="244A58"/>
                </a:solidFill>
              </a:rPr>
              <a:t>Outreach Coordinator</a:t>
            </a:r>
          </a:p>
          <a:p>
            <a:pPr marL="515938" lvl="1" indent="-117475">
              <a:lnSpc>
                <a:spcPct val="90000"/>
              </a:lnSpc>
              <a:buFont typeface="Lucida Grande"/>
              <a:buChar char="-"/>
            </a:pPr>
            <a:r>
              <a:rPr lang="en-US" sz="1100" dirty="0" smtClean="0">
                <a:solidFill>
                  <a:srgbClr val="244A58"/>
                </a:solidFill>
              </a:rPr>
              <a:t>Part-time Development Director </a:t>
            </a:r>
          </a:p>
        </p:txBody>
      </p:sp>
      <p:sp>
        <p:nvSpPr>
          <p:cNvPr id="35" name="TextBox 34"/>
          <p:cNvSpPr txBox="1"/>
          <p:nvPr/>
        </p:nvSpPr>
        <p:spPr>
          <a:xfrm>
            <a:off x="204466" y="951640"/>
            <a:ext cx="1589703" cy="247504"/>
          </a:xfrm>
          <a:prstGeom prst="rect">
            <a:avLst/>
          </a:prstGeom>
          <a:noFill/>
        </p:spPr>
        <p:txBody>
          <a:bodyPr wrap="square" rtlCol="0">
            <a:spAutoFit/>
          </a:bodyPr>
          <a:lstStyle/>
          <a:p>
            <a:pPr marL="173038" indent="-173038">
              <a:lnSpc>
                <a:spcPct val="90000"/>
              </a:lnSpc>
              <a:spcAft>
                <a:spcPts val="600"/>
              </a:spcAft>
            </a:pPr>
            <a:r>
              <a:rPr lang="en-US" sz="1100" b="1" i="1" dirty="0" smtClean="0">
                <a:solidFill>
                  <a:srgbClr val="244A58"/>
                </a:solidFill>
              </a:rPr>
              <a:t>Area</a:t>
            </a:r>
          </a:p>
        </p:txBody>
      </p:sp>
      <p:sp>
        <p:nvSpPr>
          <p:cNvPr id="39" name="Rectangle 38"/>
          <p:cNvSpPr/>
          <p:nvPr/>
        </p:nvSpPr>
        <p:spPr>
          <a:xfrm>
            <a:off x="246800" y="5586264"/>
            <a:ext cx="1489257" cy="648619"/>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100" b="1" dirty="0" err="1" smtClean="0">
                <a:solidFill>
                  <a:srgbClr val="244A58"/>
                </a:solidFill>
              </a:rPr>
              <a:t>b</a:t>
            </a:r>
            <a:r>
              <a:rPr lang="en-US" sz="1100" b="1" dirty="0" smtClean="0">
                <a:solidFill>
                  <a:srgbClr val="244A58"/>
                </a:solidFill>
              </a:rPr>
              <a:t>. Community Engagement</a:t>
            </a:r>
            <a:endParaRPr lang="en-US" sz="1100" b="1" dirty="0">
              <a:solidFill>
                <a:srgbClr val="244A58"/>
              </a:solidFill>
            </a:endParaRPr>
          </a:p>
        </p:txBody>
      </p:sp>
      <p:sp>
        <p:nvSpPr>
          <p:cNvPr id="40" name="TextBox 39"/>
          <p:cNvSpPr txBox="1"/>
          <p:nvPr/>
        </p:nvSpPr>
        <p:spPr>
          <a:xfrm>
            <a:off x="4137901" y="5560863"/>
            <a:ext cx="4729664" cy="856901"/>
          </a:xfrm>
          <a:prstGeom prst="rect">
            <a:avLst/>
          </a:prstGeom>
          <a:noFill/>
        </p:spPr>
        <p:txBody>
          <a:bodyPr wrap="square" rtlCol="0">
            <a:spAutoFit/>
          </a:bodyPr>
          <a:lstStyle/>
          <a:p>
            <a:pPr marL="173038" indent="-173038">
              <a:lnSpc>
                <a:spcPct val="90000"/>
              </a:lnSpc>
              <a:buFont typeface="Arial"/>
              <a:buChar char="•"/>
            </a:pPr>
            <a:r>
              <a:rPr lang="en-US" sz="1100" dirty="0" smtClean="0">
                <a:solidFill>
                  <a:srgbClr val="244A58"/>
                </a:solidFill>
              </a:rPr>
              <a:t>NACA recruited </a:t>
            </a:r>
            <a:r>
              <a:rPr lang="en-US" sz="1100" b="1" dirty="0" smtClean="0">
                <a:solidFill>
                  <a:srgbClr val="244A58"/>
                </a:solidFill>
              </a:rPr>
              <a:t>5 Community advisory groups </a:t>
            </a:r>
            <a:r>
              <a:rPr lang="en-US" sz="1100" dirty="0" smtClean="0">
                <a:solidFill>
                  <a:srgbClr val="244A58"/>
                </a:solidFill>
              </a:rPr>
              <a:t>with specific areas of expertise to participate in planning and development of the schools curriculum and programs: Wellness Philosophy, Curriculum Development, Governance Council, Family Outreach, Out of School Time / Community Partnerships.  </a:t>
            </a:r>
            <a:endParaRPr lang="en-US" sz="1100" dirty="0" smtClean="0">
              <a:solidFill>
                <a:schemeClr val="accent6"/>
              </a:solidFill>
            </a:endParaRPr>
          </a:p>
        </p:txBody>
      </p:sp>
      <p:cxnSp>
        <p:nvCxnSpPr>
          <p:cNvPr id="19" name="Straight Connector 18"/>
          <p:cNvCxnSpPr/>
          <p:nvPr/>
        </p:nvCxnSpPr>
        <p:spPr>
          <a:xfrm>
            <a:off x="1800200" y="5557687"/>
            <a:ext cx="7067365" cy="1588"/>
          </a:xfrm>
          <a:prstGeom prst="line">
            <a:avLst/>
          </a:prstGeom>
          <a:ln w="25400" cmpd="sng">
            <a:solidFill>
              <a:schemeClr val="accent1">
                <a:lumMod val="75000"/>
              </a:schemeClr>
            </a:solidFill>
            <a:prstDash val="sysDot"/>
          </a:ln>
        </p:spPr>
        <p:style>
          <a:lnRef idx="2">
            <a:schemeClr val="accent1"/>
          </a:lnRef>
          <a:fillRef idx="0">
            <a:schemeClr val="accent1"/>
          </a:fillRef>
          <a:effectRef idx="1">
            <a:schemeClr val="accent1"/>
          </a:effectRef>
          <a:fontRef idx="minor">
            <a:schemeClr val="tx1"/>
          </a:fontRef>
        </p:style>
      </p:cxnSp>
      <p:sp>
        <p:nvSpPr>
          <p:cNvPr id="20" name="Date Placeholder 19"/>
          <p:cNvSpPr>
            <a:spLocks noGrp="1"/>
          </p:cNvSpPr>
          <p:nvPr>
            <p:ph type="dt" sz="half" idx="10"/>
          </p:nvPr>
        </p:nvSpPr>
        <p:spPr>
          <a:xfrm>
            <a:off x="5629835" y="6520847"/>
            <a:ext cx="2133600" cy="365125"/>
          </a:xfrm>
        </p:spPr>
        <p:txBody>
          <a:bodyPr/>
          <a:lstStyle/>
          <a:p>
            <a:fld id="{4F6BE2E8-3A4A-DE49-B933-3A28E2F6FBC2}" type="datetime1">
              <a:rPr lang="en-US" sz="900" smtClean="0"/>
              <a:pPr/>
              <a:t>1/5/16</a:t>
            </a:fld>
            <a:endParaRPr lang="en-US" sz="900"/>
          </a:p>
        </p:txBody>
      </p:sp>
      <p:sp>
        <p:nvSpPr>
          <p:cNvPr id="23" name="Slide Number Placeholder 22"/>
          <p:cNvSpPr>
            <a:spLocks noGrp="1"/>
          </p:cNvSpPr>
          <p:nvPr>
            <p:ph type="sldNum" sz="quarter" idx="12"/>
          </p:nvPr>
        </p:nvSpPr>
        <p:spPr>
          <a:xfrm>
            <a:off x="7897906" y="6520847"/>
            <a:ext cx="990600" cy="365125"/>
          </a:xfrm>
        </p:spPr>
        <p:txBody>
          <a:bodyPr/>
          <a:lstStyle/>
          <a:p>
            <a:fld id="{D40F320C-B9C4-C043-A353-A08A4C7BBAD5}" type="slidenum">
              <a:rPr lang="en-US" sz="900" smtClean="0"/>
              <a:pPr/>
              <a:t>14</a:t>
            </a:fld>
            <a:endParaRPr lang="en-US" sz="900" dirty="0"/>
          </a:p>
        </p:txBody>
      </p:sp>
      <p:sp>
        <p:nvSpPr>
          <p:cNvPr id="27" name="Footer Placeholder 26"/>
          <p:cNvSpPr>
            <a:spLocks noGrp="1"/>
          </p:cNvSpPr>
          <p:nvPr>
            <p:ph type="ftr" sz="quarter" idx="11"/>
          </p:nvPr>
        </p:nvSpPr>
        <p:spPr>
          <a:xfrm>
            <a:off x="264458" y="6520847"/>
            <a:ext cx="4840941" cy="365125"/>
          </a:xfrm>
        </p:spPr>
        <p:txBody>
          <a:bodyPr/>
          <a:lstStyle/>
          <a:p>
            <a:r>
              <a:rPr lang="en-US" sz="900" dirty="0" smtClean="0"/>
              <a:t>Native American Community Academy</a:t>
            </a:r>
            <a:endParaRPr lang="en-US" sz="9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40431"/>
          </a:xfrm>
          <a:solidFill>
            <a:schemeClr val="bg1">
              <a:lumMod val="85000"/>
            </a:schemeClr>
          </a:solidFill>
        </p:spPr>
        <p:txBody>
          <a:bodyPr anchor="ctr">
            <a:noAutofit/>
          </a:bodyPr>
          <a:lstStyle/>
          <a:p>
            <a:pPr marL="342900" indent="4763" algn="l" eaLnBrk="1" hangingPunct="1"/>
            <a:r>
              <a:rPr lang="en-US" sz="1600" b="1" dirty="0" smtClean="0">
                <a:solidFill>
                  <a:srgbClr val="18579B"/>
                </a:solidFill>
              </a:rPr>
              <a:t>Design: Community-led School Design (2/2)</a:t>
            </a:r>
            <a:r>
              <a:rPr lang="en-US" sz="2000" dirty="0" smtClean="0">
                <a:solidFill>
                  <a:srgbClr val="18579B"/>
                </a:solidFill>
              </a:rPr>
              <a:t/>
            </a:r>
            <a:br>
              <a:rPr lang="en-US" sz="2000" dirty="0" smtClean="0">
                <a:solidFill>
                  <a:srgbClr val="18579B"/>
                </a:solidFill>
              </a:rPr>
            </a:br>
            <a:r>
              <a:rPr lang="en-US" sz="1800" dirty="0" smtClean="0">
                <a:solidFill>
                  <a:srgbClr val="18579B"/>
                </a:solidFill>
              </a:rPr>
              <a:t>The early planning of NACA focused on engaging and capitalizing on the strengths and assets of the community with a small start-up team </a:t>
            </a:r>
            <a:r>
              <a:rPr lang="en-US" sz="1100" dirty="0" smtClean="0">
                <a:solidFill>
                  <a:srgbClr val="18579B"/>
                </a:solidFill>
              </a:rPr>
              <a:t>(cont’d) </a:t>
            </a:r>
          </a:p>
        </p:txBody>
      </p:sp>
      <p:sp>
        <p:nvSpPr>
          <p:cNvPr id="17" name="TextBox 16"/>
          <p:cNvSpPr txBox="1"/>
          <p:nvPr/>
        </p:nvSpPr>
        <p:spPr>
          <a:xfrm>
            <a:off x="1947940" y="1389368"/>
            <a:ext cx="2585588" cy="552202"/>
          </a:xfrm>
          <a:prstGeom prst="rect">
            <a:avLst/>
          </a:prstGeom>
          <a:noFill/>
        </p:spPr>
        <p:txBody>
          <a:bodyPr wrap="square" rtlCol="0">
            <a:spAutoFit/>
          </a:bodyPr>
          <a:lstStyle/>
          <a:p>
            <a:pPr marL="173038" indent="-173038">
              <a:lnSpc>
                <a:spcPct val="90000"/>
              </a:lnSpc>
              <a:spcAft>
                <a:spcPts val="600"/>
              </a:spcAft>
              <a:buFont typeface="Arial"/>
              <a:buChar char="•"/>
            </a:pPr>
            <a:r>
              <a:rPr lang="en-US" sz="1100" b="1" i="1" dirty="0" smtClean="0">
                <a:solidFill>
                  <a:srgbClr val="244A58"/>
                </a:solidFill>
              </a:rPr>
              <a:t>Community forums and focus groups led by a full-time outreach organizer/facilitator  </a:t>
            </a:r>
            <a:endParaRPr lang="en-US" sz="1100" i="1" dirty="0" smtClean="0">
              <a:solidFill>
                <a:srgbClr val="244A58"/>
              </a:solidFill>
            </a:endParaRPr>
          </a:p>
        </p:txBody>
      </p:sp>
      <p:sp>
        <p:nvSpPr>
          <p:cNvPr id="7" name="TextBox 6"/>
          <p:cNvSpPr txBox="1"/>
          <p:nvPr/>
        </p:nvSpPr>
        <p:spPr>
          <a:xfrm>
            <a:off x="1947940" y="950772"/>
            <a:ext cx="2452438" cy="247504"/>
          </a:xfrm>
          <a:prstGeom prst="rect">
            <a:avLst/>
          </a:prstGeom>
          <a:noFill/>
        </p:spPr>
        <p:txBody>
          <a:bodyPr wrap="square" rtlCol="0">
            <a:spAutoFit/>
          </a:bodyPr>
          <a:lstStyle/>
          <a:p>
            <a:pPr marL="173038" indent="-173038">
              <a:lnSpc>
                <a:spcPct val="90000"/>
              </a:lnSpc>
              <a:spcAft>
                <a:spcPts val="600"/>
              </a:spcAft>
            </a:pPr>
            <a:r>
              <a:rPr lang="en-US" sz="1100" b="1" i="1" dirty="0" smtClean="0">
                <a:solidFill>
                  <a:srgbClr val="244A58"/>
                </a:solidFill>
              </a:rPr>
              <a:t>What Worked</a:t>
            </a:r>
          </a:p>
        </p:txBody>
      </p:sp>
      <p:sp>
        <p:nvSpPr>
          <p:cNvPr id="8" name="TextBox 7"/>
          <p:cNvSpPr txBox="1"/>
          <p:nvPr/>
        </p:nvSpPr>
        <p:spPr>
          <a:xfrm>
            <a:off x="4533528" y="942510"/>
            <a:ext cx="1885012" cy="247504"/>
          </a:xfrm>
          <a:prstGeom prst="rect">
            <a:avLst/>
          </a:prstGeom>
          <a:noFill/>
        </p:spPr>
        <p:txBody>
          <a:bodyPr wrap="square" rtlCol="0">
            <a:spAutoFit/>
          </a:bodyPr>
          <a:lstStyle/>
          <a:p>
            <a:pPr marL="173038" indent="-173038">
              <a:lnSpc>
                <a:spcPct val="90000"/>
              </a:lnSpc>
              <a:spcAft>
                <a:spcPts val="600"/>
              </a:spcAft>
            </a:pPr>
            <a:r>
              <a:rPr lang="en-US" sz="1100" b="1" i="1" dirty="0" smtClean="0">
                <a:solidFill>
                  <a:srgbClr val="244A58"/>
                </a:solidFill>
              </a:rPr>
              <a:t>Description</a:t>
            </a:r>
          </a:p>
        </p:txBody>
      </p:sp>
      <p:cxnSp>
        <p:nvCxnSpPr>
          <p:cNvPr id="10" name="Straight Connector 9"/>
          <p:cNvCxnSpPr/>
          <p:nvPr/>
        </p:nvCxnSpPr>
        <p:spPr>
          <a:xfrm>
            <a:off x="1947940" y="1240595"/>
            <a:ext cx="2452438" cy="4272"/>
          </a:xfrm>
          <a:prstGeom prst="line">
            <a:avLst/>
          </a:prstGeom>
          <a:ln w="28575" cmpd="sng"/>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4533528" y="1244867"/>
            <a:ext cx="4490908" cy="1588"/>
          </a:xfrm>
          <a:prstGeom prst="line">
            <a:avLst/>
          </a:prstGeom>
          <a:ln w="28575" cmpd="sng"/>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1998731" y="3520158"/>
            <a:ext cx="2585588" cy="399853"/>
          </a:xfrm>
          <a:prstGeom prst="rect">
            <a:avLst/>
          </a:prstGeom>
          <a:noFill/>
        </p:spPr>
        <p:txBody>
          <a:bodyPr wrap="square" rtlCol="0">
            <a:spAutoFit/>
          </a:bodyPr>
          <a:lstStyle/>
          <a:p>
            <a:pPr marL="173038" indent="-173038">
              <a:lnSpc>
                <a:spcPct val="90000"/>
              </a:lnSpc>
              <a:spcAft>
                <a:spcPts val="600"/>
              </a:spcAft>
              <a:buFont typeface="Arial"/>
              <a:buChar char="•"/>
            </a:pPr>
            <a:r>
              <a:rPr lang="en-US" sz="1100" b="1" i="1" dirty="0" smtClean="0">
                <a:solidFill>
                  <a:srgbClr val="244A58"/>
                </a:solidFill>
              </a:rPr>
              <a:t>Working partnership with Higher Education Institutions</a:t>
            </a:r>
            <a:endParaRPr lang="en-US" sz="1100" i="1" dirty="0" smtClean="0">
              <a:solidFill>
                <a:srgbClr val="244A58"/>
              </a:solidFill>
            </a:endParaRPr>
          </a:p>
        </p:txBody>
      </p:sp>
      <p:sp>
        <p:nvSpPr>
          <p:cNvPr id="21" name="TextBox 20"/>
          <p:cNvSpPr txBox="1"/>
          <p:nvPr/>
        </p:nvSpPr>
        <p:spPr>
          <a:xfrm>
            <a:off x="4525061" y="3514633"/>
            <a:ext cx="4339545" cy="1086195"/>
          </a:xfrm>
          <a:prstGeom prst="rect">
            <a:avLst/>
          </a:prstGeom>
          <a:noFill/>
        </p:spPr>
        <p:txBody>
          <a:bodyPr wrap="square" rtlCol="0">
            <a:spAutoFit/>
          </a:bodyPr>
          <a:lstStyle/>
          <a:p>
            <a:pPr marL="173038" indent="-173038">
              <a:lnSpc>
                <a:spcPct val="90000"/>
              </a:lnSpc>
              <a:spcAft>
                <a:spcPts val="600"/>
              </a:spcAft>
              <a:buFont typeface="Arial"/>
              <a:buChar char="•"/>
            </a:pPr>
            <a:r>
              <a:rPr lang="en-US" sz="1100" dirty="0" smtClean="0">
                <a:solidFill>
                  <a:srgbClr val="244A58"/>
                </a:solidFill>
              </a:rPr>
              <a:t>NACA developed a strong, mutual working partnership with University of New Mexico IEAI including </a:t>
            </a:r>
          </a:p>
          <a:p>
            <a:pPr marL="630238" lvl="1" indent="-173038">
              <a:lnSpc>
                <a:spcPct val="90000"/>
              </a:lnSpc>
              <a:buFont typeface="Lucida Grande"/>
              <a:buChar char="-"/>
            </a:pPr>
            <a:r>
              <a:rPr lang="en-US" sz="1100" dirty="0" smtClean="0">
                <a:solidFill>
                  <a:srgbClr val="244A58"/>
                </a:solidFill>
              </a:rPr>
              <a:t>Teacher / professional development </a:t>
            </a:r>
          </a:p>
          <a:p>
            <a:pPr marL="630238" lvl="1" indent="-173038">
              <a:lnSpc>
                <a:spcPct val="90000"/>
              </a:lnSpc>
              <a:buFont typeface="Lucida Grande"/>
              <a:buChar char="-"/>
            </a:pPr>
            <a:r>
              <a:rPr lang="en-US" sz="1100" dirty="0" smtClean="0">
                <a:solidFill>
                  <a:srgbClr val="244A58"/>
                </a:solidFill>
              </a:rPr>
              <a:t>Technical assistance </a:t>
            </a:r>
            <a:r>
              <a:rPr lang="en-US" sz="1100" dirty="0" smtClean="0">
                <a:solidFill>
                  <a:schemeClr val="accent2"/>
                </a:solidFill>
              </a:rPr>
              <a:t>on curriculum development and evaluation </a:t>
            </a:r>
          </a:p>
          <a:p>
            <a:pPr marL="630238" lvl="1" indent="-173038">
              <a:lnSpc>
                <a:spcPct val="90000"/>
              </a:lnSpc>
              <a:buFont typeface="Lucida Grande"/>
              <a:buChar char="-"/>
            </a:pPr>
            <a:r>
              <a:rPr lang="en-US" sz="1100" dirty="0" err="1" smtClean="0">
                <a:solidFill>
                  <a:schemeClr val="accent2"/>
                </a:solidFill>
              </a:rPr>
              <a:t>UNM’s</a:t>
            </a:r>
            <a:r>
              <a:rPr lang="en-US" sz="1100" dirty="0" smtClean="0">
                <a:solidFill>
                  <a:schemeClr val="accent2"/>
                </a:solidFill>
              </a:rPr>
              <a:t> K-20 pipeline program</a:t>
            </a:r>
          </a:p>
        </p:txBody>
      </p:sp>
      <p:sp>
        <p:nvSpPr>
          <p:cNvPr id="22" name="TextBox 21"/>
          <p:cNvSpPr txBox="1"/>
          <p:nvPr/>
        </p:nvSpPr>
        <p:spPr>
          <a:xfrm>
            <a:off x="2049533" y="4765261"/>
            <a:ext cx="2585588" cy="399853"/>
          </a:xfrm>
          <a:prstGeom prst="rect">
            <a:avLst/>
          </a:prstGeom>
          <a:noFill/>
        </p:spPr>
        <p:txBody>
          <a:bodyPr wrap="square" rtlCol="0">
            <a:spAutoFit/>
          </a:bodyPr>
          <a:lstStyle/>
          <a:p>
            <a:pPr marL="173038" indent="-173038">
              <a:lnSpc>
                <a:spcPct val="90000"/>
              </a:lnSpc>
              <a:spcAft>
                <a:spcPts val="600"/>
              </a:spcAft>
              <a:buFont typeface="Arial"/>
              <a:buChar char="•"/>
            </a:pPr>
            <a:r>
              <a:rPr lang="en-US" sz="1100" b="1" i="1" dirty="0" smtClean="0">
                <a:solidFill>
                  <a:srgbClr val="244A58"/>
                </a:solidFill>
              </a:rPr>
              <a:t>Cultivating relationship with the Albuquerque Public Schools </a:t>
            </a:r>
            <a:endParaRPr lang="en-US" sz="1100" i="1" dirty="0" smtClean="0">
              <a:solidFill>
                <a:srgbClr val="244A58"/>
              </a:solidFill>
            </a:endParaRPr>
          </a:p>
        </p:txBody>
      </p:sp>
      <p:sp>
        <p:nvSpPr>
          <p:cNvPr id="23" name="TextBox 22"/>
          <p:cNvSpPr txBox="1"/>
          <p:nvPr/>
        </p:nvSpPr>
        <p:spPr>
          <a:xfrm>
            <a:off x="4609714" y="4772749"/>
            <a:ext cx="4339545" cy="1543243"/>
          </a:xfrm>
          <a:prstGeom prst="rect">
            <a:avLst/>
          </a:prstGeom>
          <a:noFill/>
        </p:spPr>
        <p:txBody>
          <a:bodyPr wrap="square" rtlCol="0">
            <a:spAutoFit/>
          </a:bodyPr>
          <a:lstStyle/>
          <a:p>
            <a:pPr marL="173038" indent="-173038">
              <a:lnSpc>
                <a:spcPct val="90000"/>
              </a:lnSpc>
              <a:spcAft>
                <a:spcPts val="600"/>
              </a:spcAft>
              <a:buFont typeface="Arial"/>
              <a:buChar char="•"/>
            </a:pPr>
            <a:r>
              <a:rPr lang="en-US" sz="1100" dirty="0" smtClean="0">
                <a:solidFill>
                  <a:srgbClr val="244A58"/>
                </a:solidFill>
              </a:rPr>
              <a:t>NACA strategically developed relationship with APS with a “Collaborative Charter” model clarifying the roles between the APS and NACA, an emerging charter school, and align procedures and policies in regard to federal funding, budget facilities/transportation services, student access, and community relations etc.</a:t>
            </a:r>
          </a:p>
          <a:p>
            <a:pPr marL="173038" indent="-173038">
              <a:lnSpc>
                <a:spcPct val="90000"/>
              </a:lnSpc>
              <a:spcAft>
                <a:spcPts val="600"/>
              </a:spcAft>
              <a:buFont typeface="Arial"/>
              <a:buChar char="•"/>
            </a:pPr>
            <a:r>
              <a:rPr lang="en-US" sz="1100" dirty="0" smtClean="0">
                <a:solidFill>
                  <a:srgbClr val="244A58"/>
                </a:solidFill>
              </a:rPr>
              <a:t>Multiple meetings between </a:t>
            </a:r>
            <a:r>
              <a:rPr lang="en-US" sz="1100" dirty="0" err="1" smtClean="0">
                <a:solidFill>
                  <a:srgbClr val="244A58"/>
                </a:solidFill>
              </a:rPr>
              <a:t>APS’s</a:t>
            </a:r>
            <a:r>
              <a:rPr lang="en-US" sz="1100" dirty="0" smtClean="0">
                <a:solidFill>
                  <a:srgbClr val="244A58"/>
                </a:solidFill>
              </a:rPr>
              <a:t> program directors and NACA staffs were conducted for collaboration in addition to clarifying the process prior to charter application</a:t>
            </a:r>
          </a:p>
        </p:txBody>
      </p:sp>
      <p:sp>
        <p:nvSpPr>
          <p:cNvPr id="26" name="Rectangle 25"/>
          <p:cNvSpPr/>
          <p:nvPr/>
        </p:nvSpPr>
        <p:spPr>
          <a:xfrm>
            <a:off x="204466" y="1334758"/>
            <a:ext cx="1589703" cy="6627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100" b="1" dirty="0" err="1" smtClean="0">
                <a:solidFill>
                  <a:srgbClr val="244A58"/>
                </a:solidFill>
              </a:rPr>
              <a:t>b</a:t>
            </a:r>
            <a:r>
              <a:rPr lang="en-US" sz="1100" b="1" dirty="0" smtClean="0">
                <a:solidFill>
                  <a:srgbClr val="244A58"/>
                </a:solidFill>
              </a:rPr>
              <a:t>. Community Engagement </a:t>
            </a:r>
            <a:r>
              <a:rPr lang="en-US" sz="1100" dirty="0" smtClean="0">
                <a:solidFill>
                  <a:srgbClr val="244A58"/>
                </a:solidFill>
              </a:rPr>
              <a:t>(Cont’d)</a:t>
            </a:r>
            <a:endParaRPr lang="en-US" sz="1100" dirty="0">
              <a:solidFill>
                <a:srgbClr val="244A58"/>
              </a:solidFill>
            </a:endParaRPr>
          </a:p>
        </p:txBody>
      </p:sp>
      <p:sp>
        <p:nvSpPr>
          <p:cNvPr id="32" name="TextBox 31"/>
          <p:cNvSpPr txBox="1"/>
          <p:nvPr/>
        </p:nvSpPr>
        <p:spPr>
          <a:xfrm>
            <a:off x="4533528" y="1385560"/>
            <a:ext cx="4491001" cy="1923347"/>
          </a:xfrm>
          <a:prstGeom prst="rect">
            <a:avLst/>
          </a:prstGeom>
          <a:noFill/>
        </p:spPr>
        <p:txBody>
          <a:bodyPr wrap="square" rtlCol="0">
            <a:spAutoFit/>
          </a:bodyPr>
          <a:lstStyle/>
          <a:p>
            <a:pPr marL="173038" indent="-173038">
              <a:lnSpc>
                <a:spcPct val="90000"/>
              </a:lnSpc>
              <a:buFont typeface="Arial"/>
              <a:buChar char="•"/>
            </a:pPr>
            <a:r>
              <a:rPr lang="en-US" sz="1100" dirty="0" smtClean="0">
                <a:solidFill>
                  <a:srgbClr val="244A58"/>
                </a:solidFill>
              </a:rPr>
              <a:t>NACA hired a full-time outreach organizer/facilitator with a year-long plan to engage the community and parents in a systematic manner including </a:t>
            </a:r>
          </a:p>
          <a:p>
            <a:pPr marL="630238" lvl="1" indent="-173038">
              <a:lnSpc>
                <a:spcPct val="90000"/>
              </a:lnSpc>
              <a:buFont typeface="Lucida Grande"/>
              <a:buChar char="-"/>
            </a:pPr>
            <a:r>
              <a:rPr lang="en-US" sz="1100" dirty="0" smtClean="0">
                <a:solidFill>
                  <a:srgbClr val="244A58"/>
                </a:solidFill>
              </a:rPr>
              <a:t>2 community forums </a:t>
            </a:r>
          </a:p>
          <a:p>
            <a:pPr marL="630238" lvl="1" indent="-173038">
              <a:lnSpc>
                <a:spcPct val="90000"/>
              </a:lnSpc>
              <a:buFont typeface="Lucida Grande"/>
              <a:buChar char="-"/>
            </a:pPr>
            <a:r>
              <a:rPr lang="en-US" sz="1100" dirty="0" smtClean="0">
                <a:solidFill>
                  <a:srgbClr val="244A58"/>
                </a:solidFill>
              </a:rPr>
              <a:t>5 advisory groups</a:t>
            </a:r>
          </a:p>
          <a:p>
            <a:pPr marL="630238" lvl="1" indent="-173038">
              <a:lnSpc>
                <a:spcPct val="90000"/>
              </a:lnSpc>
              <a:buFont typeface="Lucida Grande"/>
              <a:buChar char="-"/>
            </a:pPr>
            <a:r>
              <a:rPr lang="en-US" sz="1100" dirty="0" smtClean="0">
                <a:solidFill>
                  <a:srgbClr val="244A58"/>
                </a:solidFill>
              </a:rPr>
              <a:t>10 focus groups, and </a:t>
            </a:r>
          </a:p>
          <a:p>
            <a:pPr marL="630238" lvl="1" indent="-173038">
              <a:lnSpc>
                <a:spcPct val="90000"/>
              </a:lnSpc>
              <a:buFont typeface="Lucida Grande"/>
              <a:buChar char="-"/>
            </a:pPr>
            <a:r>
              <a:rPr lang="en-US" sz="1100" dirty="0" smtClean="0">
                <a:solidFill>
                  <a:srgbClr val="244A58"/>
                </a:solidFill>
              </a:rPr>
              <a:t>12 documented hours of individual interviews with parents per week ‘</a:t>
            </a:r>
          </a:p>
          <a:p>
            <a:pPr marL="173038" indent="-173038">
              <a:lnSpc>
                <a:spcPct val="90000"/>
              </a:lnSpc>
              <a:buFont typeface="Arial"/>
              <a:buChar char="•"/>
            </a:pPr>
            <a:r>
              <a:rPr lang="en-US" sz="1100" dirty="0" smtClean="0">
                <a:solidFill>
                  <a:srgbClr val="244A58"/>
                </a:solidFill>
              </a:rPr>
              <a:t>The meetings/findings helped to provide grassroots level information on the community and each stakeholder’s needs for school design while building strong buy-in and support for the school within the community</a:t>
            </a:r>
          </a:p>
        </p:txBody>
      </p:sp>
      <p:sp>
        <p:nvSpPr>
          <p:cNvPr id="35" name="TextBox 34"/>
          <p:cNvSpPr txBox="1"/>
          <p:nvPr/>
        </p:nvSpPr>
        <p:spPr>
          <a:xfrm>
            <a:off x="204466" y="984845"/>
            <a:ext cx="1589703" cy="247504"/>
          </a:xfrm>
          <a:prstGeom prst="rect">
            <a:avLst/>
          </a:prstGeom>
          <a:noFill/>
        </p:spPr>
        <p:txBody>
          <a:bodyPr wrap="square" rtlCol="0">
            <a:spAutoFit/>
          </a:bodyPr>
          <a:lstStyle/>
          <a:p>
            <a:pPr marL="173038" indent="-173038">
              <a:lnSpc>
                <a:spcPct val="90000"/>
              </a:lnSpc>
              <a:spcAft>
                <a:spcPts val="600"/>
              </a:spcAft>
            </a:pPr>
            <a:r>
              <a:rPr lang="en-US" sz="1100" b="1" i="1" dirty="0" smtClean="0">
                <a:solidFill>
                  <a:srgbClr val="244A58"/>
                </a:solidFill>
              </a:rPr>
              <a:t>Area</a:t>
            </a:r>
          </a:p>
        </p:txBody>
      </p:sp>
      <p:sp>
        <p:nvSpPr>
          <p:cNvPr id="15" name="Date Placeholder 14"/>
          <p:cNvSpPr>
            <a:spLocks noGrp="1"/>
          </p:cNvSpPr>
          <p:nvPr>
            <p:ph type="dt" sz="half" idx="10"/>
          </p:nvPr>
        </p:nvSpPr>
        <p:spPr>
          <a:xfrm>
            <a:off x="5629835" y="6512028"/>
            <a:ext cx="2133600" cy="365125"/>
          </a:xfrm>
        </p:spPr>
        <p:txBody>
          <a:bodyPr/>
          <a:lstStyle/>
          <a:p>
            <a:fld id="{19BB9445-F093-8C49-AC2F-DCF3BDB87807}" type="datetime1">
              <a:rPr lang="en-US" sz="900" smtClean="0"/>
              <a:pPr/>
              <a:t>1/5/16</a:t>
            </a:fld>
            <a:endParaRPr lang="en-US" sz="900"/>
          </a:p>
        </p:txBody>
      </p:sp>
      <p:sp>
        <p:nvSpPr>
          <p:cNvPr id="16" name="Slide Number Placeholder 15"/>
          <p:cNvSpPr>
            <a:spLocks noGrp="1"/>
          </p:cNvSpPr>
          <p:nvPr>
            <p:ph type="sldNum" sz="quarter" idx="12"/>
          </p:nvPr>
        </p:nvSpPr>
        <p:spPr>
          <a:xfrm>
            <a:off x="7897906" y="6512028"/>
            <a:ext cx="990600" cy="365125"/>
          </a:xfrm>
        </p:spPr>
        <p:txBody>
          <a:bodyPr/>
          <a:lstStyle/>
          <a:p>
            <a:fld id="{D40F320C-B9C4-C043-A353-A08A4C7BBAD5}" type="slidenum">
              <a:rPr lang="en-US" sz="900" smtClean="0"/>
              <a:pPr/>
              <a:t>15</a:t>
            </a:fld>
            <a:endParaRPr lang="en-US" sz="900" dirty="0"/>
          </a:p>
        </p:txBody>
      </p:sp>
      <p:sp>
        <p:nvSpPr>
          <p:cNvPr id="19" name="Footer Placeholder 18"/>
          <p:cNvSpPr>
            <a:spLocks noGrp="1"/>
          </p:cNvSpPr>
          <p:nvPr>
            <p:ph type="ftr" sz="quarter" idx="11"/>
          </p:nvPr>
        </p:nvSpPr>
        <p:spPr>
          <a:xfrm>
            <a:off x="264458" y="6512028"/>
            <a:ext cx="4840941" cy="365125"/>
          </a:xfrm>
        </p:spPr>
        <p:txBody>
          <a:bodyPr/>
          <a:lstStyle/>
          <a:p>
            <a:r>
              <a:rPr lang="en-US" sz="900" dirty="0" smtClean="0"/>
              <a:t>Native American Community Academy</a:t>
            </a:r>
            <a:endParaRPr lang="en-US" sz="9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9144000" cy="644364"/>
          </a:xfrm>
          <a:solidFill>
            <a:schemeClr val="bg1">
              <a:lumMod val="85000"/>
            </a:schemeClr>
          </a:solidFill>
        </p:spPr>
        <p:txBody>
          <a:bodyPr anchor="ctr">
            <a:noAutofit/>
          </a:bodyPr>
          <a:lstStyle/>
          <a:p>
            <a:pPr marL="342900" indent="4763" algn="l" eaLnBrk="1" hangingPunct="1"/>
            <a:r>
              <a:rPr lang="en-US" sz="2000" dirty="0" smtClean="0">
                <a:solidFill>
                  <a:srgbClr val="18579B"/>
                </a:solidFill>
              </a:rPr>
              <a:t>Development &amp; Implementation (1/3) </a:t>
            </a:r>
          </a:p>
        </p:txBody>
      </p:sp>
      <p:sp>
        <p:nvSpPr>
          <p:cNvPr id="17" name="TextBox 16"/>
          <p:cNvSpPr txBox="1"/>
          <p:nvPr/>
        </p:nvSpPr>
        <p:spPr>
          <a:xfrm>
            <a:off x="1906402" y="994848"/>
            <a:ext cx="2493976" cy="552202"/>
          </a:xfrm>
          <a:prstGeom prst="rect">
            <a:avLst/>
          </a:prstGeom>
          <a:noFill/>
        </p:spPr>
        <p:txBody>
          <a:bodyPr wrap="square" rtlCol="0">
            <a:spAutoFit/>
          </a:bodyPr>
          <a:lstStyle/>
          <a:p>
            <a:pPr marL="173038" indent="-173038">
              <a:lnSpc>
                <a:spcPct val="90000"/>
              </a:lnSpc>
              <a:spcAft>
                <a:spcPts val="600"/>
              </a:spcAft>
              <a:buFont typeface="Arial"/>
              <a:buChar char="•"/>
            </a:pPr>
            <a:r>
              <a:rPr lang="en-US" sz="1100" b="1" i="1" dirty="0" smtClean="0">
                <a:solidFill>
                  <a:schemeClr val="accent2"/>
                </a:solidFill>
              </a:rPr>
              <a:t>Integrating the community in school leadership and organization </a:t>
            </a:r>
            <a:endParaRPr lang="en-US" sz="1100" dirty="0" smtClean="0">
              <a:solidFill>
                <a:schemeClr val="accent2"/>
              </a:solidFill>
            </a:endParaRPr>
          </a:p>
        </p:txBody>
      </p:sp>
      <p:sp>
        <p:nvSpPr>
          <p:cNvPr id="19" name="Rectangle 18"/>
          <p:cNvSpPr/>
          <p:nvPr/>
        </p:nvSpPr>
        <p:spPr>
          <a:xfrm>
            <a:off x="204466" y="1036612"/>
            <a:ext cx="1589703" cy="6627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100" b="1" dirty="0" smtClean="0">
                <a:solidFill>
                  <a:srgbClr val="244A58"/>
                </a:solidFill>
              </a:rPr>
              <a:t>c. Governance &amp; Leadership</a:t>
            </a:r>
            <a:endParaRPr lang="en-US" sz="1100" b="1" dirty="0">
              <a:solidFill>
                <a:srgbClr val="244A58"/>
              </a:solidFill>
            </a:endParaRPr>
          </a:p>
        </p:txBody>
      </p:sp>
      <p:sp>
        <p:nvSpPr>
          <p:cNvPr id="33" name="Rectangle 32"/>
          <p:cNvSpPr/>
          <p:nvPr/>
        </p:nvSpPr>
        <p:spPr>
          <a:xfrm>
            <a:off x="233098" y="3573788"/>
            <a:ext cx="1589703" cy="6627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100" b="1" dirty="0" err="1" smtClean="0">
                <a:solidFill>
                  <a:srgbClr val="244A58"/>
                </a:solidFill>
              </a:rPr>
              <a:t>d</a:t>
            </a:r>
            <a:r>
              <a:rPr lang="en-US" sz="1100" b="1" dirty="0" smtClean="0">
                <a:solidFill>
                  <a:srgbClr val="244A58"/>
                </a:solidFill>
              </a:rPr>
              <a:t>. Curriculum</a:t>
            </a:r>
            <a:endParaRPr lang="en-US" sz="1100" b="1" dirty="0">
              <a:solidFill>
                <a:srgbClr val="244A58"/>
              </a:solidFill>
            </a:endParaRPr>
          </a:p>
        </p:txBody>
      </p:sp>
      <p:sp>
        <p:nvSpPr>
          <p:cNvPr id="46" name="TextBox 45"/>
          <p:cNvSpPr txBox="1"/>
          <p:nvPr/>
        </p:nvSpPr>
        <p:spPr>
          <a:xfrm>
            <a:off x="1905157" y="3467532"/>
            <a:ext cx="2342330" cy="704552"/>
          </a:xfrm>
          <a:prstGeom prst="rect">
            <a:avLst/>
          </a:prstGeom>
          <a:noFill/>
        </p:spPr>
        <p:txBody>
          <a:bodyPr wrap="square" rtlCol="0">
            <a:spAutoFit/>
          </a:bodyPr>
          <a:lstStyle/>
          <a:p>
            <a:pPr marL="173038" indent="-173038">
              <a:lnSpc>
                <a:spcPct val="90000"/>
              </a:lnSpc>
              <a:spcAft>
                <a:spcPts val="600"/>
              </a:spcAft>
              <a:buFont typeface="Arial"/>
              <a:buChar char="•"/>
            </a:pPr>
            <a:r>
              <a:rPr lang="en-US" sz="1100" b="1" i="1" dirty="0" smtClean="0">
                <a:solidFill>
                  <a:schemeClr val="accent2"/>
                </a:solidFill>
              </a:rPr>
              <a:t>Integrated-curriculum combining culture and community with rigorous academics</a:t>
            </a:r>
          </a:p>
        </p:txBody>
      </p:sp>
      <p:sp>
        <p:nvSpPr>
          <p:cNvPr id="16" name="TextBox 15"/>
          <p:cNvSpPr txBox="1"/>
          <p:nvPr/>
        </p:nvSpPr>
        <p:spPr>
          <a:xfrm>
            <a:off x="1947940" y="652626"/>
            <a:ext cx="2452438" cy="247504"/>
          </a:xfrm>
          <a:prstGeom prst="rect">
            <a:avLst/>
          </a:prstGeom>
          <a:noFill/>
        </p:spPr>
        <p:txBody>
          <a:bodyPr wrap="square" rtlCol="0">
            <a:spAutoFit/>
          </a:bodyPr>
          <a:lstStyle/>
          <a:p>
            <a:pPr marL="173038" indent="-173038">
              <a:lnSpc>
                <a:spcPct val="90000"/>
              </a:lnSpc>
              <a:spcAft>
                <a:spcPts val="600"/>
              </a:spcAft>
            </a:pPr>
            <a:r>
              <a:rPr lang="en-US" sz="1100" b="1" i="1" dirty="0" smtClean="0">
                <a:solidFill>
                  <a:srgbClr val="244A58"/>
                </a:solidFill>
              </a:rPr>
              <a:t>What Worked</a:t>
            </a:r>
          </a:p>
        </p:txBody>
      </p:sp>
      <p:sp>
        <p:nvSpPr>
          <p:cNvPr id="18" name="TextBox 17"/>
          <p:cNvSpPr txBox="1"/>
          <p:nvPr/>
        </p:nvSpPr>
        <p:spPr>
          <a:xfrm>
            <a:off x="4400378" y="644364"/>
            <a:ext cx="2018162" cy="247504"/>
          </a:xfrm>
          <a:prstGeom prst="rect">
            <a:avLst/>
          </a:prstGeom>
          <a:noFill/>
        </p:spPr>
        <p:txBody>
          <a:bodyPr wrap="square" rtlCol="0">
            <a:spAutoFit/>
          </a:bodyPr>
          <a:lstStyle/>
          <a:p>
            <a:pPr marL="173038" indent="-173038">
              <a:lnSpc>
                <a:spcPct val="90000"/>
              </a:lnSpc>
              <a:spcAft>
                <a:spcPts val="600"/>
              </a:spcAft>
            </a:pPr>
            <a:r>
              <a:rPr lang="en-US" sz="1100" b="1" i="1" dirty="0" smtClean="0">
                <a:solidFill>
                  <a:srgbClr val="244A58"/>
                </a:solidFill>
              </a:rPr>
              <a:t>Description / Example</a:t>
            </a:r>
          </a:p>
        </p:txBody>
      </p:sp>
      <p:cxnSp>
        <p:nvCxnSpPr>
          <p:cNvPr id="20" name="Straight Connector 19"/>
          <p:cNvCxnSpPr/>
          <p:nvPr/>
        </p:nvCxnSpPr>
        <p:spPr>
          <a:xfrm>
            <a:off x="1947940" y="942449"/>
            <a:ext cx="2361383" cy="4272"/>
          </a:xfrm>
          <a:prstGeom prst="line">
            <a:avLst/>
          </a:prstGeom>
          <a:ln w="28575" cmpd="sng"/>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4400378" y="948309"/>
            <a:ext cx="4624058" cy="1588"/>
          </a:xfrm>
          <a:prstGeom prst="line">
            <a:avLst/>
          </a:prstGeom>
          <a:ln w="28575" cmpd="sng"/>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4257609" y="1011211"/>
            <a:ext cx="4646074" cy="856901"/>
          </a:xfrm>
          <a:prstGeom prst="rect">
            <a:avLst/>
          </a:prstGeom>
          <a:noFill/>
        </p:spPr>
        <p:txBody>
          <a:bodyPr wrap="square" rtlCol="0">
            <a:spAutoFit/>
          </a:bodyPr>
          <a:lstStyle/>
          <a:p>
            <a:pPr marL="173038" indent="-173038">
              <a:lnSpc>
                <a:spcPct val="90000"/>
              </a:lnSpc>
              <a:spcAft>
                <a:spcPts val="600"/>
              </a:spcAft>
              <a:buFont typeface="Arial"/>
              <a:buChar char="•"/>
            </a:pPr>
            <a:r>
              <a:rPr lang="en-US" sz="1100" dirty="0" err="1" smtClean="0">
                <a:solidFill>
                  <a:schemeClr val="accent2"/>
                </a:solidFill>
              </a:rPr>
              <a:t>NACA’s</a:t>
            </a:r>
            <a:r>
              <a:rPr lang="en-US" sz="1100" dirty="0" smtClean="0">
                <a:solidFill>
                  <a:schemeClr val="accent2"/>
                </a:solidFill>
              </a:rPr>
              <a:t> leadership and organization structure explicitly integrates the community into school’s ongoing program development and activities (e.g., Governing Council, Tribal Relations Dean, Director of Enrollment and Community Relations, Student Support Program Director, Director of OST, External Partnerships)</a:t>
            </a:r>
          </a:p>
        </p:txBody>
      </p:sp>
      <p:sp>
        <p:nvSpPr>
          <p:cNvPr id="23" name="TextBox 22"/>
          <p:cNvSpPr txBox="1"/>
          <p:nvPr/>
        </p:nvSpPr>
        <p:spPr>
          <a:xfrm>
            <a:off x="4247486" y="1862995"/>
            <a:ext cx="4656197" cy="1466299"/>
          </a:xfrm>
          <a:prstGeom prst="rect">
            <a:avLst/>
          </a:prstGeom>
          <a:noFill/>
        </p:spPr>
        <p:txBody>
          <a:bodyPr wrap="square" rtlCol="0">
            <a:spAutoFit/>
          </a:bodyPr>
          <a:lstStyle/>
          <a:p>
            <a:pPr marL="173038" indent="-173038">
              <a:lnSpc>
                <a:spcPct val="90000"/>
              </a:lnSpc>
              <a:spcAft>
                <a:spcPts val="600"/>
              </a:spcAft>
              <a:buFont typeface="Arial"/>
              <a:buChar char="•"/>
            </a:pPr>
            <a:r>
              <a:rPr lang="en-US" sz="1100" dirty="0" smtClean="0">
                <a:solidFill>
                  <a:schemeClr val="accent2"/>
                </a:solidFill>
              </a:rPr>
              <a:t>NACA has two key annual events, the NACA Community Celebration in the fall and the NACA POW-WOW in the Spring/Summer, both of which are open to the entire NACA families and overall community.  The events typically have 500~700 attendants.  NACA also hosts various international, national and local visits from educators, cultural leaders, non-profits and representatives from various tribes and nations (e.g., </a:t>
            </a:r>
            <a:r>
              <a:rPr lang="en-US" sz="1100" dirty="0" err="1" smtClean="0">
                <a:solidFill>
                  <a:schemeClr val="accent2"/>
                </a:solidFill>
              </a:rPr>
              <a:t>Mauri</a:t>
            </a:r>
            <a:r>
              <a:rPr lang="en-US" sz="1100" dirty="0" smtClean="0">
                <a:solidFill>
                  <a:schemeClr val="accent2"/>
                </a:solidFill>
              </a:rPr>
              <a:t>, </a:t>
            </a:r>
            <a:r>
              <a:rPr lang="en-US" sz="1100" dirty="0" err="1" smtClean="0">
                <a:solidFill>
                  <a:schemeClr val="accent2"/>
                </a:solidFill>
              </a:rPr>
              <a:t>Austrailian</a:t>
            </a:r>
            <a:r>
              <a:rPr lang="en-US" sz="1100" dirty="0" smtClean="0">
                <a:solidFill>
                  <a:schemeClr val="accent2"/>
                </a:solidFill>
              </a:rPr>
              <a:t> Catholic Education Board, Hawaiian Charter Schools, Colorado Colleges and various other visitors from educational, non-profit, and foundation communities ) </a:t>
            </a:r>
          </a:p>
        </p:txBody>
      </p:sp>
      <p:sp>
        <p:nvSpPr>
          <p:cNvPr id="24" name="Rectangle 23"/>
          <p:cNvSpPr/>
          <p:nvPr/>
        </p:nvSpPr>
        <p:spPr>
          <a:xfrm>
            <a:off x="4254650" y="3469348"/>
            <a:ext cx="4508350" cy="1466299"/>
          </a:xfrm>
          <a:prstGeom prst="rect">
            <a:avLst/>
          </a:prstGeom>
        </p:spPr>
        <p:txBody>
          <a:bodyPr wrap="square">
            <a:spAutoFit/>
          </a:bodyPr>
          <a:lstStyle/>
          <a:p>
            <a:pPr marL="115888" lvl="1" indent="-115888">
              <a:lnSpc>
                <a:spcPct val="90000"/>
              </a:lnSpc>
              <a:buFont typeface="Arial"/>
              <a:buChar char="•"/>
            </a:pPr>
            <a:r>
              <a:rPr lang="en-US" sz="1100" dirty="0" err="1" smtClean="0">
                <a:solidFill>
                  <a:srgbClr val="244A58"/>
                </a:solidFill>
                <a:ea typeface="ＭＳ Ｐゴシック" pitchFamily="-107" charset="-128"/>
              </a:rPr>
              <a:t>NACA’s</a:t>
            </a:r>
            <a:r>
              <a:rPr lang="en-US" sz="1100" dirty="0" smtClean="0">
                <a:solidFill>
                  <a:srgbClr val="244A58"/>
                </a:solidFill>
                <a:ea typeface="ＭＳ Ｐゴシック" pitchFamily="-107" charset="-128"/>
              </a:rPr>
              <a:t> school curriculum balances integration of culture, community and wellness philosophy with rigorous college preparatory curriculum and testing requirements</a:t>
            </a:r>
          </a:p>
          <a:p>
            <a:pPr marL="344488" lvl="2" indent="-176213">
              <a:lnSpc>
                <a:spcPct val="90000"/>
              </a:lnSpc>
              <a:buFont typeface="Lucida Grande"/>
              <a:buChar char="-"/>
            </a:pPr>
            <a:r>
              <a:rPr lang="en-US" sz="1100" dirty="0" smtClean="0">
                <a:solidFill>
                  <a:srgbClr val="244A58"/>
                </a:solidFill>
                <a:ea typeface="ＭＳ Ｐゴシック" pitchFamily="-107" charset="-128"/>
              </a:rPr>
              <a:t>Use of Native literature, language and culture and community participation (e.g., p</a:t>
            </a:r>
            <a:r>
              <a:rPr lang="en-US" sz="1100" dirty="0" smtClean="0">
                <a:solidFill>
                  <a:schemeClr val="accent2"/>
                </a:solidFill>
              </a:rPr>
              <a:t>resentations, open houses, guest speakers, cultural events) built into the core curriculum </a:t>
            </a:r>
          </a:p>
          <a:p>
            <a:pPr marL="344488" lvl="2" indent="-176213">
              <a:lnSpc>
                <a:spcPct val="90000"/>
              </a:lnSpc>
              <a:buFont typeface="Lucida Grande"/>
              <a:buChar char="-"/>
            </a:pPr>
            <a:r>
              <a:rPr lang="en-US" sz="1100" dirty="0" smtClean="0">
                <a:solidFill>
                  <a:srgbClr val="244A58"/>
                </a:solidFill>
                <a:ea typeface="ＭＳ Ｐゴシック" pitchFamily="-107" charset="-128"/>
              </a:rPr>
              <a:t>Specific Native studies offered at school, e.g., Native languages </a:t>
            </a:r>
          </a:p>
          <a:p>
            <a:pPr marL="344488" lvl="2" indent="-176213">
              <a:lnSpc>
                <a:spcPct val="90000"/>
              </a:lnSpc>
              <a:buFont typeface="Lucida Grande"/>
              <a:buChar char="-"/>
            </a:pPr>
            <a:r>
              <a:rPr lang="en-US" sz="1100" dirty="0" smtClean="0">
                <a:solidFill>
                  <a:srgbClr val="244A58"/>
                </a:solidFill>
                <a:ea typeface="ＭＳ Ｐゴシック" pitchFamily="-107" charset="-128"/>
              </a:rPr>
              <a:t>Rigorous graduation requirement including 6 dual enrollment credits</a:t>
            </a:r>
          </a:p>
        </p:txBody>
      </p:sp>
      <p:sp>
        <p:nvSpPr>
          <p:cNvPr id="25" name="TextBox 24"/>
          <p:cNvSpPr txBox="1"/>
          <p:nvPr/>
        </p:nvSpPr>
        <p:spPr>
          <a:xfrm>
            <a:off x="1950249" y="4938352"/>
            <a:ext cx="2297237" cy="552202"/>
          </a:xfrm>
          <a:prstGeom prst="rect">
            <a:avLst/>
          </a:prstGeom>
          <a:noFill/>
        </p:spPr>
        <p:txBody>
          <a:bodyPr wrap="square" rtlCol="0">
            <a:spAutoFit/>
          </a:bodyPr>
          <a:lstStyle/>
          <a:p>
            <a:pPr marL="173038" indent="-173038">
              <a:lnSpc>
                <a:spcPct val="90000"/>
              </a:lnSpc>
              <a:spcAft>
                <a:spcPts val="600"/>
              </a:spcAft>
              <a:buFont typeface="Arial"/>
              <a:buChar char="•"/>
            </a:pPr>
            <a:r>
              <a:rPr lang="en-US" sz="1100" b="1" i="1" dirty="0" smtClean="0">
                <a:solidFill>
                  <a:schemeClr val="accent2"/>
                </a:solidFill>
              </a:rPr>
              <a:t>Curriculum Advisory Teams along critical elements of curriculum focus  </a:t>
            </a:r>
          </a:p>
        </p:txBody>
      </p:sp>
      <p:sp>
        <p:nvSpPr>
          <p:cNvPr id="26" name="Rectangle 25"/>
          <p:cNvSpPr/>
          <p:nvPr/>
        </p:nvSpPr>
        <p:spPr>
          <a:xfrm>
            <a:off x="4299743" y="4904891"/>
            <a:ext cx="4638910" cy="704552"/>
          </a:xfrm>
          <a:prstGeom prst="rect">
            <a:avLst/>
          </a:prstGeom>
        </p:spPr>
        <p:txBody>
          <a:bodyPr wrap="square">
            <a:spAutoFit/>
          </a:bodyPr>
          <a:lstStyle/>
          <a:p>
            <a:pPr marL="115888" lvl="1" indent="-115888">
              <a:lnSpc>
                <a:spcPct val="90000"/>
              </a:lnSpc>
              <a:buFont typeface="Arial"/>
              <a:buChar char="•"/>
            </a:pPr>
            <a:r>
              <a:rPr lang="en-US" sz="1100" dirty="0" smtClean="0">
                <a:solidFill>
                  <a:srgbClr val="244A58"/>
                </a:solidFill>
                <a:ea typeface="ＭＳ Ｐゴシック" pitchFamily="-107" charset="-128"/>
              </a:rPr>
              <a:t>NACA formed 5 Curriculum Advisory Teams to guide and ensure success of its key areas of curriculum focus: Wellness, Core Content, Native American Studies, Out-of-School Time, and College focused teams </a:t>
            </a:r>
          </a:p>
        </p:txBody>
      </p:sp>
      <p:cxnSp>
        <p:nvCxnSpPr>
          <p:cNvPr id="27" name="Straight Connector 26"/>
          <p:cNvCxnSpPr/>
          <p:nvPr/>
        </p:nvCxnSpPr>
        <p:spPr>
          <a:xfrm>
            <a:off x="1933788" y="3464587"/>
            <a:ext cx="7067365" cy="1588"/>
          </a:xfrm>
          <a:prstGeom prst="line">
            <a:avLst/>
          </a:prstGeom>
          <a:ln w="25400" cmpd="sng">
            <a:solidFill>
              <a:schemeClr val="accent1">
                <a:lumMod val="75000"/>
              </a:schemeClr>
            </a:solidFill>
            <a:prstDash val="sysDot"/>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1959829" y="5694896"/>
            <a:ext cx="2627127" cy="247504"/>
          </a:xfrm>
          <a:prstGeom prst="rect">
            <a:avLst/>
          </a:prstGeom>
          <a:noFill/>
        </p:spPr>
        <p:txBody>
          <a:bodyPr wrap="square" rtlCol="0">
            <a:spAutoFit/>
          </a:bodyPr>
          <a:lstStyle/>
          <a:p>
            <a:pPr marL="173038" indent="-173038">
              <a:lnSpc>
                <a:spcPct val="90000"/>
              </a:lnSpc>
              <a:spcAft>
                <a:spcPts val="600"/>
              </a:spcAft>
              <a:buFont typeface="Arial"/>
              <a:buChar char="•"/>
            </a:pPr>
            <a:r>
              <a:rPr lang="en-US" sz="1100" b="1" i="1" dirty="0" smtClean="0">
                <a:solidFill>
                  <a:schemeClr val="accent2"/>
                </a:solidFill>
              </a:rPr>
              <a:t>Advisory Program  </a:t>
            </a:r>
          </a:p>
        </p:txBody>
      </p:sp>
      <p:sp>
        <p:nvSpPr>
          <p:cNvPr id="31" name="Rectangle 30"/>
          <p:cNvSpPr/>
          <p:nvPr/>
        </p:nvSpPr>
        <p:spPr>
          <a:xfrm>
            <a:off x="4309323" y="5661436"/>
            <a:ext cx="4453677" cy="704552"/>
          </a:xfrm>
          <a:prstGeom prst="rect">
            <a:avLst/>
          </a:prstGeom>
        </p:spPr>
        <p:txBody>
          <a:bodyPr wrap="square">
            <a:spAutoFit/>
          </a:bodyPr>
          <a:lstStyle/>
          <a:p>
            <a:pPr marL="115888" lvl="1" indent="-115888">
              <a:lnSpc>
                <a:spcPct val="90000"/>
              </a:lnSpc>
              <a:buFont typeface="Arial"/>
              <a:buChar char="•"/>
            </a:pPr>
            <a:r>
              <a:rPr lang="en-US" sz="1100" dirty="0" smtClean="0">
                <a:solidFill>
                  <a:srgbClr val="244A58"/>
                </a:solidFill>
                <a:ea typeface="ＭＳ Ｐゴシック" pitchFamily="-107" charset="-128"/>
              </a:rPr>
              <a:t>Every student at NACA has an Advisor who is an advocate for the student and allows the students to develop a “positive relationship with an adult”; Each advisor has 8-12 advisees and meets twice a week for 60 minutes in a small group  </a:t>
            </a:r>
          </a:p>
        </p:txBody>
      </p:sp>
      <p:sp>
        <p:nvSpPr>
          <p:cNvPr id="36" name="TextBox 35"/>
          <p:cNvSpPr txBox="1"/>
          <p:nvPr/>
        </p:nvSpPr>
        <p:spPr>
          <a:xfrm>
            <a:off x="1905605" y="1852501"/>
            <a:ext cx="2341881" cy="704552"/>
          </a:xfrm>
          <a:prstGeom prst="rect">
            <a:avLst/>
          </a:prstGeom>
          <a:noFill/>
        </p:spPr>
        <p:txBody>
          <a:bodyPr wrap="square" rtlCol="0">
            <a:spAutoFit/>
          </a:bodyPr>
          <a:lstStyle/>
          <a:p>
            <a:pPr marL="173038" indent="-173038">
              <a:lnSpc>
                <a:spcPct val="90000"/>
              </a:lnSpc>
              <a:spcAft>
                <a:spcPts val="600"/>
              </a:spcAft>
              <a:buFont typeface="Arial"/>
              <a:buChar char="•"/>
            </a:pPr>
            <a:r>
              <a:rPr lang="en-US" sz="1100" b="1" i="1" dirty="0" smtClean="0">
                <a:solidFill>
                  <a:schemeClr val="accent2"/>
                </a:solidFill>
              </a:rPr>
              <a:t>School serving as the leader in convening the community with active communication, programs, and events</a:t>
            </a:r>
          </a:p>
        </p:txBody>
      </p:sp>
      <p:sp>
        <p:nvSpPr>
          <p:cNvPr id="28" name="Date Placeholder 27"/>
          <p:cNvSpPr>
            <a:spLocks noGrp="1"/>
          </p:cNvSpPr>
          <p:nvPr>
            <p:ph type="dt" sz="half" idx="10"/>
          </p:nvPr>
        </p:nvSpPr>
        <p:spPr>
          <a:xfrm>
            <a:off x="5629835" y="6460867"/>
            <a:ext cx="2133600" cy="365125"/>
          </a:xfrm>
        </p:spPr>
        <p:txBody>
          <a:bodyPr/>
          <a:lstStyle/>
          <a:p>
            <a:fld id="{F0576249-D768-1D44-B9C0-E85B2E8D5E7D}" type="datetime1">
              <a:rPr lang="en-US" sz="900" smtClean="0"/>
              <a:pPr/>
              <a:t>1/5/16</a:t>
            </a:fld>
            <a:endParaRPr lang="en-US" sz="900"/>
          </a:p>
        </p:txBody>
      </p:sp>
      <p:sp>
        <p:nvSpPr>
          <p:cNvPr id="29" name="Slide Number Placeholder 28"/>
          <p:cNvSpPr>
            <a:spLocks noGrp="1"/>
          </p:cNvSpPr>
          <p:nvPr>
            <p:ph type="sldNum" sz="quarter" idx="12"/>
          </p:nvPr>
        </p:nvSpPr>
        <p:spPr>
          <a:xfrm>
            <a:off x="7897906" y="6460867"/>
            <a:ext cx="990600" cy="365125"/>
          </a:xfrm>
        </p:spPr>
        <p:txBody>
          <a:bodyPr/>
          <a:lstStyle/>
          <a:p>
            <a:fld id="{D40F320C-B9C4-C043-A353-A08A4C7BBAD5}" type="slidenum">
              <a:rPr lang="en-US" sz="900" smtClean="0"/>
              <a:pPr/>
              <a:t>16</a:t>
            </a:fld>
            <a:endParaRPr lang="en-US" sz="900" dirty="0"/>
          </a:p>
        </p:txBody>
      </p:sp>
      <p:sp>
        <p:nvSpPr>
          <p:cNvPr id="32" name="Footer Placeholder 31"/>
          <p:cNvSpPr>
            <a:spLocks noGrp="1"/>
          </p:cNvSpPr>
          <p:nvPr>
            <p:ph type="ftr" sz="quarter" idx="11"/>
          </p:nvPr>
        </p:nvSpPr>
        <p:spPr>
          <a:xfrm>
            <a:off x="264458" y="6460867"/>
            <a:ext cx="4840941" cy="365125"/>
          </a:xfrm>
        </p:spPr>
        <p:txBody>
          <a:bodyPr/>
          <a:lstStyle/>
          <a:p>
            <a:r>
              <a:rPr lang="en-US" sz="900" dirty="0" smtClean="0"/>
              <a:t>Native American Community Academy</a:t>
            </a:r>
            <a:endParaRPr lang="en-US" sz="9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9769"/>
            <a:ext cx="9144000" cy="849918"/>
          </a:xfrm>
          <a:solidFill>
            <a:schemeClr val="bg1">
              <a:lumMod val="85000"/>
            </a:schemeClr>
          </a:solidFill>
        </p:spPr>
        <p:txBody>
          <a:bodyPr anchor="ctr">
            <a:noAutofit/>
          </a:bodyPr>
          <a:lstStyle/>
          <a:p>
            <a:pPr marL="342900" indent="4763" algn="l"/>
            <a:r>
              <a:rPr lang="en-US" sz="1400" b="1" dirty="0" smtClean="0">
                <a:solidFill>
                  <a:srgbClr val="18579B"/>
                </a:solidFill>
              </a:rPr>
              <a:t>Development &amp; Implementation: </a:t>
            </a:r>
            <a:r>
              <a:rPr lang="en-US" sz="1400" b="1" dirty="0" err="1" smtClean="0">
                <a:solidFill>
                  <a:srgbClr val="18579B"/>
                </a:solidFill>
              </a:rPr>
              <a:t>c</a:t>
            </a:r>
            <a:r>
              <a:rPr lang="en-US" sz="1400" b="1" dirty="0" smtClean="0">
                <a:solidFill>
                  <a:srgbClr val="18579B"/>
                </a:solidFill>
              </a:rPr>
              <a:t>. Governance &amp; Leadership</a:t>
            </a:r>
            <a:r>
              <a:rPr lang="en-US" sz="2000" dirty="0" smtClean="0">
                <a:solidFill>
                  <a:srgbClr val="18579B"/>
                </a:solidFill>
              </a:rPr>
              <a:t/>
            </a:r>
            <a:br>
              <a:rPr lang="en-US" sz="2000" dirty="0" smtClean="0">
                <a:solidFill>
                  <a:srgbClr val="18579B"/>
                </a:solidFill>
              </a:rPr>
            </a:br>
            <a:r>
              <a:rPr lang="en-US" sz="2000" dirty="0" err="1" smtClean="0">
                <a:solidFill>
                  <a:srgbClr val="18579B"/>
                </a:solidFill>
              </a:rPr>
              <a:t>NACA’s</a:t>
            </a:r>
            <a:r>
              <a:rPr lang="en-US" sz="2000" dirty="0" smtClean="0">
                <a:solidFill>
                  <a:srgbClr val="18579B"/>
                </a:solidFill>
              </a:rPr>
              <a:t> leadership and organization structure </a:t>
            </a:r>
            <a:r>
              <a:rPr lang="en-US" sz="2000" dirty="0" err="1" smtClean="0">
                <a:solidFill>
                  <a:srgbClr val="18579B"/>
                </a:solidFill>
              </a:rPr>
              <a:t>explictly</a:t>
            </a:r>
            <a:r>
              <a:rPr lang="en-US" sz="2000" dirty="0" smtClean="0">
                <a:solidFill>
                  <a:srgbClr val="18579B"/>
                </a:solidFill>
              </a:rPr>
              <a:t> integrates the community into school’s on-going program development and activities  </a:t>
            </a:r>
          </a:p>
        </p:txBody>
      </p:sp>
      <p:graphicFrame>
        <p:nvGraphicFramePr>
          <p:cNvPr id="5" name="Diagram 4"/>
          <p:cNvGraphicFramePr/>
          <p:nvPr/>
        </p:nvGraphicFramePr>
        <p:xfrm>
          <a:off x="290639" y="1084374"/>
          <a:ext cx="8717296" cy="72881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6"/>
          <p:cNvSpPr/>
          <p:nvPr/>
        </p:nvSpPr>
        <p:spPr>
          <a:xfrm>
            <a:off x="6974528" y="1084374"/>
            <a:ext cx="606396" cy="312626"/>
          </a:xfrm>
          <a:prstGeom prst="rect">
            <a:avLst/>
          </a:prstGeom>
          <a:gradFill>
            <a:gsLst>
              <a:gs pos="0">
                <a:schemeClr val="accent3"/>
              </a:gs>
              <a:gs pos="69000">
                <a:schemeClr val="accent3">
                  <a:lumMod val="40000"/>
                  <a:lumOff val="60000"/>
                </a:schemeClr>
              </a:gs>
              <a:gs pos="100000">
                <a:schemeClr val="accent3">
                  <a:lumMod val="20000"/>
                  <a:lumOff val="80000"/>
                </a:schemeClr>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7541847" y="1055067"/>
            <a:ext cx="1299307" cy="338554"/>
          </a:xfrm>
          <a:prstGeom prst="rect">
            <a:avLst/>
          </a:prstGeom>
          <a:noFill/>
        </p:spPr>
        <p:txBody>
          <a:bodyPr wrap="square" rtlCol="0">
            <a:spAutoFit/>
          </a:bodyPr>
          <a:lstStyle/>
          <a:p>
            <a:r>
              <a:rPr lang="en-US" sz="800" dirty="0" smtClean="0">
                <a:solidFill>
                  <a:schemeClr val="accent2"/>
                </a:solidFill>
              </a:rPr>
              <a:t>Directly related to community engagement</a:t>
            </a:r>
            <a:endParaRPr lang="en-US" sz="800" dirty="0">
              <a:solidFill>
                <a:schemeClr val="accent2"/>
              </a:solidFill>
            </a:endParaRPr>
          </a:p>
        </p:txBody>
      </p:sp>
      <p:sp>
        <p:nvSpPr>
          <p:cNvPr id="6" name="Date Placeholder 5"/>
          <p:cNvSpPr>
            <a:spLocks noGrp="1"/>
          </p:cNvSpPr>
          <p:nvPr>
            <p:ph type="dt" sz="half" idx="10"/>
          </p:nvPr>
        </p:nvSpPr>
        <p:spPr>
          <a:xfrm>
            <a:off x="5629835" y="6434428"/>
            <a:ext cx="2133600" cy="365125"/>
          </a:xfrm>
        </p:spPr>
        <p:txBody>
          <a:bodyPr/>
          <a:lstStyle/>
          <a:p>
            <a:fld id="{2B1D9DDA-AFC7-C040-B827-9A9D9B763990}" type="datetime1">
              <a:rPr lang="en-US" sz="900" smtClean="0"/>
              <a:pPr/>
              <a:t>1/5/16</a:t>
            </a:fld>
            <a:endParaRPr lang="en-US" sz="900"/>
          </a:p>
        </p:txBody>
      </p:sp>
      <p:sp>
        <p:nvSpPr>
          <p:cNvPr id="9" name="Slide Number Placeholder 8"/>
          <p:cNvSpPr>
            <a:spLocks noGrp="1"/>
          </p:cNvSpPr>
          <p:nvPr>
            <p:ph type="sldNum" sz="quarter" idx="12"/>
          </p:nvPr>
        </p:nvSpPr>
        <p:spPr>
          <a:xfrm>
            <a:off x="7897906" y="6434428"/>
            <a:ext cx="990600" cy="365125"/>
          </a:xfrm>
        </p:spPr>
        <p:txBody>
          <a:bodyPr/>
          <a:lstStyle/>
          <a:p>
            <a:fld id="{D40F320C-B9C4-C043-A353-A08A4C7BBAD5}" type="slidenum">
              <a:rPr lang="en-US" sz="900" smtClean="0"/>
              <a:pPr/>
              <a:t>17</a:t>
            </a:fld>
            <a:endParaRPr lang="en-US" sz="900" dirty="0"/>
          </a:p>
        </p:txBody>
      </p:sp>
      <p:sp>
        <p:nvSpPr>
          <p:cNvPr id="10" name="Footer Placeholder 9"/>
          <p:cNvSpPr>
            <a:spLocks noGrp="1"/>
          </p:cNvSpPr>
          <p:nvPr>
            <p:ph type="ftr" sz="quarter" idx="11"/>
          </p:nvPr>
        </p:nvSpPr>
        <p:spPr>
          <a:xfrm>
            <a:off x="264458" y="6434428"/>
            <a:ext cx="4840941" cy="365125"/>
          </a:xfrm>
        </p:spPr>
        <p:txBody>
          <a:bodyPr/>
          <a:lstStyle/>
          <a:p>
            <a:r>
              <a:rPr lang="en-US" sz="900" dirty="0" smtClean="0"/>
              <a:t>Native American Community Academy</a:t>
            </a:r>
            <a:endParaRPr lang="en-US" sz="9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9144000" cy="693612"/>
          </a:xfrm>
          <a:solidFill>
            <a:schemeClr val="bg1">
              <a:lumMod val="85000"/>
            </a:schemeClr>
          </a:solidFill>
        </p:spPr>
        <p:txBody>
          <a:bodyPr anchor="ctr">
            <a:noAutofit/>
          </a:bodyPr>
          <a:lstStyle/>
          <a:p>
            <a:pPr marL="342900" indent="4763" algn="l" eaLnBrk="1" hangingPunct="1"/>
            <a:r>
              <a:rPr lang="en-US" sz="2000" dirty="0" smtClean="0">
                <a:solidFill>
                  <a:srgbClr val="18579B"/>
                </a:solidFill>
              </a:rPr>
              <a:t>Development &amp; Implementation (2/3) </a:t>
            </a:r>
          </a:p>
        </p:txBody>
      </p:sp>
      <p:sp>
        <p:nvSpPr>
          <p:cNvPr id="34" name="Rectangle 33"/>
          <p:cNvSpPr/>
          <p:nvPr/>
        </p:nvSpPr>
        <p:spPr>
          <a:xfrm>
            <a:off x="177288" y="5177882"/>
            <a:ext cx="1589703" cy="6627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100" b="1" dirty="0" err="1" smtClean="0">
                <a:solidFill>
                  <a:srgbClr val="244A58"/>
                </a:solidFill>
              </a:rPr>
              <a:t>f</a:t>
            </a:r>
            <a:r>
              <a:rPr lang="en-US" sz="1100" b="1" dirty="0" smtClean="0">
                <a:solidFill>
                  <a:srgbClr val="244A58"/>
                </a:solidFill>
              </a:rPr>
              <a:t>. Funding</a:t>
            </a:r>
            <a:endParaRPr lang="en-US" sz="1100" b="1" dirty="0">
              <a:solidFill>
                <a:srgbClr val="244A58"/>
              </a:solidFill>
            </a:endParaRPr>
          </a:p>
        </p:txBody>
      </p:sp>
      <p:sp>
        <p:nvSpPr>
          <p:cNvPr id="45" name="Rectangle 44"/>
          <p:cNvSpPr/>
          <p:nvPr/>
        </p:nvSpPr>
        <p:spPr>
          <a:xfrm>
            <a:off x="208978" y="2580345"/>
            <a:ext cx="1589703" cy="6627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100" b="1" dirty="0" err="1" smtClean="0">
                <a:solidFill>
                  <a:srgbClr val="244A58"/>
                </a:solidFill>
              </a:rPr>
              <a:t>e</a:t>
            </a:r>
            <a:r>
              <a:rPr lang="en-US" sz="1100" b="1" dirty="0" smtClean="0">
                <a:solidFill>
                  <a:srgbClr val="244A58"/>
                </a:solidFill>
              </a:rPr>
              <a:t>. Program &amp; Services</a:t>
            </a:r>
            <a:endParaRPr lang="en-US" sz="1100" b="1" dirty="0">
              <a:solidFill>
                <a:srgbClr val="244A58"/>
              </a:solidFill>
            </a:endParaRPr>
          </a:p>
        </p:txBody>
      </p:sp>
      <p:sp>
        <p:nvSpPr>
          <p:cNvPr id="48" name="TextBox 47"/>
          <p:cNvSpPr txBox="1"/>
          <p:nvPr/>
        </p:nvSpPr>
        <p:spPr>
          <a:xfrm>
            <a:off x="1929229" y="2593729"/>
            <a:ext cx="2597607" cy="552202"/>
          </a:xfrm>
          <a:prstGeom prst="rect">
            <a:avLst/>
          </a:prstGeom>
          <a:noFill/>
        </p:spPr>
        <p:txBody>
          <a:bodyPr wrap="square" rtlCol="0">
            <a:spAutoFit/>
          </a:bodyPr>
          <a:lstStyle/>
          <a:p>
            <a:pPr marL="173038" indent="-173038">
              <a:lnSpc>
                <a:spcPct val="90000"/>
              </a:lnSpc>
              <a:spcAft>
                <a:spcPts val="600"/>
              </a:spcAft>
              <a:buFont typeface="Arial"/>
              <a:buChar char="•"/>
            </a:pPr>
            <a:r>
              <a:rPr lang="en-US" sz="1100" b="1" i="1" dirty="0" smtClean="0">
                <a:solidFill>
                  <a:srgbClr val="244A58"/>
                </a:solidFill>
              </a:rPr>
              <a:t>School as a hub for robust community partnerships for success of students and families </a:t>
            </a:r>
          </a:p>
        </p:txBody>
      </p:sp>
      <p:sp>
        <p:nvSpPr>
          <p:cNvPr id="49" name="TextBox 48"/>
          <p:cNvSpPr txBox="1"/>
          <p:nvPr/>
        </p:nvSpPr>
        <p:spPr>
          <a:xfrm>
            <a:off x="1899709" y="5127183"/>
            <a:ext cx="2627127" cy="1009251"/>
          </a:xfrm>
          <a:prstGeom prst="rect">
            <a:avLst/>
          </a:prstGeom>
          <a:noFill/>
        </p:spPr>
        <p:txBody>
          <a:bodyPr wrap="square" rtlCol="0">
            <a:spAutoFit/>
          </a:bodyPr>
          <a:lstStyle/>
          <a:p>
            <a:pPr marL="173038" indent="-173038">
              <a:lnSpc>
                <a:spcPct val="90000"/>
              </a:lnSpc>
              <a:spcAft>
                <a:spcPts val="600"/>
              </a:spcAft>
              <a:buFont typeface="Arial"/>
              <a:buChar char="•"/>
            </a:pPr>
            <a:r>
              <a:rPr lang="en-US" sz="1100" b="1" i="1" dirty="0" smtClean="0">
                <a:solidFill>
                  <a:srgbClr val="244A58"/>
                </a:solidFill>
              </a:rPr>
              <a:t>Leverage of Public-Private Partnership and federal funding for student and family support programs and professional development </a:t>
            </a:r>
            <a:br>
              <a:rPr lang="en-US" sz="1100" b="1" i="1" dirty="0" smtClean="0">
                <a:solidFill>
                  <a:srgbClr val="244A58"/>
                </a:solidFill>
              </a:rPr>
            </a:br>
            <a:r>
              <a:rPr lang="en-US" sz="1100" i="1" dirty="0" smtClean="0">
                <a:solidFill>
                  <a:schemeClr val="accent2"/>
                </a:solidFill>
              </a:rPr>
              <a:t>(See page 18)</a:t>
            </a:r>
            <a:endParaRPr lang="en-US" sz="1100" b="1" i="1" dirty="0" smtClean="0">
              <a:solidFill>
                <a:srgbClr val="244A58"/>
              </a:solidFill>
            </a:endParaRPr>
          </a:p>
        </p:txBody>
      </p:sp>
      <p:sp>
        <p:nvSpPr>
          <p:cNvPr id="16" name="TextBox 15"/>
          <p:cNvSpPr txBox="1"/>
          <p:nvPr/>
        </p:nvSpPr>
        <p:spPr>
          <a:xfrm>
            <a:off x="1947940" y="765161"/>
            <a:ext cx="2452438" cy="247504"/>
          </a:xfrm>
          <a:prstGeom prst="rect">
            <a:avLst/>
          </a:prstGeom>
          <a:noFill/>
        </p:spPr>
        <p:txBody>
          <a:bodyPr wrap="square" rtlCol="0">
            <a:spAutoFit/>
          </a:bodyPr>
          <a:lstStyle/>
          <a:p>
            <a:pPr marL="173038" indent="-173038">
              <a:lnSpc>
                <a:spcPct val="90000"/>
              </a:lnSpc>
              <a:spcAft>
                <a:spcPts val="600"/>
              </a:spcAft>
            </a:pPr>
            <a:r>
              <a:rPr lang="en-US" sz="1100" b="1" i="1" dirty="0" smtClean="0">
                <a:solidFill>
                  <a:srgbClr val="244A58"/>
                </a:solidFill>
              </a:rPr>
              <a:t>What Worked</a:t>
            </a:r>
          </a:p>
        </p:txBody>
      </p:sp>
      <p:sp>
        <p:nvSpPr>
          <p:cNvPr id="18" name="TextBox 17"/>
          <p:cNvSpPr txBox="1"/>
          <p:nvPr/>
        </p:nvSpPr>
        <p:spPr>
          <a:xfrm>
            <a:off x="4457325" y="748432"/>
            <a:ext cx="1885012" cy="247504"/>
          </a:xfrm>
          <a:prstGeom prst="rect">
            <a:avLst/>
          </a:prstGeom>
          <a:noFill/>
        </p:spPr>
        <p:txBody>
          <a:bodyPr wrap="square" rtlCol="0">
            <a:spAutoFit/>
          </a:bodyPr>
          <a:lstStyle/>
          <a:p>
            <a:pPr marL="173038" indent="-173038">
              <a:lnSpc>
                <a:spcPct val="90000"/>
              </a:lnSpc>
              <a:spcAft>
                <a:spcPts val="600"/>
              </a:spcAft>
            </a:pPr>
            <a:r>
              <a:rPr lang="en-US" sz="1100" b="1" i="1" dirty="0" smtClean="0">
                <a:solidFill>
                  <a:srgbClr val="244A58"/>
                </a:solidFill>
              </a:rPr>
              <a:t>Description</a:t>
            </a:r>
          </a:p>
        </p:txBody>
      </p:sp>
      <p:cxnSp>
        <p:nvCxnSpPr>
          <p:cNvPr id="21" name="Straight Connector 20"/>
          <p:cNvCxnSpPr/>
          <p:nvPr/>
        </p:nvCxnSpPr>
        <p:spPr>
          <a:xfrm>
            <a:off x="4457325" y="1050789"/>
            <a:ext cx="4490908" cy="1588"/>
          </a:xfrm>
          <a:prstGeom prst="line">
            <a:avLst/>
          </a:prstGeom>
          <a:ln w="28575" cmpd="sng"/>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4457325" y="2571878"/>
            <a:ext cx="4219230" cy="1009251"/>
          </a:xfrm>
          <a:prstGeom prst="rect">
            <a:avLst/>
          </a:prstGeom>
        </p:spPr>
        <p:txBody>
          <a:bodyPr wrap="square">
            <a:spAutoFit/>
          </a:bodyPr>
          <a:lstStyle/>
          <a:p>
            <a:pPr marL="115888" lvl="1" indent="-115888">
              <a:lnSpc>
                <a:spcPct val="90000"/>
              </a:lnSpc>
              <a:buFont typeface="Arial"/>
              <a:buChar char="•"/>
            </a:pPr>
            <a:r>
              <a:rPr lang="en-US" sz="1100" dirty="0" smtClean="0">
                <a:solidFill>
                  <a:srgbClr val="244A58"/>
                </a:solidFill>
                <a:ea typeface="ＭＳ Ｐゴシック" pitchFamily="-107" charset="-128"/>
              </a:rPr>
              <a:t>NACA works with many </a:t>
            </a:r>
            <a:r>
              <a:rPr lang="en-US" sz="1100" b="1" dirty="0" smtClean="0">
                <a:solidFill>
                  <a:srgbClr val="244A58"/>
                </a:solidFill>
                <a:ea typeface="ＭＳ Ｐゴシック" pitchFamily="-107" charset="-128"/>
              </a:rPr>
              <a:t>community partners through various programs supporting students, families and neighborhood community</a:t>
            </a:r>
            <a:r>
              <a:rPr lang="en-US" sz="1100" dirty="0" smtClean="0">
                <a:solidFill>
                  <a:srgbClr val="244A58"/>
                </a:solidFill>
                <a:ea typeface="ＭＳ Ｐゴシック" pitchFamily="-107" charset="-128"/>
              </a:rPr>
              <a:t> with some partners co-located or having the staff based within NACA campus (e.g., Southwest Youth Services, Center for Working Families, School-Based Health Clinic) </a:t>
            </a:r>
          </a:p>
        </p:txBody>
      </p:sp>
      <p:sp>
        <p:nvSpPr>
          <p:cNvPr id="13" name="TextBox 12"/>
          <p:cNvSpPr txBox="1"/>
          <p:nvPr/>
        </p:nvSpPr>
        <p:spPr>
          <a:xfrm>
            <a:off x="1944388" y="3711731"/>
            <a:ext cx="2597607" cy="704552"/>
          </a:xfrm>
          <a:prstGeom prst="rect">
            <a:avLst/>
          </a:prstGeom>
          <a:noFill/>
        </p:spPr>
        <p:txBody>
          <a:bodyPr wrap="square" rtlCol="0">
            <a:spAutoFit/>
          </a:bodyPr>
          <a:lstStyle/>
          <a:p>
            <a:pPr marL="173038" indent="-173038">
              <a:lnSpc>
                <a:spcPct val="90000"/>
              </a:lnSpc>
              <a:spcAft>
                <a:spcPts val="600"/>
              </a:spcAft>
              <a:buFont typeface="Arial"/>
              <a:buChar char="•"/>
            </a:pPr>
            <a:r>
              <a:rPr lang="en-US" sz="1100" b="1" i="1" dirty="0" smtClean="0">
                <a:solidFill>
                  <a:srgbClr val="244A58"/>
                </a:solidFill>
              </a:rPr>
              <a:t>All programs clearly aligned with </a:t>
            </a:r>
            <a:r>
              <a:rPr lang="en-US" sz="1100" b="1" i="1" dirty="0" err="1" smtClean="0">
                <a:solidFill>
                  <a:srgbClr val="244A58"/>
                </a:solidFill>
              </a:rPr>
              <a:t>NACA’s</a:t>
            </a:r>
            <a:r>
              <a:rPr lang="en-US" sz="1100" b="1" i="1" dirty="0" smtClean="0">
                <a:solidFill>
                  <a:srgbClr val="244A58"/>
                </a:solidFill>
              </a:rPr>
              <a:t> mission and wellness philosophy</a:t>
            </a:r>
            <a:br>
              <a:rPr lang="en-US" sz="1100" b="1" i="1" dirty="0" smtClean="0">
                <a:solidFill>
                  <a:srgbClr val="244A58"/>
                </a:solidFill>
              </a:rPr>
            </a:br>
            <a:r>
              <a:rPr lang="en-US" sz="1100" i="1" dirty="0" smtClean="0">
                <a:solidFill>
                  <a:srgbClr val="244A58"/>
                </a:solidFill>
              </a:rPr>
              <a:t>(See page 17 and 22)</a:t>
            </a:r>
          </a:p>
        </p:txBody>
      </p:sp>
      <p:sp>
        <p:nvSpPr>
          <p:cNvPr id="14" name="Rectangle 13"/>
          <p:cNvSpPr/>
          <p:nvPr/>
        </p:nvSpPr>
        <p:spPr>
          <a:xfrm>
            <a:off x="4472484" y="3689880"/>
            <a:ext cx="4331911" cy="1009251"/>
          </a:xfrm>
          <a:prstGeom prst="rect">
            <a:avLst/>
          </a:prstGeom>
        </p:spPr>
        <p:txBody>
          <a:bodyPr wrap="square">
            <a:spAutoFit/>
          </a:bodyPr>
          <a:lstStyle/>
          <a:p>
            <a:pPr marL="115888" lvl="1" indent="-115888">
              <a:lnSpc>
                <a:spcPct val="90000"/>
              </a:lnSpc>
              <a:buFont typeface="Arial"/>
              <a:buChar char="•"/>
            </a:pPr>
            <a:r>
              <a:rPr lang="en-US" sz="1100" dirty="0" smtClean="0">
                <a:solidFill>
                  <a:srgbClr val="244A58"/>
                </a:solidFill>
                <a:ea typeface="ＭＳ Ｐゴシック" pitchFamily="-107" charset="-128"/>
              </a:rPr>
              <a:t>All NACA program staffs and partners working in various programs share a </a:t>
            </a:r>
            <a:r>
              <a:rPr lang="en-US" sz="1100" b="1" dirty="0" smtClean="0">
                <a:solidFill>
                  <a:srgbClr val="244A58"/>
                </a:solidFill>
                <a:ea typeface="ＭＳ Ｐゴシック" pitchFamily="-107" charset="-128"/>
              </a:rPr>
              <a:t>strong sense of commitment to </a:t>
            </a:r>
            <a:r>
              <a:rPr lang="en-US" sz="1100" b="1" dirty="0" err="1" smtClean="0">
                <a:solidFill>
                  <a:srgbClr val="244A58"/>
                </a:solidFill>
                <a:ea typeface="ＭＳ Ｐゴシック" pitchFamily="-107" charset="-128"/>
              </a:rPr>
              <a:t>NACA’s</a:t>
            </a:r>
            <a:r>
              <a:rPr lang="en-US" sz="1100" b="1" dirty="0" smtClean="0">
                <a:solidFill>
                  <a:srgbClr val="244A58"/>
                </a:solidFill>
                <a:ea typeface="ＭＳ Ｐゴシック" pitchFamily="-107" charset="-128"/>
              </a:rPr>
              <a:t> mission and wellness philosophy</a:t>
            </a:r>
            <a:r>
              <a:rPr lang="en-US" sz="1100" dirty="0" smtClean="0">
                <a:solidFill>
                  <a:srgbClr val="244A58"/>
                </a:solidFill>
                <a:ea typeface="ＭＳ Ｐゴシック" pitchFamily="-107" charset="-128"/>
              </a:rPr>
              <a:t> and able to see how each program is linked to and supports the school’s mission and core values; Strong alignment ensures support from school leadership and sustainability of the program </a:t>
            </a:r>
          </a:p>
        </p:txBody>
      </p:sp>
      <p:sp>
        <p:nvSpPr>
          <p:cNvPr id="15" name="Rectangle 14"/>
          <p:cNvSpPr/>
          <p:nvPr/>
        </p:nvSpPr>
        <p:spPr>
          <a:xfrm>
            <a:off x="4495063" y="5128900"/>
            <a:ext cx="4309925" cy="1009251"/>
          </a:xfrm>
          <a:prstGeom prst="rect">
            <a:avLst/>
          </a:prstGeom>
        </p:spPr>
        <p:txBody>
          <a:bodyPr wrap="square">
            <a:spAutoFit/>
          </a:bodyPr>
          <a:lstStyle/>
          <a:p>
            <a:pPr marL="115888" lvl="1" indent="-115888">
              <a:lnSpc>
                <a:spcPct val="90000"/>
              </a:lnSpc>
              <a:buFont typeface="Arial"/>
              <a:buChar char="•"/>
            </a:pPr>
            <a:r>
              <a:rPr lang="en-US" sz="1100" dirty="0" smtClean="0">
                <a:solidFill>
                  <a:srgbClr val="244A58"/>
                </a:solidFill>
                <a:ea typeface="ＭＳ Ｐゴシック" pitchFamily="-107" charset="-128"/>
              </a:rPr>
              <a:t>Approximately </a:t>
            </a:r>
            <a:r>
              <a:rPr lang="en-US" sz="1100" b="1" dirty="0" smtClean="0">
                <a:solidFill>
                  <a:srgbClr val="244A58"/>
                </a:solidFill>
                <a:ea typeface="ＭＳ Ｐゴシック" pitchFamily="-107" charset="-128"/>
              </a:rPr>
              <a:t>12% of </a:t>
            </a:r>
            <a:r>
              <a:rPr lang="en-US" sz="1100" b="1" dirty="0" err="1" smtClean="0">
                <a:solidFill>
                  <a:srgbClr val="244A58"/>
                </a:solidFill>
                <a:ea typeface="ＭＳ Ｐゴシック" pitchFamily="-107" charset="-128"/>
              </a:rPr>
              <a:t>NACA’s</a:t>
            </a:r>
            <a:r>
              <a:rPr lang="en-US" sz="1100" b="1" dirty="0" smtClean="0">
                <a:solidFill>
                  <a:srgbClr val="244A58"/>
                </a:solidFill>
                <a:ea typeface="ＭＳ Ｐゴシック" pitchFamily="-107" charset="-128"/>
              </a:rPr>
              <a:t> budget in 2009-2010 are funded by private sources </a:t>
            </a:r>
            <a:r>
              <a:rPr lang="en-US" sz="1100" dirty="0" smtClean="0">
                <a:solidFill>
                  <a:srgbClr val="244A58"/>
                </a:solidFill>
                <a:ea typeface="ＭＳ Ｐゴシック" pitchFamily="-107" charset="-128"/>
              </a:rPr>
              <a:t>(nearly half a million dollars), particularly from various community and national foundations supporting student/family support programs and teacher/professional development </a:t>
            </a:r>
          </a:p>
          <a:p>
            <a:pPr marL="115888" lvl="1" indent="-115888">
              <a:lnSpc>
                <a:spcPct val="90000"/>
              </a:lnSpc>
              <a:buFont typeface="Arial"/>
              <a:buChar char="•"/>
            </a:pPr>
            <a:r>
              <a:rPr lang="en-US" sz="1100" b="1" dirty="0" smtClean="0">
                <a:solidFill>
                  <a:srgbClr val="244A58"/>
                </a:solidFill>
                <a:ea typeface="ＭＳ Ｐゴシック" pitchFamily="-107" charset="-128"/>
              </a:rPr>
              <a:t>Additional 11% </a:t>
            </a:r>
            <a:r>
              <a:rPr lang="en-US" sz="1100" dirty="0" smtClean="0">
                <a:solidFill>
                  <a:srgbClr val="244A58"/>
                </a:solidFill>
                <a:ea typeface="ＭＳ Ｐゴシック" pitchFamily="-107" charset="-128"/>
              </a:rPr>
              <a:t>provided by</a:t>
            </a:r>
            <a:r>
              <a:rPr lang="en-US" sz="1100" b="1" dirty="0" smtClean="0">
                <a:solidFill>
                  <a:srgbClr val="244A58"/>
                </a:solidFill>
                <a:ea typeface="ＭＳ Ｐゴシック" pitchFamily="-107" charset="-128"/>
              </a:rPr>
              <a:t> federal government </a:t>
            </a:r>
          </a:p>
        </p:txBody>
      </p:sp>
      <p:cxnSp>
        <p:nvCxnSpPr>
          <p:cNvPr id="17" name="Straight Connector 16"/>
          <p:cNvCxnSpPr/>
          <p:nvPr/>
        </p:nvCxnSpPr>
        <p:spPr>
          <a:xfrm>
            <a:off x="1971566" y="1049201"/>
            <a:ext cx="2270234" cy="1588"/>
          </a:xfrm>
          <a:prstGeom prst="line">
            <a:avLst/>
          </a:prstGeom>
          <a:ln w="28575" cmpd="sng"/>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944388" y="5061898"/>
            <a:ext cx="7067365" cy="1588"/>
          </a:xfrm>
          <a:prstGeom prst="line">
            <a:avLst/>
          </a:prstGeom>
          <a:ln w="25400" cmpd="sng">
            <a:solidFill>
              <a:schemeClr val="accent1">
                <a:lumMod val="75000"/>
              </a:schemeClr>
            </a:solidFill>
            <a:prstDash val="sysDot"/>
          </a:ln>
        </p:spPr>
        <p:style>
          <a:lnRef idx="2">
            <a:schemeClr val="accent1"/>
          </a:lnRef>
          <a:fillRef idx="0">
            <a:schemeClr val="accent1"/>
          </a:fillRef>
          <a:effectRef idx="1">
            <a:schemeClr val="accent1"/>
          </a:effectRef>
          <a:fontRef idx="minor">
            <a:schemeClr val="tx1"/>
          </a:fontRef>
        </p:style>
      </p:cxnSp>
      <p:sp>
        <p:nvSpPr>
          <p:cNvPr id="28" name="Rectangle 27"/>
          <p:cNvSpPr/>
          <p:nvPr/>
        </p:nvSpPr>
        <p:spPr>
          <a:xfrm>
            <a:off x="208978" y="1158640"/>
            <a:ext cx="1589703" cy="6627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100" b="1" dirty="0" err="1" smtClean="0">
                <a:solidFill>
                  <a:srgbClr val="244A58"/>
                </a:solidFill>
              </a:rPr>
              <a:t>d</a:t>
            </a:r>
            <a:r>
              <a:rPr lang="en-US" sz="1100" b="1" dirty="0" smtClean="0">
                <a:solidFill>
                  <a:srgbClr val="244A58"/>
                </a:solidFill>
              </a:rPr>
              <a:t>. Curriculum</a:t>
            </a:r>
          </a:p>
          <a:p>
            <a:pPr algn="ctr"/>
            <a:r>
              <a:rPr lang="en-US" sz="1100" dirty="0" smtClean="0">
                <a:solidFill>
                  <a:srgbClr val="244A58"/>
                </a:solidFill>
              </a:rPr>
              <a:t>(Cont’d)</a:t>
            </a:r>
            <a:endParaRPr lang="en-US" sz="1100" b="1" dirty="0">
              <a:solidFill>
                <a:srgbClr val="244A58"/>
              </a:solidFill>
            </a:endParaRPr>
          </a:p>
        </p:txBody>
      </p:sp>
      <p:sp>
        <p:nvSpPr>
          <p:cNvPr id="29" name="TextBox 28"/>
          <p:cNvSpPr txBox="1"/>
          <p:nvPr/>
        </p:nvSpPr>
        <p:spPr>
          <a:xfrm>
            <a:off x="1909669" y="1141298"/>
            <a:ext cx="2332132" cy="856901"/>
          </a:xfrm>
          <a:prstGeom prst="rect">
            <a:avLst/>
          </a:prstGeom>
          <a:noFill/>
        </p:spPr>
        <p:txBody>
          <a:bodyPr wrap="square" rtlCol="0">
            <a:spAutoFit/>
          </a:bodyPr>
          <a:lstStyle/>
          <a:p>
            <a:pPr marL="173038" indent="-173038">
              <a:lnSpc>
                <a:spcPct val="90000"/>
              </a:lnSpc>
              <a:spcAft>
                <a:spcPts val="600"/>
              </a:spcAft>
              <a:buFont typeface="Arial"/>
              <a:buChar char="•"/>
            </a:pPr>
            <a:r>
              <a:rPr lang="en-US" sz="1100" b="1" i="1" dirty="0" smtClean="0">
                <a:solidFill>
                  <a:schemeClr val="accent2"/>
                </a:solidFill>
              </a:rPr>
              <a:t>“Wellness Wheel” as a framework/tool for ensuring students’ holistic wellness and growth</a:t>
            </a:r>
            <a:br>
              <a:rPr lang="en-US" sz="1100" b="1" i="1" dirty="0" smtClean="0">
                <a:solidFill>
                  <a:schemeClr val="accent2"/>
                </a:solidFill>
              </a:rPr>
            </a:br>
            <a:r>
              <a:rPr lang="en-US" sz="1100" i="1" dirty="0" smtClean="0">
                <a:solidFill>
                  <a:schemeClr val="accent2"/>
                </a:solidFill>
              </a:rPr>
              <a:t>(See page 16)</a:t>
            </a:r>
            <a:r>
              <a:rPr lang="en-US" sz="1100" b="1" i="1" dirty="0" smtClean="0">
                <a:solidFill>
                  <a:schemeClr val="accent2"/>
                </a:solidFill>
              </a:rPr>
              <a:t> </a:t>
            </a:r>
          </a:p>
        </p:txBody>
      </p:sp>
      <p:sp>
        <p:nvSpPr>
          <p:cNvPr id="30" name="Rectangle 29"/>
          <p:cNvSpPr/>
          <p:nvPr/>
        </p:nvSpPr>
        <p:spPr>
          <a:xfrm>
            <a:off x="4469058" y="1124772"/>
            <a:ext cx="4361277" cy="1313949"/>
          </a:xfrm>
          <a:prstGeom prst="rect">
            <a:avLst/>
          </a:prstGeom>
        </p:spPr>
        <p:txBody>
          <a:bodyPr wrap="square">
            <a:spAutoFit/>
          </a:bodyPr>
          <a:lstStyle/>
          <a:p>
            <a:pPr marL="115888" lvl="1" indent="-115888">
              <a:lnSpc>
                <a:spcPct val="90000"/>
              </a:lnSpc>
              <a:buFont typeface="Arial"/>
              <a:buChar char="•"/>
            </a:pPr>
            <a:r>
              <a:rPr lang="en-US" sz="1100" dirty="0" smtClean="0">
                <a:solidFill>
                  <a:srgbClr val="244A58"/>
                </a:solidFill>
                <a:ea typeface="ＭＳ Ｐゴシック" pitchFamily="-107" charset="-128"/>
              </a:rPr>
              <a:t>NACA has developed a Wellness Wheel framework - consisting of </a:t>
            </a:r>
            <a:r>
              <a:rPr lang="en-US" sz="1100" b="1" dirty="0" smtClean="0">
                <a:solidFill>
                  <a:srgbClr val="244A58"/>
                </a:solidFill>
                <a:ea typeface="ＭＳ Ｐゴシック" pitchFamily="-107" charset="-128"/>
              </a:rPr>
              <a:t>Intellectual, Physical, Social/Emotional, and Community &amp; Relationship </a:t>
            </a:r>
            <a:r>
              <a:rPr lang="en-US" sz="1100" dirty="0" smtClean="0">
                <a:solidFill>
                  <a:srgbClr val="244A58"/>
                </a:solidFill>
                <a:ea typeface="ＭＳ Ｐゴシック" pitchFamily="-107" charset="-128"/>
              </a:rPr>
              <a:t>– as a tool to “check in” with students and ensure their overall wellness and growth.  For example, at the </a:t>
            </a:r>
            <a:r>
              <a:rPr lang="en-US" sz="1100" dirty="0" smtClean="0">
                <a:solidFill>
                  <a:srgbClr val="244A58"/>
                </a:solidFill>
              </a:rPr>
              <a:t>beginning and over the course of the year, each student graphs his/her personal wellness across the four areas of the Wheel and presents their progress during “student-led” conferences twice a year.  </a:t>
            </a:r>
            <a:r>
              <a:rPr lang="en-US" sz="1100" dirty="0" smtClean="0">
                <a:solidFill>
                  <a:srgbClr val="244A58"/>
                </a:solidFill>
                <a:ea typeface="ＭＳ Ｐゴシック" pitchFamily="-107" charset="-128"/>
              </a:rPr>
              <a:t> </a:t>
            </a:r>
          </a:p>
        </p:txBody>
      </p:sp>
      <p:sp>
        <p:nvSpPr>
          <p:cNvPr id="19" name="Date Placeholder 18"/>
          <p:cNvSpPr>
            <a:spLocks noGrp="1"/>
          </p:cNvSpPr>
          <p:nvPr>
            <p:ph type="dt" sz="half" idx="10"/>
          </p:nvPr>
        </p:nvSpPr>
        <p:spPr>
          <a:xfrm>
            <a:off x="5629835" y="6458242"/>
            <a:ext cx="2133600" cy="365125"/>
          </a:xfrm>
        </p:spPr>
        <p:txBody>
          <a:bodyPr/>
          <a:lstStyle/>
          <a:p>
            <a:fld id="{EBB64FDE-6D37-B841-9628-49686E934485}" type="datetime1">
              <a:rPr lang="en-US" sz="900" smtClean="0"/>
              <a:pPr/>
              <a:t>1/5/16</a:t>
            </a:fld>
            <a:endParaRPr lang="en-US" sz="900"/>
          </a:p>
        </p:txBody>
      </p:sp>
      <p:sp>
        <p:nvSpPr>
          <p:cNvPr id="20" name="Slide Number Placeholder 19"/>
          <p:cNvSpPr>
            <a:spLocks noGrp="1"/>
          </p:cNvSpPr>
          <p:nvPr>
            <p:ph type="sldNum" sz="quarter" idx="12"/>
          </p:nvPr>
        </p:nvSpPr>
        <p:spPr>
          <a:xfrm>
            <a:off x="7897906" y="6458242"/>
            <a:ext cx="990600" cy="365125"/>
          </a:xfrm>
        </p:spPr>
        <p:txBody>
          <a:bodyPr/>
          <a:lstStyle/>
          <a:p>
            <a:fld id="{D40F320C-B9C4-C043-A353-A08A4C7BBAD5}" type="slidenum">
              <a:rPr lang="en-US" sz="900" smtClean="0"/>
              <a:pPr/>
              <a:t>18</a:t>
            </a:fld>
            <a:endParaRPr lang="en-US" sz="900" dirty="0"/>
          </a:p>
        </p:txBody>
      </p:sp>
      <p:sp>
        <p:nvSpPr>
          <p:cNvPr id="22" name="Footer Placeholder 21"/>
          <p:cNvSpPr>
            <a:spLocks noGrp="1"/>
          </p:cNvSpPr>
          <p:nvPr>
            <p:ph type="ftr" sz="quarter" idx="11"/>
          </p:nvPr>
        </p:nvSpPr>
        <p:spPr>
          <a:xfrm>
            <a:off x="264458" y="6458242"/>
            <a:ext cx="4840941" cy="365125"/>
          </a:xfrm>
        </p:spPr>
        <p:txBody>
          <a:bodyPr/>
          <a:lstStyle/>
          <a:p>
            <a:r>
              <a:rPr lang="en-US" sz="900" dirty="0" smtClean="0"/>
              <a:t>Native American Community Academy</a:t>
            </a:r>
            <a:endParaRPr lang="en-US" sz="9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40431"/>
          </a:xfrm>
          <a:solidFill>
            <a:schemeClr val="bg1">
              <a:lumMod val="85000"/>
            </a:schemeClr>
          </a:solidFill>
        </p:spPr>
        <p:txBody>
          <a:bodyPr lIns="0" rIns="0" anchor="ctr">
            <a:noAutofit/>
          </a:bodyPr>
          <a:lstStyle/>
          <a:p>
            <a:pPr marL="342900" indent="4763" algn="l" eaLnBrk="1" hangingPunct="1"/>
            <a:r>
              <a:rPr lang="en-US" sz="1400" b="1" dirty="0" smtClean="0">
                <a:solidFill>
                  <a:srgbClr val="18579B"/>
                </a:solidFill>
              </a:rPr>
              <a:t>Development &amp; Implementation: </a:t>
            </a:r>
            <a:r>
              <a:rPr lang="en-US" sz="1400" b="1" dirty="0" err="1" smtClean="0">
                <a:solidFill>
                  <a:srgbClr val="18579B"/>
                </a:solidFill>
              </a:rPr>
              <a:t>d</a:t>
            </a:r>
            <a:r>
              <a:rPr lang="en-US" sz="1400" b="1" dirty="0" smtClean="0">
                <a:solidFill>
                  <a:srgbClr val="18579B"/>
                </a:solidFill>
              </a:rPr>
              <a:t>. Curriculum</a:t>
            </a:r>
            <a:br>
              <a:rPr lang="en-US" sz="1400" b="1" dirty="0" smtClean="0">
                <a:solidFill>
                  <a:srgbClr val="18579B"/>
                </a:solidFill>
              </a:rPr>
            </a:br>
            <a:r>
              <a:rPr lang="en-US" sz="1800" dirty="0" smtClean="0">
                <a:solidFill>
                  <a:srgbClr val="18579B"/>
                </a:solidFill>
              </a:rPr>
              <a:t>NACA has developed a “Wellness Wheel” as a framework for ensuring students’ holistic wellness and growth</a:t>
            </a:r>
          </a:p>
        </p:txBody>
      </p:sp>
      <p:sp>
        <p:nvSpPr>
          <p:cNvPr id="16" name="TextBox 15"/>
          <p:cNvSpPr txBox="1"/>
          <p:nvPr/>
        </p:nvSpPr>
        <p:spPr>
          <a:xfrm>
            <a:off x="1198579" y="1153011"/>
            <a:ext cx="3531736" cy="338554"/>
          </a:xfrm>
          <a:prstGeom prst="rect">
            <a:avLst/>
          </a:prstGeom>
          <a:noFill/>
        </p:spPr>
        <p:txBody>
          <a:bodyPr wrap="none" rtlCol="0">
            <a:spAutoFit/>
          </a:bodyPr>
          <a:lstStyle/>
          <a:p>
            <a:r>
              <a:rPr lang="en-US" sz="1600" b="1" u="sng" dirty="0" smtClean="0">
                <a:solidFill>
                  <a:srgbClr val="163E50"/>
                </a:solidFill>
              </a:rPr>
              <a:t>NACA Wellness Wheel Framework</a:t>
            </a:r>
            <a:endParaRPr lang="en-US" sz="1600" b="1" u="sng" dirty="0">
              <a:solidFill>
                <a:srgbClr val="163E50"/>
              </a:solidFill>
            </a:endParaRPr>
          </a:p>
        </p:txBody>
      </p:sp>
      <p:sp>
        <p:nvSpPr>
          <p:cNvPr id="17" name="TextBox 16"/>
          <p:cNvSpPr txBox="1"/>
          <p:nvPr/>
        </p:nvSpPr>
        <p:spPr>
          <a:xfrm>
            <a:off x="6393226" y="1435265"/>
            <a:ext cx="2495280" cy="4604595"/>
          </a:xfrm>
          <a:prstGeom prst="rect">
            <a:avLst/>
          </a:prstGeom>
        </p:spPr>
        <p:style>
          <a:lnRef idx="1">
            <a:schemeClr val="accent4"/>
          </a:lnRef>
          <a:fillRef idx="3">
            <a:schemeClr val="accent4"/>
          </a:fillRef>
          <a:effectRef idx="2">
            <a:schemeClr val="accent4"/>
          </a:effectRef>
          <a:fontRef idx="minor">
            <a:schemeClr val="lt1"/>
          </a:fontRef>
        </p:style>
        <p:txBody>
          <a:bodyPr wrap="square" lIns="182880" tIns="182880" rIns="91440" rtlCol="0">
            <a:spAutoFit/>
          </a:bodyPr>
          <a:lstStyle/>
          <a:p>
            <a:pPr>
              <a:lnSpc>
                <a:spcPct val="90000"/>
              </a:lnSpc>
              <a:spcAft>
                <a:spcPts val="1200"/>
              </a:spcAft>
            </a:pPr>
            <a:r>
              <a:rPr lang="en-US" sz="1300" b="1" i="1" dirty="0" smtClean="0">
                <a:solidFill>
                  <a:schemeClr val="accent2"/>
                </a:solidFill>
              </a:rPr>
              <a:t>“Wellness Wheel” as a framework/tool for ensuring students’ holistic wellness and growth</a:t>
            </a:r>
          </a:p>
          <a:p>
            <a:pPr>
              <a:lnSpc>
                <a:spcPct val="90000"/>
              </a:lnSpc>
              <a:spcAft>
                <a:spcPts val="1200"/>
              </a:spcAft>
            </a:pPr>
            <a:r>
              <a:rPr lang="en-US" sz="1300" b="1" dirty="0" smtClean="0">
                <a:solidFill>
                  <a:schemeClr val="accent2"/>
                </a:solidFill>
              </a:rPr>
              <a:t>Examples: </a:t>
            </a:r>
          </a:p>
          <a:p>
            <a:pPr marL="114300" indent="-114300">
              <a:lnSpc>
                <a:spcPct val="90000"/>
              </a:lnSpc>
              <a:spcAft>
                <a:spcPts val="1200"/>
              </a:spcAft>
              <a:buFont typeface="Arial"/>
              <a:buChar char="•"/>
            </a:pPr>
            <a:r>
              <a:rPr lang="en-US" sz="1300" dirty="0" smtClean="0">
                <a:solidFill>
                  <a:schemeClr val="accent2"/>
                </a:solidFill>
              </a:rPr>
              <a:t>Students’ own assessment of personal wellness in four areas of the Wellness Wheel at the beginning and end of school year</a:t>
            </a:r>
          </a:p>
          <a:p>
            <a:pPr marL="114300" indent="-114300">
              <a:lnSpc>
                <a:spcPct val="90000"/>
              </a:lnSpc>
              <a:spcAft>
                <a:spcPts val="1200"/>
              </a:spcAft>
              <a:buFont typeface="Arial"/>
              <a:buChar char="•"/>
            </a:pPr>
            <a:r>
              <a:rPr lang="en-US" sz="1300" dirty="0" smtClean="0">
                <a:solidFill>
                  <a:schemeClr val="accent2"/>
                </a:solidFill>
              </a:rPr>
              <a:t>Student-led conference</a:t>
            </a:r>
          </a:p>
          <a:p>
            <a:pPr marL="114300" indent="-114300">
              <a:lnSpc>
                <a:spcPct val="90000"/>
              </a:lnSpc>
              <a:spcAft>
                <a:spcPts val="1200"/>
              </a:spcAft>
              <a:buFont typeface="Arial"/>
              <a:buChar char="•"/>
            </a:pPr>
            <a:r>
              <a:rPr lang="en-US" sz="1300" dirty="0" smtClean="0">
                <a:solidFill>
                  <a:schemeClr val="accent2"/>
                </a:solidFill>
              </a:rPr>
              <a:t>Various community engagement and student activities including Out-of-School Time Program, Student Support Services, Experiential Education Program, NACA Conservation Corps etc.  </a:t>
            </a:r>
          </a:p>
          <a:p>
            <a:pPr>
              <a:lnSpc>
                <a:spcPct val="90000"/>
              </a:lnSpc>
              <a:spcAft>
                <a:spcPts val="1200"/>
              </a:spcAft>
            </a:pPr>
            <a:endParaRPr lang="en-US" sz="1300" dirty="0" smtClean="0">
              <a:solidFill>
                <a:schemeClr val="accent2"/>
              </a:solidFill>
            </a:endParaRPr>
          </a:p>
        </p:txBody>
      </p:sp>
      <p:grpSp>
        <p:nvGrpSpPr>
          <p:cNvPr id="21" name="Group 20"/>
          <p:cNvGrpSpPr/>
          <p:nvPr/>
        </p:nvGrpSpPr>
        <p:grpSpPr>
          <a:xfrm>
            <a:off x="330837" y="1811830"/>
            <a:ext cx="5655988" cy="4246069"/>
            <a:chOff x="267337" y="1778000"/>
            <a:chExt cx="5795690" cy="4375759"/>
          </a:xfrm>
        </p:grpSpPr>
        <p:grpSp>
          <p:nvGrpSpPr>
            <p:cNvPr id="14" name="Group 13"/>
            <p:cNvGrpSpPr/>
            <p:nvPr/>
          </p:nvGrpSpPr>
          <p:grpSpPr>
            <a:xfrm>
              <a:off x="1004347" y="1855147"/>
              <a:ext cx="4049061" cy="4148069"/>
              <a:chOff x="1121827" y="884914"/>
              <a:chExt cx="4891024" cy="4907935"/>
            </a:xfrm>
          </p:grpSpPr>
          <p:pic>
            <p:nvPicPr>
              <p:cNvPr id="6" name="Picture 5"/>
              <p:cNvPicPr>
                <a:picLocks noChangeAspect="1"/>
              </p:cNvPicPr>
              <p:nvPr/>
            </p:nvPicPr>
            <p:blipFill>
              <a:blip r:embed="rId3">
                <a:alphaModFix amt="52000"/>
              </a:blip>
              <a:srcRect l="3244" t="2383" r="2878" b="18115"/>
              <a:stretch>
                <a:fillRect/>
              </a:stretch>
            </p:blipFill>
            <p:spPr>
              <a:xfrm>
                <a:off x="1121827" y="884914"/>
                <a:ext cx="4891024" cy="4907935"/>
              </a:xfrm>
              <a:prstGeom prst="rect">
                <a:avLst/>
              </a:prstGeom>
            </p:spPr>
          </p:pic>
          <p:sp>
            <p:nvSpPr>
              <p:cNvPr id="13" name="Oval 12"/>
              <p:cNvSpPr/>
              <p:nvPr/>
            </p:nvSpPr>
            <p:spPr>
              <a:xfrm>
                <a:off x="2008605" y="1714223"/>
                <a:ext cx="3084175" cy="3145011"/>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a:p>
            </p:txBody>
          </p:sp>
        </p:grpSp>
        <p:graphicFrame>
          <p:nvGraphicFramePr>
            <p:cNvPr id="10" name="Diagram 9"/>
            <p:cNvGraphicFramePr/>
            <p:nvPr/>
          </p:nvGraphicFramePr>
          <p:xfrm>
            <a:off x="921781" y="2322884"/>
            <a:ext cx="4174539" cy="316505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1" name="Diagram 10"/>
            <p:cNvGraphicFramePr/>
            <p:nvPr/>
          </p:nvGraphicFramePr>
          <p:xfrm>
            <a:off x="267337" y="1778000"/>
            <a:ext cx="5795690" cy="4375759"/>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grpSp>
      <p:sp>
        <p:nvSpPr>
          <p:cNvPr id="20" name="Isosceles Triangle 19"/>
          <p:cNvSpPr/>
          <p:nvPr/>
        </p:nvSpPr>
        <p:spPr>
          <a:xfrm rot="5400000">
            <a:off x="4126748" y="3685690"/>
            <a:ext cx="3720153" cy="381000"/>
          </a:xfrm>
          <a:prstGeom prst="triangl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2" name="Date Placeholder 11"/>
          <p:cNvSpPr>
            <a:spLocks noGrp="1"/>
          </p:cNvSpPr>
          <p:nvPr>
            <p:ph type="dt" sz="half" idx="10"/>
          </p:nvPr>
        </p:nvSpPr>
        <p:spPr>
          <a:xfrm>
            <a:off x="5629835" y="6402676"/>
            <a:ext cx="2133600" cy="365125"/>
          </a:xfrm>
        </p:spPr>
        <p:txBody>
          <a:bodyPr/>
          <a:lstStyle/>
          <a:p>
            <a:fld id="{A14779FA-5249-7640-A13B-E51105744DB4}" type="datetime1">
              <a:rPr lang="en-US" sz="900" smtClean="0"/>
              <a:pPr/>
              <a:t>1/5/16</a:t>
            </a:fld>
            <a:endParaRPr lang="en-US" sz="900"/>
          </a:p>
        </p:txBody>
      </p:sp>
      <p:sp>
        <p:nvSpPr>
          <p:cNvPr id="15" name="Slide Number Placeholder 14"/>
          <p:cNvSpPr>
            <a:spLocks noGrp="1"/>
          </p:cNvSpPr>
          <p:nvPr>
            <p:ph type="sldNum" sz="quarter" idx="12"/>
          </p:nvPr>
        </p:nvSpPr>
        <p:spPr>
          <a:xfrm>
            <a:off x="7897906" y="6402676"/>
            <a:ext cx="990600" cy="365125"/>
          </a:xfrm>
        </p:spPr>
        <p:txBody>
          <a:bodyPr/>
          <a:lstStyle/>
          <a:p>
            <a:fld id="{D40F320C-B9C4-C043-A353-A08A4C7BBAD5}" type="slidenum">
              <a:rPr lang="en-US" sz="900" smtClean="0"/>
              <a:pPr/>
              <a:t>19</a:t>
            </a:fld>
            <a:endParaRPr lang="en-US" sz="900" dirty="0"/>
          </a:p>
        </p:txBody>
      </p:sp>
      <p:sp>
        <p:nvSpPr>
          <p:cNvPr id="18" name="Footer Placeholder 17"/>
          <p:cNvSpPr>
            <a:spLocks noGrp="1"/>
          </p:cNvSpPr>
          <p:nvPr>
            <p:ph type="ftr" sz="quarter" idx="11"/>
          </p:nvPr>
        </p:nvSpPr>
        <p:spPr>
          <a:xfrm>
            <a:off x="264458" y="6402676"/>
            <a:ext cx="4840941" cy="365125"/>
          </a:xfrm>
        </p:spPr>
        <p:txBody>
          <a:bodyPr/>
          <a:lstStyle/>
          <a:p>
            <a:r>
              <a:rPr lang="en-US" sz="900" dirty="0" smtClean="0"/>
              <a:t>Native American Community Academy</a:t>
            </a:r>
            <a:endParaRPr lang="en-US" sz="9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5"/>
          <p:cNvSpPr>
            <a:spLocks noGrp="1"/>
          </p:cNvSpPr>
          <p:nvPr>
            <p:ph type="dt" sz="half" idx="10"/>
          </p:nvPr>
        </p:nvSpPr>
        <p:spPr>
          <a:xfrm>
            <a:off x="5653649" y="6434161"/>
            <a:ext cx="2133600" cy="365125"/>
          </a:xfrm>
        </p:spPr>
        <p:txBody>
          <a:bodyPr/>
          <a:lstStyle/>
          <a:p>
            <a:fld id="{CA3E5E40-162A-B148-BCA6-A50E98CA903E}" type="datetime1">
              <a:rPr lang="en-US" sz="900" smtClean="0"/>
              <a:pPr/>
              <a:t>1/5/16</a:t>
            </a:fld>
            <a:endParaRPr lang="en-US" sz="900" dirty="0"/>
          </a:p>
        </p:txBody>
      </p:sp>
      <p:sp>
        <p:nvSpPr>
          <p:cNvPr id="8" name="Footer Placeholder 7"/>
          <p:cNvSpPr>
            <a:spLocks noGrp="1"/>
          </p:cNvSpPr>
          <p:nvPr>
            <p:ph type="ftr" sz="quarter" idx="11"/>
          </p:nvPr>
        </p:nvSpPr>
        <p:spPr>
          <a:xfrm>
            <a:off x="288272" y="6434161"/>
            <a:ext cx="4840941" cy="365125"/>
          </a:xfrm>
        </p:spPr>
        <p:txBody>
          <a:bodyPr/>
          <a:lstStyle/>
          <a:p>
            <a:r>
              <a:rPr lang="en-US" sz="900" dirty="0" smtClean="0"/>
              <a:t>Native American Community Academy</a:t>
            </a:r>
            <a:endParaRPr lang="en-US" sz="900" dirty="0"/>
          </a:p>
        </p:txBody>
      </p:sp>
      <p:sp>
        <p:nvSpPr>
          <p:cNvPr id="7" name="Slide Number Placeholder 6"/>
          <p:cNvSpPr>
            <a:spLocks noGrp="1"/>
          </p:cNvSpPr>
          <p:nvPr>
            <p:ph type="sldNum" sz="quarter" idx="12"/>
          </p:nvPr>
        </p:nvSpPr>
        <p:spPr>
          <a:xfrm>
            <a:off x="7921720" y="6434161"/>
            <a:ext cx="990600" cy="365125"/>
          </a:xfrm>
        </p:spPr>
        <p:txBody>
          <a:bodyPr/>
          <a:lstStyle/>
          <a:p>
            <a:fld id="{F7F08F8B-7BB6-AB4C-B3BA-8A0F19B3DCDD}" type="slidenum">
              <a:rPr lang="en-US" sz="900" smtClean="0"/>
              <a:pPr/>
              <a:t>2</a:t>
            </a:fld>
            <a:endParaRPr lang="en-US" sz="900" dirty="0"/>
          </a:p>
        </p:txBody>
      </p:sp>
      <p:sp>
        <p:nvSpPr>
          <p:cNvPr id="9" name="TextBox 8"/>
          <p:cNvSpPr txBox="1"/>
          <p:nvPr/>
        </p:nvSpPr>
        <p:spPr>
          <a:xfrm>
            <a:off x="960438" y="849313"/>
            <a:ext cx="7627937" cy="6217085"/>
          </a:xfrm>
          <a:prstGeom prst="rect">
            <a:avLst/>
          </a:prstGeom>
          <a:noFill/>
        </p:spPr>
        <p:txBody>
          <a:bodyPr wrap="square" rtlCol="0">
            <a:spAutoFit/>
          </a:bodyPr>
          <a:lstStyle/>
          <a:p>
            <a:r>
              <a:rPr lang="en-US" sz="1200" i="1" dirty="0" smtClean="0"/>
              <a:t>This report was funded by the generous support of the Kellogg Foundation and is intended to provide an overview of the Native American Community Academy and description of its design, development and implementation process unique to its community-based, culturally-integrated school model.      </a:t>
            </a:r>
          </a:p>
          <a:p>
            <a:endParaRPr lang="en-US" sz="1200" i="1" dirty="0" smtClean="0"/>
          </a:p>
          <a:p>
            <a:r>
              <a:rPr lang="en-US" sz="1200" dirty="0" smtClean="0"/>
              <a:t>The overall scope of the funded project included and are summarized in four separate documents: </a:t>
            </a:r>
          </a:p>
          <a:p>
            <a:endParaRPr lang="en-US" sz="1200" dirty="0" smtClean="0"/>
          </a:p>
          <a:p>
            <a:pPr marL="282575" indent="-282575">
              <a:spcAft>
                <a:spcPts val="1200"/>
              </a:spcAft>
              <a:buAutoNum type="arabicPeriod"/>
            </a:pPr>
            <a:r>
              <a:rPr lang="en-US" sz="1200" b="1" dirty="0" smtClean="0">
                <a:solidFill>
                  <a:srgbClr val="2C7C9F"/>
                </a:solidFill>
              </a:rPr>
              <a:t>Native American Education Reform</a:t>
            </a:r>
            <a:r>
              <a:rPr lang="en-US" sz="1200" b="1" dirty="0" smtClean="0"/>
              <a:t> </a:t>
            </a:r>
            <a:r>
              <a:rPr lang="en-US" sz="1100" dirty="0" smtClean="0"/>
              <a:t>(dated February 5, 2010)</a:t>
            </a:r>
            <a:r>
              <a:rPr lang="en-US" sz="1200" dirty="0" smtClean="0"/>
              <a:t/>
            </a:r>
            <a:br>
              <a:rPr lang="en-US" sz="1200" dirty="0" smtClean="0"/>
            </a:br>
            <a:r>
              <a:rPr lang="en-US" sz="1200" dirty="0" smtClean="0"/>
              <a:t>A preliminary strategic plan document including a review of current state of Native American education and the complex underlying issues, opportunities and examples of emerging solutions, and suggested Native American Education reform strategy and short, medium, and long term priorities </a:t>
            </a:r>
          </a:p>
          <a:p>
            <a:pPr marL="282575" indent="-282575">
              <a:spcAft>
                <a:spcPts val="1200"/>
              </a:spcAft>
              <a:buAutoNum type="arabicPeriod"/>
            </a:pPr>
            <a:r>
              <a:rPr lang="en-US" sz="1200" b="1" dirty="0" smtClean="0">
                <a:solidFill>
                  <a:schemeClr val="accent1"/>
                </a:solidFill>
              </a:rPr>
              <a:t>NACA: Designing and Implementing a Community-Based, Culturally-Integrated School for Native American Youth </a:t>
            </a:r>
            <a:r>
              <a:rPr lang="en-US" sz="1200" b="1" dirty="0" smtClean="0">
                <a:solidFill>
                  <a:srgbClr val="4F81BD"/>
                </a:solidFill>
              </a:rPr>
              <a:t> </a:t>
            </a:r>
            <a:r>
              <a:rPr lang="en-US" sz="1200" dirty="0" smtClean="0">
                <a:solidFill>
                  <a:srgbClr val="800000"/>
                </a:solidFill>
              </a:rPr>
              <a:t>(</a:t>
            </a:r>
            <a:r>
              <a:rPr lang="en-US" sz="1200" i="1" dirty="0" smtClean="0">
                <a:solidFill>
                  <a:srgbClr val="800000"/>
                </a:solidFill>
              </a:rPr>
              <a:t>This Document)</a:t>
            </a:r>
            <a:r>
              <a:rPr lang="en-US" sz="1200" b="1" dirty="0" smtClean="0">
                <a:solidFill>
                  <a:schemeClr val="accent1"/>
                </a:solidFill>
              </a:rPr>
              <a:t/>
            </a:r>
            <a:br>
              <a:rPr lang="en-US" sz="1200" b="1" dirty="0" smtClean="0">
                <a:solidFill>
                  <a:schemeClr val="accent1"/>
                </a:solidFill>
              </a:rPr>
            </a:br>
            <a:r>
              <a:rPr lang="en-US" sz="1200" dirty="0" smtClean="0"/>
              <a:t>An overview of Native American Community Academy summarizing its background, key characteristics and outcomes as well as description and examples of what worked in the school’s design, development and implementation process   </a:t>
            </a:r>
          </a:p>
          <a:p>
            <a:pPr marL="282575" indent="-282575">
              <a:spcAft>
                <a:spcPts val="1200"/>
              </a:spcAft>
              <a:buAutoNum type="arabicPeriod"/>
            </a:pPr>
            <a:r>
              <a:rPr lang="en-US" sz="1200" b="1" dirty="0" smtClean="0">
                <a:solidFill>
                  <a:srgbClr val="2C7C9F"/>
                </a:solidFill>
              </a:rPr>
              <a:t>NACA Program Highlights </a:t>
            </a:r>
            <a:r>
              <a:rPr lang="en-US" sz="1200" b="1" dirty="0" smtClean="0"/>
              <a:t/>
            </a:r>
            <a:br>
              <a:rPr lang="en-US" sz="1200" b="1" dirty="0" smtClean="0"/>
            </a:br>
            <a:r>
              <a:rPr lang="en-US" sz="1200" dirty="0" smtClean="0"/>
              <a:t>A collection of detailed descriptions of NACA Program Highlights including background, program overview, key community partnerships, implementation highlights (what worked, key challenges, organization, program cost), evaluation and outcome, funding and sustainability, and contact for each of the Program Highlight   </a:t>
            </a:r>
          </a:p>
          <a:p>
            <a:pPr marL="282575" indent="-282575">
              <a:spcAft>
                <a:spcPts val="1200"/>
              </a:spcAft>
              <a:buAutoNum type="arabicPeriod"/>
            </a:pPr>
            <a:r>
              <a:rPr lang="en-US" sz="1200" b="1" dirty="0" smtClean="0">
                <a:solidFill>
                  <a:srgbClr val="2C7C9F"/>
                </a:solidFill>
              </a:rPr>
              <a:t>NACA Growth Strategy</a:t>
            </a:r>
            <a:r>
              <a:rPr lang="en-US" sz="1200" dirty="0" smtClean="0"/>
              <a:t/>
            </a:r>
            <a:br>
              <a:rPr lang="en-US" sz="1200" dirty="0" smtClean="0"/>
            </a:br>
            <a:r>
              <a:rPr lang="en-US" sz="1200" dirty="0" smtClean="0"/>
              <a:t>A growth strategic plan for NACA for discussion internally and with potential community partners and funders including evaluation of potential growth options and phased implementation plan for each of its potential options - </a:t>
            </a:r>
          </a:p>
          <a:p>
            <a:pPr marL="282575" indent="-282575">
              <a:spcAft>
                <a:spcPts val="1200"/>
              </a:spcAft>
              <a:buAutoNum type="arabicPeriod"/>
            </a:pPr>
            <a:r>
              <a:rPr lang="en-US" sz="1200" dirty="0" smtClean="0"/>
              <a:t> sharing, training and technical assistance, and NACA-model network schools    </a:t>
            </a:r>
            <a:br>
              <a:rPr lang="en-US" sz="1200" dirty="0" smtClean="0"/>
            </a:br>
            <a:endParaRPr lang="en-US" sz="1200" dirty="0" smtClean="0"/>
          </a:p>
          <a:p>
            <a:endParaRPr lang="en-US" sz="1200" i="1" dirty="0" smtClean="0"/>
          </a:p>
          <a:p>
            <a:endParaRPr lang="en-US" sz="1200" i="1" dirty="0"/>
          </a:p>
        </p:txBody>
      </p:sp>
      <p:sp>
        <p:nvSpPr>
          <p:cNvPr id="11" name="Title 1"/>
          <p:cNvSpPr txBox="1">
            <a:spLocks/>
          </p:cNvSpPr>
          <p:nvPr/>
        </p:nvSpPr>
        <p:spPr>
          <a:xfrm>
            <a:off x="55566" y="222250"/>
            <a:ext cx="8686800" cy="519113"/>
          </a:xfrm>
          <a:prstGeom prst="rect">
            <a:avLst/>
          </a:prstGeom>
        </p:spPr>
        <p:txBody>
          <a:bodyPr vert="horz" lIns="91440" tIns="45720" rIns="91440" bIns="45720" rtlCol="0" anchor="b"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600" b="0" i="0" u="none" strike="noStrike" kern="1200" cap="none" spc="0" normalizeH="0" baseline="0" noProof="0" dirty="0" smtClean="0">
                <a:ln>
                  <a:noFill/>
                </a:ln>
                <a:solidFill>
                  <a:schemeClr val="accent1"/>
                </a:solidFill>
                <a:effectLst/>
                <a:uLnTx/>
                <a:uFillTx/>
                <a:latin typeface="+mj-lt"/>
                <a:ea typeface="+mj-ea"/>
                <a:cs typeface="+mj-cs"/>
              </a:rPr>
              <a:t>Introduction</a:t>
            </a:r>
          </a:p>
        </p:txBody>
      </p:sp>
      <p:sp>
        <p:nvSpPr>
          <p:cNvPr id="12" name="Rounded Rectangle 11"/>
          <p:cNvSpPr/>
          <p:nvPr/>
        </p:nvSpPr>
        <p:spPr>
          <a:xfrm>
            <a:off x="970948" y="2838539"/>
            <a:ext cx="7625365" cy="1074630"/>
          </a:xfrm>
          <a:prstGeom prst="roundRect">
            <a:avLst>
              <a:gd name="adj" fmla="val 4980"/>
            </a:avLst>
          </a:prstGeom>
          <a:noFill/>
          <a:ln w="25400">
            <a:prstDash val="sysDot"/>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39350"/>
          </a:xfrm>
          <a:solidFill>
            <a:schemeClr val="bg1">
              <a:lumMod val="85000"/>
            </a:schemeClr>
          </a:solidFill>
        </p:spPr>
        <p:txBody>
          <a:bodyPr anchor="ctr">
            <a:noAutofit/>
          </a:bodyPr>
          <a:lstStyle/>
          <a:p>
            <a:pPr marL="342900" indent="4763" algn="l"/>
            <a:r>
              <a:rPr lang="en-US" sz="1400" b="1" dirty="0" smtClean="0">
                <a:solidFill>
                  <a:srgbClr val="18579B"/>
                </a:solidFill>
              </a:rPr>
              <a:t>Development &amp; Implementation: </a:t>
            </a:r>
            <a:r>
              <a:rPr lang="en-US" sz="1400" b="1" dirty="0" err="1" smtClean="0">
                <a:solidFill>
                  <a:srgbClr val="18579B"/>
                </a:solidFill>
              </a:rPr>
              <a:t>e</a:t>
            </a:r>
            <a:r>
              <a:rPr lang="en-US" sz="1400" b="1" dirty="0" smtClean="0">
                <a:solidFill>
                  <a:srgbClr val="18579B"/>
                </a:solidFill>
              </a:rPr>
              <a:t>. Program &amp; Services</a:t>
            </a:r>
            <a:br>
              <a:rPr lang="en-US" sz="1400" b="1" dirty="0" smtClean="0">
                <a:solidFill>
                  <a:srgbClr val="18579B"/>
                </a:solidFill>
              </a:rPr>
            </a:br>
            <a:r>
              <a:rPr lang="en-US" sz="1800" dirty="0" smtClean="0">
                <a:solidFill>
                  <a:srgbClr val="18579B"/>
                </a:solidFill>
              </a:rPr>
              <a:t>All programs at NACA are clearly aligned with </a:t>
            </a:r>
            <a:r>
              <a:rPr lang="en-US" sz="1800" dirty="0" err="1" smtClean="0">
                <a:solidFill>
                  <a:srgbClr val="18579B"/>
                </a:solidFill>
              </a:rPr>
              <a:t>NACA’s</a:t>
            </a:r>
            <a:r>
              <a:rPr lang="en-US" sz="1800" dirty="0" smtClean="0">
                <a:solidFill>
                  <a:srgbClr val="18579B"/>
                </a:solidFill>
              </a:rPr>
              <a:t> mission and goals</a:t>
            </a:r>
          </a:p>
        </p:txBody>
      </p:sp>
      <p:sp>
        <p:nvSpPr>
          <p:cNvPr id="8" name="Rounded Rectangle 7"/>
          <p:cNvSpPr/>
          <p:nvPr/>
        </p:nvSpPr>
        <p:spPr>
          <a:xfrm>
            <a:off x="181426" y="1736366"/>
            <a:ext cx="2021947" cy="3887387"/>
          </a:xfrm>
          <a:prstGeom prst="roundRect">
            <a:avLst/>
          </a:prstGeom>
          <a:effectLst>
            <a:outerShdw blurRad="63500" dist="25400" dir="5400000" sx="101000" sy="101000" rotWithShape="0">
              <a:srgbClr val="000000">
                <a:alpha val="40000"/>
              </a:srgbClr>
            </a:outerShdw>
            <a:softEdge rad="63500"/>
          </a:effectLst>
        </p:spPr>
        <p:style>
          <a:lnRef idx="1">
            <a:schemeClr val="accent4"/>
          </a:lnRef>
          <a:fillRef idx="3">
            <a:schemeClr val="accent4"/>
          </a:fillRef>
          <a:effectRef idx="2">
            <a:schemeClr val="accent4"/>
          </a:effectRef>
          <a:fontRef idx="minor">
            <a:schemeClr val="lt1"/>
          </a:fontRef>
        </p:style>
        <p:txBody>
          <a:bodyPr tIns="182880" rtlCol="0" anchor="ctr"/>
          <a:lstStyle/>
          <a:p>
            <a:pPr algn="ctr"/>
            <a:r>
              <a:rPr lang="en-US" sz="1500" b="1" dirty="0" smtClean="0">
                <a:solidFill>
                  <a:schemeClr val="accent2"/>
                </a:solidFill>
              </a:rPr>
              <a:t>NACA MISSION</a:t>
            </a:r>
          </a:p>
          <a:p>
            <a:pPr algn="ctr"/>
            <a:r>
              <a:rPr lang="en-US" sz="1400" dirty="0" smtClean="0">
                <a:solidFill>
                  <a:schemeClr val="accent2"/>
                </a:solidFill>
              </a:rPr>
              <a:t>To </a:t>
            </a:r>
            <a:r>
              <a:rPr lang="en-US" sz="1400" b="1" dirty="0" smtClean="0">
                <a:solidFill>
                  <a:schemeClr val="accent2"/>
                </a:solidFill>
              </a:rPr>
              <a:t>engage</a:t>
            </a:r>
            <a:r>
              <a:rPr lang="en-US" sz="1400" dirty="0" smtClean="0">
                <a:solidFill>
                  <a:schemeClr val="accent2"/>
                </a:solidFill>
              </a:rPr>
              <a:t> students, educators, families, and community in creating a school that will </a:t>
            </a:r>
            <a:r>
              <a:rPr lang="en-US" sz="1400" b="1" dirty="0" smtClean="0">
                <a:solidFill>
                  <a:schemeClr val="accent2"/>
                </a:solidFill>
              </a:rPr>
              <a:t>prepare our students </a:t>
            </a:r>
            <a:r>
              <a:rPr lang="en-US" sz="1400" dirty="0" smtClean="0">
                <a:solidFill>
                  <a:schemeClr val="accent2"/>
                </a:solidFill>
              </a:rPr>
              <a:t>to grow from adolescence to adulthood and begin strengthening communities by </a:t>
            </a:r>
            <a:r>
              <a:rPr lang="en-US" sz="1400" b="1" dirty="0" smtClean="0">
                <a:solidFill>
                  <a:schemeClr val="accent2"/>
                </a:solidFill>
              </a:rPr>
              <a:t>developing strong leaders </a:t>
            </a:r>
            <a:r>
              <a:rPr lang="en-US" sz="1400" dirty="0" smtClean="0">
                <a:solidFill>
                  <a:schemeClr val="accent2"/>
                </a:solidFill>
              </a:rPr>
              <a:t>who are </a:t>
            </a:r>
            <a:r>
              <a:rPr lang="en-US" sz="1400" u="sng" dirty="0" smtClean="0">
                <a:solidFill>
                  <a:schemeClr val="accent2"/>
                </a:solidFill>
              </a:rPr>
              <a:t>academically prepared</a:t>
            </a:r>
            <a:r>
              <a:rPr lang="en-US" sz="1400" dirty="0" smtClean="0">
                <a:solidFill>
                  <a:schemeClr val="accent2"/>
                </a:solidFill>
              </a:rPr>
              <a:t>, </a:t>
            </a:r>
            <a:r>
              <a:rPr lang="en-US" sz="1400" u="sng" dirty="0" smtClean="0">
                <a:solidFill>
                  <a:schemeClr val="accent2"/>
                </a:solidFill>
              </a:rPr>
              <a:t>secure in their identity</a:t>
            </a:r>
            <a:r>
              <a:rPr lang="en-US" sz="1400" dirty="0" smtClean="0">
                <a:solidFill>
                  <a:schemeClr val="accent2"/>
                </a:solidFill>
              </a:rPr>
              <a:t> and </a:t>
            </a:r>
            <a:r>
              <a:rPr lang="en-US" sz="1400" u="sng" dirty="0" smtClean="0">
                <a:solidFill>
                  <a:schemeClr val="accent2"/>
                </a:solidFill>
              </a:rPr>
              <a:t>healthy</a:t>
            </a:r>
          </a:p>
          <a:p>
            <a:pPr algn="ctr"/>
            <a:r>
              <a:rPr lang="en-US" sz="1400" u="sng" dirty="0" smtClean="0">
                <a:solidFill>
                  <a:schemeClr val="accent2"/>
                </a:solidFill>
              </a:rPr>
              <a:t> </a:t>
            </a:r>
            <a:endParaRPr lang="en-US" sz="1400" u="sng" dirty="0">
              <a:solidFill>
                <a:schemeClr val="accent2"/>
              </a:solidFill>
            </a:endParaRPr>
          </a:p>
        </p:txBody>
      </p:sp>
      <p:graphicFrame>
        <p:nvGraphicFramePr>
          <p:cNvPr id="9" name="Table 8"/>
          <p:cNvGraphicFramePr>
            <a:graphicFrameLocks noGrp="1"/>
          </p:cNvGraphicFramePr>
          <p:nvPr/>
        </p:nvGraphicFramePr>
        <p:xfrm>
          <a:off x="2559651" y="1176707"/>
          <a:ext cx="6372896" cy="5315286"/>
        </p:xfrm>
        <a:graphic>
          <a:graphicData uri="http://schemas.openxmlformats.org/drawingml/2006/table">
            <a:tbl>
              <a:tblPr firstRow="1" bandRow="1">
                <a:tableStyleId>{F5AB1C69-6EDB-4FF4-983F-18BD219EF322}</a:tableStyleId>
              </a:tblPr>
              <a:tblGrid>
                <a:gridCol w="1400017"/>
                <a:gridCol w="809530"/>
                <a:gridCol w="751606"/>
                <a:gridCol w="842317"/>
                <a:gridCol w="842495"/>
                <a:gridCol w="937331"/>
                <a:gridCol w="789600"/>
              </a:tblGrid>
              <a:tr h="422169">
                <a:tc>
                  <a:txBody>
                    <a:bodyPr/>
                    <a:lstStyle/>
                    <a:p>
                      <a:endParaRPr lang="en-US" sz="1000" dirty="0"/>
                    </a:p>
                  </a:txBody>
                  <a:tcPr/>
                </a:tc>
                <a:tc>
                  <a:txBody>
                    <a:bodyPr/>
                    <a:lstStyle/>
                    <a:p>
                      <a:pPr marL="0" indent="0">
                        <a:buFont typeface="Wingdings" charset="2"/>
                        <a:buNone/>
                      </a:pPr>
                      <a:r>
                        <a:rPr lang="en-US" sz="900" b="1" dirty="0" smtClean="0">
                          <a:solidFill>
                            <a:srgbClr val="244A58"/>
                          </a:solidFill>
                        </a:rPr>
                        <a:t>Integrated curriculum</a:t>
                      </a:r>
                    </a:p>
                  </a:txBody>
                  <a:tcPr/>
                </a:tc>
                <a:tc>
                  <a:txBody>
                    <a:bodyPr/>
                    <a:lstStyle/>
                    <a:p>
                      <a:pPr marL="0" indent="0">
                        <a:buFont typeface="Wingdings" charset="2"/>
                        <a:buNone/>
                      </a:pPr>
                      <a:r>
                        <a:rPr lang="en-US" sz="900" b="1" dirty="0" smtClean="0">
                          <a:solidFill>
                            <a:srgbClr val="244A58"/>
                          </a:solidFill>
                        </a:rPr>
                        <a:t>Cultural relevancy</a:t>
                      </a:r>
                    </a:p>
                  </a:txBody>
                  <a:tcPr/>
                </a:tc>
                <a:tc>
                  <a:txBody>
                    <a:bodyPr/>
                    <a:lstStyle/>
                    <a:p>
                      <a:pPr marL="0" indent="0">
                        <a:buFont typeface="Wingdings" charset="2"/>
                        <a:buNone/>
                      </a:pPr>
                      <a:r>
                        <a:rPr lang="en-US" sz="900" b="1" dirty="0" smtClean="0">
                          <a:solidFill>
                            <a:srgbClr val="244A58"/>
                          </a:solidFill>
                        </a:rPr>
                        <a:t>Community Relations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1" dirty="0" smtClean="0">
                          <a:solidFill>
                            <a:srgbClr val="244A58"/>
                          </a:solidFill>
                        </a:rPr>
                        <a:t>Wellness Philosophy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1" dirty="0" smtClean="0">
                          <a:solidFill>
                            <a:srgbClr val="244A58"/>
                          </a:solidFill>
                        </a:rPr>
                        <a:t>Language Revitalization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1" dirty="0" smtClean="0">
                          <a:solidFill>
                            <a:srgbClr val="244A58"/>
                          </a:solidFill>
                        </a:rPr>
                        <a:t>College</a:t>
                      </a:r>
                      <a:r>
                        <a:rPr lang="en-US" sz="900" b="1" baseline="0" dirty="0" smtClean="0">
                          <a:solidFill>
                            <a:srgbClr val="244A58"/>
                          </a:solidFill>
                        </a:rPr>
                        <a:t> Prep</a:t>
                      </a:r>
                      <a:endParaRPr lang="en-US" sz="900" b="1" dirty="0" smtClean="0">
                        <a:solidFill>
                          <a:srgbClr val="244A58"/>
                        </a:solidFill>
                      </a:endParaRPr>
                    </a:p>
                  </a:txBody>
                  <a:tcPr/>
                </a:tc>
              </a:tr>
              <a:tr h="0">
                <a:tc>
                  <a:txBody>
                    <a:bodyPr/>
                    <a:lstStyle/>
                    <a:p>
                      <a:r>
                        <a:rPr lang="en-US" sz="900" b="1" dirty="0" smtClean="0">
                          <a:solidFill>
                            <a:srgbClr val="244A58"/>
                          </a:solidFill>
                        </a:rPr>
                        <a:t>Out of School Time Program</a:t>
                      </a:r>
                      <a:endParaRPr lang="en-US" sz="900" dirty="0">
                        <a:solidFill>
                          <a:srgbClr val="244A58"/>
                        </a:solidFill>
                      </a:endParaRPr>
                    </a:p>
                  </a:txBody>
                  <a:tcP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Pct val="200000"/>
                        <a:buFont typeface="Wingdings" charset="2"/>
                        <a:buChar char="ü"/>
                        <a:tabLst/>
                        <a:defRPr/>
                      </a:pPr>
                      <a:r>
                        <a:rPr lang="en-US" sz="1000" dirty="0" smtClean="0">
                          <a:solidFill>
                            <a:srgbClr val="244A58"/>
                          </a:solidFill>
                        </a:rPr>
                        <a:t> </a:t>
                      </a:r>
                    </a:p>
                  </a:txBody>
                  <a:tcPr anchor="ctr"/>
                </a:tc>
                <a:tc>
                  <a:txBody>
                    <a:bodyPr/>
                    <a:lstStyle/>
                    <a:p>
                      <a:pPr algn="ctr">
                        <a:buSzPct val="200000"/>
                        <a:buFont typeface="Wingdings" charset="2"/>
                        <a:buChar char="ü"/>
                      </a:pP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r>
              <a:tr h="332514">
                <a:tc>
                  <a:txBody>
                    <a:bodyPr/>
                    <a:lstStyle/>
                    <a:p>
                      <a:r>
                        <a:rPr lang="en-US" sz="900" b="1" dirty="0" smtClean="0">
                          <a:solidFill>
                            <a:srgbClr val="244A58"/>
                          </a:solidFill>
                        </a:rPr>
                        <a:t>NACA Conservation Corps</a:t>
                      </a:r>
                      <a:endParaRPr lang="en-US" sz="900" dirty="0">
                        <a:solidFill>
                          <a:srgbClr val="244A58"/>
                        </a:solidFill>
                      </a:endParaRPr>
                    </a:p>
                  </a:txBody>
                  <a:tcPr/>
                </a:tc>
                <a:tc>
                  <a:txBody>
                    <a:bodyPr/>
                    <a:lstStyle/>
                    <a:p>
                      <a:pPr algn="ctr">
                        <a:buSzPct val="200000"/>
                        <a:buFont typeface="Wingdings" charset="2"/>
                        <a:buChar char="ü"/>
                      </a:pP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endParaRPr lang="en-US" sz="1000">
                        <a:solidFill>
                          <a:srgbClr val="244A58"/>
                        </a:solidFill>
                      </a:endParaRPr>
                    </a:p>
                  </a:txBody>
                  <a:tcPr anchor="ctr"/>
                </a:tc>
                <a:tc>
                  <a:txBody>
                    <a:bodyPr/>
                    <a:lstStyle/>
                    <a:p>
                      <a:pPr algn="ctr">
                        <a:buSzPct val="200000"/>
                        <a:buFont typeface="Wingdings" charset="2"/>
                        <a:buChar char="ü"/>
                      </a:pPr>
                      <a:endParaRPr lang="en-US" sz="1000">
                        <a:solidFill>
                          <a:srgbClr val="244A58"/>
                        </a:solidFill>
                      </a:endParaRPr>
                    </a:p>
                  </a:txBody>
                  <a:tcPr anchor="ctr"/>
                </a:tc>
              </a:tr>
              <a:tr h="380978">
                <a:tc>
                  <a:txBody>
                    <a:bodyPr/>
                    <a:lstStyle/>
                    <a:p>
                      <a:r>
                        <a:rPr lang="en-US" sz="900" b="1" dirty="0" err="1" smtClean="0">
                          <a:solidFill>
                            <a:srgbClr val="244A58"/>
                          </a:solidFill>
                        </a:rPr>
                        <a:t>Americorps</a:t>
                      </a:r>
                      <a:r>
                        <a:rPr lang="en-US" sz="900" b="1" dirty="0" smtClean="0">
                          <a:solidFill>
                            <a:srgbClr val="244A58"/>
                          </a:solidFill>
                        </a:rPr>
                        <a:t> and Vista Volunteer Program </a:t>
                      </a:r>
                      <a:endParaRPr lang="en-US" sz="900" dirty="0">
                        <a:solidFill>
                          <a:srgbClr val="244A58"/>
                        </a:solidFill>
                      </a:endParaRPr>
                    </a:p>
                  </a:txBody>
                  <a:tcPr/>
                </a:tc>
                <a:tc>
                  <a:txBody>
                    <a:bodyPr/>
                    <a:lstStyle/>
                    <a:p>
                      <a:pPr algn="ctr">
                        <a:buSzPct val="200000"/>
                        <a:buFont typeface="Wingdings" charset="2"/>
                        <a:buChar char="ü"/>
                      </a:pP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r>
              <a:tr h="291596">
                <a:tc>
                  <a:txBody>
                    <a:bodyPr/>
                    <a:lstStyle/>
                    <a:p>
                      <a:r>
                        <a:rPr lang="en-US" sz="900" b="1" dirty="0" smtClean="0">
                          <a:solidFill>
                            <a:srgbClr val="244A58"/>
                          </a:solidFill>
                          <a:ea typeface="ＭＳ Ｐゴシック" pitchFamily="-107" charset="-128"/>
                        </a:rPr>
                        <a:t>Student Support Services</a:t>
                      </a:r>
                      <a:endParaRPr lang="en-US" sz="900" dirty="0">
                        <a:solidFill>
                          <a:srgbClr val="244A58"/>
                        </a:solidFill>
                      </a:endParaRPr>
                    </a:p>
                  </a:txBody>
                  <a:tcPr/>
                </a:tc>
                <a:tc>
                  <a:txBody>
                    <a:bodyPr/>
                    <a:lstStyle/>
                    <a:p>
                      <a:pPr algn="ctr">
                        <a:buSzPct val="200000"/>
                        <a:buFont typeface="Wingdings" charset="2"/>
                        <a:buChar char="ü"/>
                      </a:pP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endParaRPr lang="en-US" sz="1000">
                        <a:solidFill>
                          <a:srgbClr val="244A58"/>
                        </a:solidFill>
                      </a:endParaRPr>
                    </a:p>
                  </a:txBody>
                  <a:tcPr anchor="ctr"/>
                </a:tc>
                <a:tc>
                  <a:txBody>
                    <a:bodyPr/>
                    <a:lstStyle/>
                    <a:p>
                      <a:pPr algn="ctr">
                        <a:buSzPct val="200000"/>
                        <a:buFont typeface="Wingdings" charset="2"/>
                        <a:buChar char="ü"/>
                      </a:pPr>
                      <a:endParaRPr lang="en-US" sz="1000">
                        <a:solidFill>
                          <a:srgbClr val="244A58"/>
                        </a:solidFill>
                      </a:endParaRPr>
                    </a:p>
                  </a:txBody>
                  <a:tcPr anchor="ctr"/>
                </a:tc>
              </a:tr>
              <a:tr h="380978">
                <a:tc>
                  <a:txBody>
                    <a:bodyPr/>
                    <a:lstStyle/>
                    <a:p>
                      <a:r>
                        <a:rPr lang="en-US" sz="900" b="1" dirty="0" smtClean="0">
                          <a:solidFill>
                            <a:srgbClr val="244A58"/>
                          </a:solidFill>
                          <a:ea typeface="ＭＳ Ｐゴシック" pitchFamily="-107" charset="-128"/>
                        </a:rPr>
                        <a:t>Experiential Education Program</a:t>
                      </a:r>
                      <a:endParaRPr lang="en-US" sz="900" dirty="0">
                        <a:solidFill>
                          <a:srgbClr val="244A58"/>
                        </a:solidFill>
                      </a:endParaRPr>
                    </a:p>
                  </a:txBody>
                  <a:tcPr/>
                </a:tc>
                <a:tc>
                  <a:txBody>
                    <a:bodyPr/>
                    <a:lstStyle/>
                    <a:p>
                      <a:pPr algn="ctr">
                        <a:buSzPct val="200000"/>
                        <a:buFont typeface="Wingdings" charset="2"/>
                        <a:buChar char="ü"/>
                      </a:pPr>
                      <a:endParaRPr lang="en-US" sz="100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endParaRPr lang="en-US" sz="1000" dirty="0">
                        <a:solidFill>
                          <a:srgbClr val="244A58"/>
                        </a:solidFill>
                      </a:endParaRPr>
                    </a:p>
                  </a:txBody>
                  <a:tcPr anchor="ctr"/>
                </a:tc>
                <a:tc>
                  <a:txBody>
                    <a:bodyPr/>
                    <a:lstStyle/>
                    <a:p>
                      <a:pPr algn="ctr">
                        <a:buSzPct val="200000"/>
                        <a:buFont typeface="Wingdings" charset="2"/>
                        <a:buChar char="ü"/>
                      </a:pPr>
                      <a:endParaRPr lang="en-US" sz="1000" dirty="0">
                        <a:solidFill>
                          <a:srgbClr val="244A58"/>
                        </a:solidFill>
                      </a:endParaRPr>
                    </a:p>
                  </a:txBody>
                  <a:tcPr anchor="ctr"/>
                </a:tc>
              </a:tr>
              <a:tr h="380978">
                <a:tc>
                  <a:txBody>
                    <a:bodyPr/>
                    <a:lstStyle/>
                    <a:p>
                      <a:r>
                        <a:rPr lang="en-US" sz="900" b="1" dirty="0" smtClean="0">
                          <a:solidFill>
                            <a:srgbClr val="244A58"/>
                          </a:solidFill>
                          <a:ea typeface="ＭＳ Ｐゴシック" pitchFamily="-107" charset="-128"/>
                        </a:rPr>
                        <a:t>School based health center</a:t>
                      </a:r>
                      <a:endParaRPr lang="en-US" sz="900" dirty="0">
                        <a:solidFill>
                          <a:srgbClr val="244A58"/>
                        </a:solidFill>
                      </a:endParaRPr>
                    </a:p>
                  </a:txBody>
                  <a:tcPr/>
                </a:tc>
                <a:tc>
                  <a:txBody>
                    <a:bodyPr/>
                    <a:lstStyle/>
                    <a:p>
                      <a:pPr algn="ctr">
                        <a:buSzPct val="200000"/>
                        <a:buFont typeface="Wingdings" charset="2"/>
                        <a:buChar char="ü"/>
                      </a:pPr>
                      <a:endParaRPr lang="en-US" sz="1000">
                        <a:solidFill>
                          <a:srgbClr val="244A58"/>
                        </a:solidFill>
                      </a:endParaRPr>
                    </a:p>
                  </a:txBody>
                  <a:tcPr anchor="ctr"/>
                </a:tc>
                <a:tc>
                  <a:txBody>
                    <a:bodyPr/>
                    <a:lstStyle/>
                    <a:p>
                      <a:pPr algn="ctr">
                        <a:buSzPct val="200000"/>
                        <a:buFont typeface="Wingdings" charset="2"/>
                        <a:buChar char="ü"/>
                      </a:pP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endParaRPr lang="en-US" sz="1000">
                        <a:solidFill>
                          <a:srgbClr val="244A58"/>
                        </a:solidFill>
                      </a:endParaRPr>
                    </a:p>
                  </a:txBody>
                  <a:tcPr anchor="ctr"/>
                </a:tc>
                <a:tc>
                  <a:txBody>
                    <a:bodyPr/>
                    <a:lstStyle/>
                    <a:p>
                      <a:pPr algn="ctr">
                        <a:buSzPct val="200000"/>
                        <a:buFont typeface="Wingdings" charset="2"/>
                        <a:buChar char="ü"/>
                      </a:pPr>
                      <a:endParaRPr lang="en-US" sz="1000">
                        <a:solidFill>
                          <a:srgbClr val="244A58"/>
                        </a:solidFill>
                      </a:endParaRPr>
                    </a:p>
                  </a:txBody>
                  <a:tcPr anchor="ctr"/>
                </a:tc>
              </a:tr>
              <a:tr h="41613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900" b="1" dirty="0" smtClean="0">
                          <a:solidFill>
                            <a:srgbClr val="244A58"/>
                          </a:solidFill>
                          <a:ea typeface="ＭＳ Ｐゴシック" pitchFamily="-107" charset="-128"/>
                        </a:rPr>
                        <a:t>Center for Working Families</a:t>
                      </a:r>
                    </a:p>
                  </a:txBody>
                  <a:tcP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endParaRPr lang="en-US" sz="100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r>
              <a:tr h="380978">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900" b="1" dirty="0" smtClean="0">
                          <a:solidFill>
                            <a:srgbClr val="244A58"/>
                          </a:solidFill>
                          <a:ea typeface="ＭＳ Ｐゴシック" pitchFamily="-107" charset="-128"/>
                        </a:rPr>
                        <a:t>Instruction Program</a:t>
                      </a:r>
                      <a:endParaRPr lang="en-US" sz="900" dirty="0" smtClean="0">
                        <a:solidFill>
                          <a:srgbClr val="244A58"/>
                        </a:solidFill>
                        <a:ea typeface="ＭＳ Ｐゴシック" pitchFamily="-107" charset="-128"/>
                      </a:endParaRPr>
                    </a:p>
                    <a:p>
                      <a:endParaRPr lang="en-US" sz="900" dirty="0">
                        <a:solidFill>
                          <a:srgbClr val="244A58"/>
                        </a:solidFill>
                      </a:endParaRPr>
                    </a:p>
                  </a:txBody>
                  <a:tcP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r>
              <a:tr h="300629">
                <a:tc>
                  <a:txBody>
                    <a:bodyPr/>
                    <a:lstStyle/>
                    <a:p>
                      <a:r>
                        <a:rPr lang="en-US" sz="900" b="1" dirty="0" smtClean="0">
                          <a:solidFill>
                            <a:srgbClr val="244A58"/>
                          </a:solidFill>
                          <a:ea typeface="ＭＳ Ｐゴシック" pitchFamily="-107" charset="-128"/>
                        </a:rPr>
                        <a:t>Advisory Program</a:t>
                      </a:r>
                      <a:endParaRPr lang="en-US" sz="900" dirty="0">
                        <a:solidFill>
                          <a:srgbClr val="244A58"/>
                        </a:solidFill>
                      </a:endParaRPr>
                    </a:p>
                  </a:txBody>
                  <a:tcP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endParaRPr lang="en-US" sz="100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endParaRPr lang="en-US" sz="100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r>
              <a:tr h="380978">
                <a:tc>
                  <a:txBody>
                    <a:bodyPr/>
                    <a:lstStyle/>
                    <a:p>
                      <a:r>
                        <a:rPr lang="en-US" sz="900" b="1" dirty="0" smtClean="0">
                          <a:solidFill>
                            <a:srgbClr val="244A58"/>
                          </a:solidFill>
                          <a:ea typeface="ＭＳ Ｐゴシック" pitchFamily="-107" charset="-128"/>
                        </a:rPr>
                        <a:t>Dual Enrollment / College Preparation</a:t>
                      </a:r>
                      <a:endParaRPr lang="en-US" sz="900" dirty="0">
                        <a:solidFill>
                          <a:srgbClr val="244A58"/>
                        </a:solidFill>
                      </a:endParaRPr>
                    </a:p>
                  </a:txBody>
                  <a:tcPr/>
                </a:tc>
                <a:tc>
                  <a:txBody>
                    <a:bodyPr/>
                    <a:lstStyle/>
                    <a:p>
                      <a:pPr algn="ctr">
                        <a:buSzPct val="200000"/>
                        <a:buFont typeface="Wingdings" charset="2"/>
                        <a:buChar char="ü"/>
                      </a:pPr>
                      <a:endParaRPr lang="en-US" sz="1000" dirty="0">
                        <a:solidFill>
                          <a:srgbClr val="244A58"/>
                        </a:solidFill>
                      </a:endParaRPr>
                    </a:p>
                  </a:txBody>
                  <a:tcPr anchor="ctr"/>
                </a:tc>
                <a:tc>
                  <a:txBody>
                    <a:bodyPr/>
                    <a:lstStyle/>
                    <a:p>
                      <a:pPr algn="ctr">
                        <a:buSzPct val="200000"/>
                        <a:buFont typeface="Wingdings" charset="2"/>
                        <a:buChar char="ü"/>
                      </a:pP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r>
              <a:tr h="370639">
                <a:tc>
                  <a:txBody>
                    <a:bodyPr/>
                    <a:lstStyle/>
                    <a:p>
                      <a:r>
                        <a:rPr lang="en-US" sz="900" b="1" dirty="0" smtClean="0">
                          <a:solidFill>
                            <a:srgbClr val="244A58"/>
                          </a:solidFill>
                        </a:rPr>
                        <a:t>Native</a:t>
                      </a:r>
                      <a:r>
                        <a:rPr lang="en-US" sz="900" b="1" baseline="0" dirty="0" smtClean="0">
                          <a:solidFill>
                            <a:srgbClr val="244A58"/>
                          </a:solidFill>
                        </a:rPr>
                        <a:t> Language Programs</a:t>
                      </a:r>
                      <a:endParaRPr lang="en-US" sz="900" b="1" dirty="0">
                        <a:solidFill>
                          <a:srgbClr val="244A58"/>
                        </a:solidFill>
                      </a:endParaRPr>
                    </a:p>
                  </a:txBody>
                  <a:tcP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endParaRPr lang="en-US" sz="1000" dirty="0">
                        <a:solidFill>
                          <a:srgbClr val="244A58"/>
                        </a:solidFill>
                      </a:endParaRPr>
                    </a:p>
                  </a:txBody>
                  <a:tcPr anchor="ctr"/>
                </a:tc>
              </a:tr>
              <a:tr h="373352">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900" b="1" dirty="0" smtClean="0">
                          <a:solidFill>
                            <a:srgbClr val="244A58"/>
                          </a:solidFill>
                          <a:ea typeface="ＭＳ Ｐゴシック" pitchFamily="-107" charset="-128"/>
                        </a:rPr>
                        <a:t>Washington DC Emerging Leaders Trip </a:t>
                      </a:r>
                    </a:p>
                  </a:txBody>
                  <a:tcP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r>
              <a:tr h="300629">
                <a:tc>
                  <a:txBody>
                    <a:bodyPr/>
                    <a:lstStyle/>
                    <a:p>
                      <a:r>
                        <a:rPr lang="en-US" sz="900" b="1" dirty="0" smtClean="0">
                          <a:solidFill>
                            <a:srgbClr val="244A58"/>
                          </a:solidFill>
                          <a:ea typeface="ＭＳ Ｐゴシック" pitchFamily="-107" charset="-128"/>
                        </a:rPr>
                        <a:t>POW WOW Club </a:t>
                      </a:r>
                      <a:endParaRPr lang="en-US" sz="900" dirty="0">
                        <a:solidFill>
                          <a:srgbClr val="244A58"/>
                        </a:solidFill>
                      </a:endParaRPr>
                    </a:p>
                  </a:txBody>
                  <a:tcP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r>
                        <a:rPr lang="en-US" sz="1000" dirty="0" smtClean="0">
                          <a:solidFill>
                            <a:srgbClr val="244A58"/>
                          </a:solidFill>
                        </a:rPr>
                        <a:t> </a:t>
                      </a:r>
                      <a:endParaRPr lang="en-US" sz="1000" dirty="0">
                        <a:solidFill>
                          <a:srgbClr val="244A58"/>
                        </a:solidFill>
                      </a:endParaRPr>
                    </a:p>
                  </a:txBody>
                  <a:tcPr anchor="ctr"/>
                </a:tc>
                <a:tc>
                  <a:txBody>
                    <a:bodyPr/>
                    <a:lstStyle/>
                    <a:p>
                      <a:pPr algn="ctr">
                        <a:buSzPct val="200000"/>
                        <a:buFont typeface="Wingdings" charset="2"/>
                        <a:buChar char="ü"/>
                      </a:pPr>
                      <a:endParaRPr lang="en-US" sz="1000" dirty="0">
                        <a:solidFill>
                          <a:srgbClr val="244A58"/>
                        </a:solidFill>
                      </a:endParaRPr>
                    </a:p>
                  </a:txBody>
                  <a:tcPr anchor="ctr"/>
                </a:tc>
              </a:tr>
            </a:tbl>
          </a:graphicData>
        </a:graphic>
      </p:graphicFrame>
      <p:sp>
        <p:nvSpPr>
          <p:cNvPr id="10" name="TextBox 9"/>
          <p:cNvSpPr txBox="1"/>
          <p:nvPr/>
        </p:nvSpPr>
        <p:spPr>
          <a:xfrm>
            <a:off x="2514832" y="739350"/>
            <a:ext cx="4507564" cy="307777"/>
          </a:xfrm>
          <a:prstGeom prst="rect">
            <a:avLst/>
          </a:prstGeom>
          <a:noFill/>
        </p:spPr>
        <p:txBody>
          <a:bodyPr wrap="none" rtlCol="0">
            <a:spAutoFit/>
          </a:bodyPr>
          <a:lstStyle/>
          <a:p>
            <a:r>
              <a:rPr lang="en-US" sz="1400" b="1" dirty="0" smtClean="0">
                <a:solidFill>
                  <a:srgbClr val="163E50"/>
                </a:solidFill>
              </a:rPr>
              <a:t>Examples of NACA Programs Supporting Its Goals</a:t>
            </a:r>
            <a:endParaRPr lang="en-US" sz="1400" b="1" dirty="0">
              <a:solidFill>
                <a:srgbClr val="163E50"/>
              </a:solidFill>
            </a:endParaRPr>
          </a:p>
        </p:txBody>
      </p:sp>
      <p:sp>
        <p:nvSpPr>
          <p:cNvPr id="11" name="TextBox 10"/>
          <p:cNvSpPr txBox="1"/>
          <p:nvPr/>
        </p:nvSpPr>
        <p:spPr>
          <a:xfrm>
            <a:off x="2021947" y="5112434"/>
            <a:ext cx="2612702" cy="276999"/>
          </a:xfrm>
          <a:prstGeom prst="rect">
            <a:avLst/>
          </a:prstGeom>
          <a:noFill/>
        </p:spPr>
        <p:txBody>
          <a:bodyPr wrap="square" rtlCol="0">
            <a:spAutoFit/>
          </a:bodyPr>
          <a:lstStyle/>
          <a:p>
            <a:pPr marL="171450" indent="-171450">
              <a:buFont typeface="Wingdings" charset="2"/>
              <a:buChar char="v"/>
            </a:pPr>
            <a:endParaRPr lang="en-US" sz="1200" b="1" dirty="0">
              <a:solidFill>
                <a:srgbClr val="244A58"/>
              </a:solidFill>
            </a:endParaRPr>
          </a:p>
        </p:txBody>
      </p:sp>
      <p:cxnSp>
        <p:nvCxnSpPr>
          <p:cNvPr id="18" name="Straight Connector 17"/>
          <p:cNvCxnSpPr>
            <a:stCxn id="8" idx="0"/>
          </p:cNvCxnSpPr>
          <p:nvPr/>
        </p:nvCxnSpPr>
        <p:spPr>
          <a:xfrm rot="5400000" flipH="1" flipV="1">
            <a:off x="1596197" y="772913"/>
            <a:ext cx="559657" cy="1367251"/>
          </a:xfrm>
          <a:prstGeom prst="line">
            <a:avLst/>
          </a:prstGeom>
          <a:ln w="19050" cmpd="sng">
            <a:solidFill>
              <a:schemeClr val="accent3"/>
            </a:solidFill>
            <a:prstDash val="sysDash"/>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a:stCxn id="8" idx="2"/>
          </p:cNvCxnSpPr>
          <p:nvPr/>
        </p:nvCxnSpPr>
        <p:spPr>
          <a:xfrm rot="16200000" flipH="1">
            <a:off x="1441906" y="5374246"/>
            <a:ext cx="868241" cy="1367253"/>
          </a:xfrm>
          <a:prstGeom prst="line">
            <a:avLst/>
          </a:prstGeom>
          <a:ln w="19050" cmpd="sng">
            <a:solidFill>
              <a:schemeClr val="accent3"/>
            </a:solidFill>
            <a:prstDash val="sysDash"/>
          </a:ln>
        </p:spPr>
        <p:style>
          <a:lnRef idx="2">
            <a:schemeClr val="accent1"/>
          </a:lnRef>
          <a:fillRef idx="0">
            <a:schemeClr val="accent1"/>
          </a:fillRef>
          <a:effectRef idx="1">
            <a:schemeClr val="accent1"/>
          </a:effectRef>
          <a:fontRef idx="minor">
            <a:schemeClr val="tx1"/>
          </a:fontRef>
        </p:style>
      </p:cxnSp>
      <p:sp>
        <p:nvSpPr>
          <p:cNvPr id="12" name="Date Placeholder 11"/>
          <p:cNvSpPr>
            <a:spLocks noGrp="1"/>
          </p:cNvSpPr>
          <p:nvPr>
            <p:ph type="dt" sz="half" idx="10"/>
          </p:nvPr>
        </p:nvSpPr>
        <p:spPr>
          <a:xfrm>
            <a:off x="5629835" y="6472338"/>
            <a:ext cx="2133600" cy="365125"/>
          </a:xfrm>
        </p:spPr>
        <p:txBody>
          <a:bodyPr/>
          <a:lstStyle/>
          <a:p>
            <a:fld id="{2E616A07-F77D-CE4C-BDB6-4A9286E30A66}" type="datetime1">
              <a:rPr lang="en-US" sz="900" smtClean="0"/>
              <a:pPr/>
              <a:t>1/5/16</a:t>
            </a:fld>
            <a:endParaRPr lang="en-US" sz="900"/>
          </a:p>
        </p:txBody>
      </p:sp>
      <p:sp>
        <p:nvSpPr>
          <p:cNvPr id="13" name="Slide Number Placeholder 12"/>
          <p:cNvSpPr>
            <a:spLocks noGrp="1"/>
          </p:cNvSpPr>
          <p:nvPr>
            <p:ph type="sldNum" sz="quarter" idx="12"/>
          </p:nvPr>
        </p:nvSpPr>
        <p:spPr>
          <a:xfrm>
            <a:off x="7897906" y="6472338"/>
            <a:ext cx="990600" cy="365125"/>
          </a:xfrm>
        </p:spPr>
        <p:txBody>
          <a:bodyPr/>
          <a:lstStyle/>
          <a:p>
            <a:fld id="{D40F320C-B9C4-C043-A353-A08A4C7BBAD5}" type="slidenum">
              <a:rPr lang="en-US" sz="900" smtClean="0"/>
              <a:pPr/>
              <a:t>20</a:t>
            </a:fld>
            <a:endParaRPr lang="en-US" sz="900" dirty="0"/>
          </a:p>
        </p:txBody>
      </p:sp>
      <p:sp>
        <p:nvSpPr>
          <p:cNvPr id="14" name="Footer Placeholder 13"/>
          <p:cNvSpPr>
            <a:spLocks noGrp="1"/>
          </p:cNvSpPr>
          <p:nvPr>
            <p:ph type="ftr" sz="quarter" idx="11"/>
          </p:nvPr>
        </p:nvSpPr>
        <p:spPr>
          <a:xfrm>
            <a:off x="264458" y="6472338"/>
            <a:ext cx="4840941" cy="365125"/>
          </a:xfrm>
        </p:spPr>
        <p:txBody>
          <a:bodyPr/>
          <a:lstStyle/>
          <a:p>
            <a:r>
              <a:rPr lang="en-US" sz="900" dirty="0" smtClean="0"/>
              <a:t>Native American Community Academy</a:t>
            </a:r>
            <a:endParaRPr lang="en-US" sz="9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40431"/>
          </a:xfrm>
          <a:solidFill>
            <a:schemeClr val="bg1">
              <a:lumMod val="85000"/>
            </a:schemeClr>
          </a:solidFill>
        </p:spPr>
        <p:txBody>
          <a:bodyPr anchor="ctr">
            <a:noAutofit/>
          </a:bodyPr>
          <a:lstStyle/>
          <a:p>
            <a:pPr marL="342900" indent="4763" algn="l"/>
            <a:r>
              <a:rPr lang="en-US" sz="1400" b="1" dirty="0" smtClean="0">
                <a:solidFill>
                  <a:srgbClr val="18579B"/>
                </a:solidFill>
              </a:rPr>
              <a:t>Development &amp; Implementation: </a:t>
            </a:r>
            <a:r>
              <a:rPr lang="en-US" sz="1400" b="1" dirty="0" err="1" smtClean="0">
                <a:solidFill>
                  <a:srgbClr val="18579B"/>
                </a:solidFill>
              </a:rPr>
              <a:t>f</a:t>
            </a:r>
            <a:r>
              <a:rPr lang="en-US" sz="1400" b="1" dirty="0" smtClean="0">
                <a:solidFill>
                  <a:srgbClr val="18579B"/>
                </a:solidFill>
              </a:rPr>
              <a:t>. Funding</a:t>
            </a:r>
            <a:br>
              <a:rPr lang="en-US" sz="1400" b="1" dirty="0" smtClean="0">
                <a:solidFill>
                  <a:srgbClr val="18579B"/>
                </a:solidFill>
              </a:rPr>
            </a:br>
            <a:r>
              <a:rPr lang="en-US" sz="1800" dirty="0" smtClean="0">
                <a:solidFill>
                  <a:srgbClr val="18579B"/>
                </a:solidFill>
              </a:rPr>
              <a:t>Leverage of Public-Private Partnership and federal funding to support student/family support programs and professional development </a:t>
            </a:r>
          </a:p>
        </p:txBody>
      </p:sp>
      <p:graphicFrame>
        <p:nvGraphicFramePr>
          <p:cNvPr id="11" name="Chart 10"/>
          <p:cNvGraphicFramePr/>
          <p:nvPr/>
        </p:nvGraphicFramePr>
        <p:xfrm>
          <a:off x="564760" y="1266575"/>
          <a:ext cx="2099808" cy="3791026"/>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12"/>
          <p:cNvSpPr txBox="1"/>
          <p:nvPr/>
        </p:nvSpPr>
        <p:spPr>
          <a:xfrm>
            <a:off x="548054" y="1892045"/>
            <a:ext cx="543876" cy="230832"/>
          </a:xfrm>
          <a:prstGeom prst="rect">
            <a:avLst/>
          </a:prstGeom>
          <a:noFill/>
        </p:spPr>
        <p:txBody>
          <a:bodyPr wrap="none" rtlCol="0">
            <a:spAutoFit/>
          </a:bodyPr>
          <a:lstStyle/>
          <a:p>
            <a:r>
              <a:rPr lang="en-US" sz="900" dirty="0" smtClean="0">
                <a:solidFill>
                  <a:srgbClr val="244A58"/>
                </a:solidFill>
              </a:rPr>
              <a:t>Private</a:t>
            </a:r>
            <a:endParaRPr lang="en-US" sz="900" dirty="0">
              <a:solidFill>
                <a:srgbClr val="244A58"/>
              </a:solidFill>
            </a:endParaRPr>
          </a:p>
        </p:txBody>
      </p:sp>
      <p:sp>
        <p:nvSpPr>
          <p:cNvPr id="14" name="TextBox 13"/>
          <p:cNvSpPr txBox="1"/>
          <p:nvPr/>
        </p:nvSpPr>
        <p:spPr>
          <a:xfrm>
            <a:off x="545518" y="2227167"/>
            <a:ext cx="575999" cy="230832"/>
          </a:xfrm>
          <a:prstGeom prst="rect">
            <a:avLst/>
          </a:prstGeom>
          <a:noFill/>
        </p:spPr>
        <p:txBody>
          <a:bodyPr wrap="none" rtlCol="0">
            <a:spAutoFit/>
          </a:bodyPr>
          <a:lstStyle/>
          <a:p>
            <a:r>
              <a:rPr lang="en-US" sz="900" dirty="0" smtClean="0">
                <a:solidFill>
                  <a:srgbClr val="244A58"/>
                </a:solidFill>
              </a:rPr>
              <a:t>Federal</a:t>
            </a:r>
            <a:endParaRPr lang="en-US" sz="900" dirty="0">
              <a:solidFill>
                <a:srgbClr val="244A58"/>
              </a:solidFill>
            </a:endParaRPr>
          </a:p>
        </p:txBody>
      </p:sp>
      <p:sp>
        <p:nvSpPr>
          <p:cNvPr id="16" name="TextBox 15"/>
          <p:cNvSpPr txBox="1"/>
          <p:nvPr/>
        </p:nvSpPr>
        <p:spPr>
          <a:xfrm>
            <a:off x="563224" y="3498948"/>
            <a:ext cx="454158" cy="230832"/>
          </a:xfrm>
          <a:prstGeom prst="rect">
            <a:avLst/>
          </a:prstGeom>
          <a:noFill/>
        </p:spPr>
        <p:txBody>
          <a:bodyPr wrap="none" rtlCol="0">
            <a:spAutoFit/>
          </a:bodyPr>
          <a:lstStyle/>
          <a:p>
            <a:r>
              <a:rPr lang="en-US" sz="900" dirty="0" smtClean="0">
                <a:solidFill>
                  <a:srgbClr val="244A58"/>
                </a:solidFill>
              </a:rPr>
              <a:t>State</a:t>
            </a:r>
            <a:endParaRPr lang="en-US" sz="900" dirty="0">
              <a:solidFill>
                <a:srgbClr val="244A58"/>
              </a:solidFill>
            </a:endParaRPr>
          </a:p>
        </p:txBody>
      </p:sp>
      <p:cxnSp>
        <p:nvCxnSpPr>
          <p:cNvPr id="18" name="Straight Connector 17"/>
          <p:cNvCxnSpPr/>
          <p:nvPr/>
        </p:nvCxnSpPr>
        <p:spPr>
          <a:xfrm flipV="1">
            <a:off x="2036847" y="1266575"/>
            <a:ext cx="914792" cy="500340"/>
          </a:xfrm>
          <a:prstGeom prst="line">
            <a:avLst/>
          </a:prstGeom>
          <a:ln w="12700" cmpd="sng">
            <a:solidFill>
              <a:schemeClr val="accent3"/>
            </a:solidFill>
            <a:prstDash val="sysDash"/>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2036843" y="2148408"/>
            <a:ext cx="914798" cy="588396"/>
          </a:xfrm>
          <a:prstGeom prst="line">
            <a:avLst/>
          </a:prstGeom>
          <a:ln w="12700" cmpd="sng">
            <a:solidFill>
              <a:schemeClr val="accent3"/>
            </a:solidFill>
            <a:prstDash val="sysDash"/>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rot="16200000" flipH="1">
            <a:off x="1858353" y="2636494"/>
            <a:ext cx="1271780" cy="914792"/>
          </a:xfrm>
          <a:prstGeom prst="line">
            <a:avLst/>
          </a:prstGeom>
          <a:ln w="12700" cmpd="sng">
            <a:solidFill>
              <a:schemeClr val="accent3"/>
            </a:solidFill>
            <a:prstDash val="sysDash"/>
          </a:ln>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2036847" y="4711212"/>
            <a:ext cx="914792" cy="201247"/>
          </a:xfrm>
          <a:prstGeom prst="line">
            <a:avLst/>
          </a:prstGeom>
          <a:ln w="12700" cmpd="sng">
            <a:solidFill>
              <a:schemeClr val="accent3"/>
            </a:solidFill>
            <a:prstDash val="sysDash"/>
          </a:ln>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347789" y="5448690"/>
            <a:ext cx="2937256" cy="830997"/>
          </a:xfrm>
          <a:prstGeom prst="rect">
            <a:avLst/>
          </a:prstGeom>
          <a:effectLst>
            <a:outerShdw blurRad="63500" dist="25400" dir="5400000" sx="101000" sy="101000" rotWithShape="0">
              <a:srgbClr val="000000">
                <a:alpha val="40000"/>
              </a:srgbClr>
            </a:outerShdw>
            <a:softEdge rad="63500"/>
          </a:effectLst>
        </p:spPr>
        <p:style>
          <a:lnRef idx="1">
            <a:schemeClr val="accent4"/>
          </a:lnRef>
          <a:fillRef idx="3">
            <a:schemeClr val="accent4"/>
          </a:fillRef>
          <a:effectRef idx="2">
            <a:schemeClr val="accent4"/>
          </a:effectRef>
          <a:fontRef idx="minor">
            <a:schemeClr val="lt1"/>
          </a:fontRef>
        </p:style>
        <p:txBody>
          <a:bodyPr wrap="square" rtlCol="0">
            <a:spAutoFit/>
          </a:bodyPr>
          <a:lstStyle/>
          <a:p>
            <a:r>
              <a:rPr lang="en-US" sz="1200" b="1" dirty="0" smtClean="0">
                <a:solidFill>
                  <a:srgbClr val="244A58"/>
                </a:solidFill>
              </a:rPr>
              <a:t>Cost per student</a:t>
            </a:r>
          </a:p>
          <a:p>
            <a:pPr marL="115888" indent="-115888">
              <a:buFont typeface="Arial"/>
              <a:buChar char="•"/>
            </a:pPr>
            <a:r>
              <a:rPr lang="en-US" sz="1200" dirty="0" smtClean="0">
                <a:solidFill>
                  <a:srgbClr val="244A58"/>
                </a:solidFill>
              </a:rPr>
              <a:t>Operating Fund: </a:t>
            </a:r>
            <a:r>
              <a:rPr lang="en-US" sz="1200" b="1" dirty="0" smtClean="0">
                <a:solidFill>
                  <a:srgbClr val="244A58"/>
                </a:solidFill>
              </a:rPr>
              <a:t>$9,274</a:t>
            </a:r>
          </a:p>
          <a:p>
            <a:pPr marL="115888" indent="-115888">
              <a:buFont typeface="Arial"/>
              <a:buChar char="•"/>
            </a:pPr>
            <a:r>
              <a:rPr lang="en-US" sz="1200" dirty="0" smtClean="0">
                <a:solidFill>
                  <a:srgbClr val="244A58"/>
                </a:solidFill>
              </a:rPr>
              <a:t>Total excluding capital: </a:t>
            </a:r>
            <a:r>
              <a:rPr lang="en-US" sz="1200" b="1" dirty="0" smtClean="0">
                <a:solidFill>
                  <a:srgbClr val="244A58"/>
                </a:solidFill>
              </a:rPr>
              <a:t>$12,132 </a:t>
            </a:r>
            <a:r>
              <a:rPr lang="en-US" sz="1200" dirty="0" smtClean="0">
                <a:solidFill>
                  <a:srgbClr val="244A58"/>
                </a:solidFill>
              </a:rPr>
              <a:t>($15,254 including capital) </a:t>
            </a:r>
          </a:p>
        </p:txBody>
      </p:sp>
      <p:sp>
        <p:nvSpPr>
          <p:cNvPr id="33" name="TextBox 32"/>
          <p:cNvSpPr txBox="1"/>
          <p:nvPr/>
        </p:nvSpPr>
        <p:spPr>
          <a:xfrm>
            <a:off x="564760" y="1035650"/>
            <a:ext cx="2106417" cy="461665"/>
          </a:xfrm>
          <a:prstGeom prst="rect">
            <a:avLst/>
          </a:prstGeom>
          <a:noFill/>
        </p:spPr>
        <p:txBody>
          <a:bodyPr wrap="square" rtlCol="0">
            <a:spAutoFit/>
          </a:bodyPr>
          <a:lstStyle/>
          <a:p>
            <a:r>
              <a:rPr lang="en-US" sz="1200" b="1" dirty="0" smtClean="0">
                <a:solidFill>
                  <a:schemeClr val="accent2"/>
                </a:solidFill>
              </a:rPr>
              <a:t>2009-2010 NACA Budget </a:t>
            </a:r>
            <a:r>
              <a:rPr lang="en-US" sz="1200" dirty="0" smtClean="0">
                <a:solidFill>
                  <a:schemeClr val="accent2"/>
                </a:solidFill>
              </a:rPr>
              <a:t>(‘000s)</a:t>
            </a:r>
            <a:endParaRPr lang="en-US" sz="1200" dirty="0">
              <a:solidFill>
                <a:schemeClr val="accent2"/>
              </a:solidFill>
            </a:endParaRPr>
          </a:p>
        </p:txBody>
      </p:sp>
      <p:sp>
        <p:nvSpPr>
          <p:cNvPr id="34" name="TextBox 33"/>
          <p:cNvSpPr txBox="1"/>
          <p:nvPr/>
        </p:nvSpPr>
        <p:spPr>
          <a:xfrm>
            <a:off x="3511480" y="5458535"/>
            <a:ext cx="5192722" cy="830997"/>
          </a:xfrm>
          <a:prstGeom prst="rect">
            <a:avLst/>
          </a:prstGeom>
          <a:effectLst>
            <a:softEdge rad="76200"/>
          </a:effectLst>
        </p:spPr>
        <p:style>
          <a:lnRef idx="1">
            <a:schemeClr val="accent4"/>
          </a:lnRef>
          <a:fillRef idx="2">
            <a:schemeClr val="accent4"/>
          </a:fillRef>
          <a:effectRef idx="1">
            <a:schemeClr val="accent4"/>
          </a:effectRef>
          <a:fontRef idx="minor">
            <a:schemeClr val="dk1"/>
          </a:fontRef>
        </p:style>
        <p:txBody>
          <a:bodyPr wrap="square" lIns="182880" tIns="137160" rIns="182880" bIns="137160" rtlCol="0">
            <a:spAutoFit/>
          </a:bodyPr>
          <a:lstStyle/>
          <a:p>
            <a:r>
              <a:rPr lang="en-US" sz="1200" b="1" dirty="0" smtClean="0">
                <a:solidFill>
                  <a:srgbClr val="244A58"/>
                </a:solidFill>
              </a:rPr>
              <a:t>$918K </a:t>
            </a:r>
            <a:r>
              <a:rPr lang="en-US" sz="1200" dirty="0" smtClean="0">
                <a:solidFill>
                  <a:srgbClr val="244A58"/>
                </a:solidFill>
              </a:rPr>
              <a:t>leveraged in private ($483K) and federal ($435K) funding to provide improved student support and teacher development as well as operating funding support (</a:t>
            </a:r>
            <a:r>
              <a:rPr lang="en-US" sz="1200" b="1" dirty="0" smtClean="0">
                <a:solidFill>
                  <a:srgbClr val="244A58"/>
                </a:solidFill>
              </a:rPr>
              <a:t>$3,426 per student</a:t>
            </a:r>
            <a:r>
              <a:rPr lang="en-US" sz="1200" dirty="0" smtClean="0">
                <a:solidFill>
                  <a:srgbClr val="244A58"/>
                </a:solidFill>
              </a:rPr>
              <a:t>)</a:t>
            </a:r>
          </a:p>
        </p:txBody>
      </p:sp>
      <p:sp>
        <p:nvSpPr>
          <p:cNvPr id="37" name="TextBox 36"/>
          <p:cNvSpPr txBox="1"/>
          <p:nvPr/>
        </p:nvSpPr>
        <p:spPr>
          <a:xfrm>
            <a:off x="1312429" y="1497315"/>
            <a:ext cx="580092" cy="246221"/>
          </a:xfrm>
          <a:prstGeom prst="rect">
            <a:avLst/>
          </a:prstGeom>
          <a:noFill/>
        </p:spPr>
        <p:txBody>
          <a:bodyPr wrap="square" rtlCol="0">
            <a:spAutoFit/>
          </a:bodyPr>
          <a:lstStyle/>
          <a:p>
            <a:r>
              <a:rPr lang="en-US" sz="1000" b="1" dirty="0" smtClean="0">
                <a:solidFill>
                  <a:schemeClr val="accent2"/>
                </a:solidFill>
              </a:rPr>
              <a:t>$4,088</a:t>
            </a:r>
            <a:endParaRPr lang="en-US" sz="1000" dirty="0">
              <a:solidFill>
                <a:schemeClr val="accent2"/>
              </a:solidFill>
            </a:endParaRPr>
          </a:p>
        </p:txBody>
      </p:sp>
      <p:pic>
        <p:nvPicPr>
          <p:cNvPr id="47" name="Picture 46"/>
          <p:cNvPicPr>
            <a:picLocks noChangeAspect="1"/>
          </p:cNvPicPr>
          <p:nvPr/>
        </p:nvPicPr>
        <p:blipFill>
          <a:blip r:embed="rId4"/>
          <a:stretch>
            <a:fillRect/>
          </a:stretch>
        </p:blipFill>
        <p:spPr>
          <a:xfrm>
            <a:off x="2978132" y="1035650"/>
            <a:ext cx="5804830" cy="4007163"/>
          </a:xfrm>
          <a:prstGeom prst="rect">
            <a:avLst/>
          </a:prstGeom>
        </p:spPr>
      </p:pic>
      <p:sp>
        <p:nvSpPr>
          <p:cNvPr id="35" name="Oval 34"/>
          <p:cNvSpPr/>
          <p:nvPr/>
        </p:nvSpPr>
        <p:spPr>
          <a:xfrm>
            <a:off x="7738562" y="1526622"/>
            <a:ext cx="1239362" cy="2001633"/>
          </a:xfrm>
          <a:prstGeom prst="ellipse">
            <a:avLst/>
          </a:prstGeom>
          <a:noFill/>
          <a:ln w="31750" cmpd="sng">
            <a:solidFill>
              <a:schemeClr val="accent6">
                <a:alpha val="92000"/>
              </a:schemeClr>
            </a:solidFill>
            <a:prstDash val="sysDot"/>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Date Placeholder 16"/>
          <p:cNvSpPr>
            <a:spLocks noGrp="1"/>
          </p:cNvSpPr>
          <p:nvPr>
            <p:ph type="dt" sz="half" idx="10"/>
          </p:nvPr>
        </p:nvSpPr>
        <p:spPr>
          <a:xfrm>
            <a:off x="5629835" y="6468814"/>
            <a:ext cx="2133600" cy="365125"/>
          </a:xfrm>
        </p:spPr>
        <p:txBody>
          <a:bodyPr/>
          <a:lstStyle/>
          <a:p>
            <a:fld id="{5F9CFFC0-4EA2-C34F-94C3-FE6A8B902997}" type="datetime1">
              <a:rPr lang="en-US" sz="900" smtClean="0"/>
              <a:pPr/>
              <a:t>1/5/16</a:t>
            </a:fld>
            <a:endParaRPr lang="en-US" sz="900"/>
          </a:p>
        </p:txBody>
      </p:sp>
      <p:sp>
        <p:nvSpPr>
          <p:cNvPr id="19" name="Slide Number Placeholder 18"/>
          <p:cNvSpPr>
            <a:spLocks noGrp="1"/>
          </p:cNvSpPr>
          <p:nvPr>
            <p:ph type="sldNum" sz="quarter" idx="12"/>
          </p:nvPr>
        </p:nvSpPr>
        <p:spPr>
          <a:xfrm>
            <a:off x="7897906" y="6468814"/>
            <a:ext cx="990600" cy="365125"/>
          </a:xfrm>
        </p:spPr>
        <p:txBody>
          <a:bodyPr/>
          <a:lstStyle/>
          <a:p>
            <a:fld id="{D40F320C-B9C4-C043-A353-A08A4C7BBAD5}" type="slidenum">
              <a:rPr lang="en-US" sz="900" smtClean="0"/>
              <a:pPr/>
              <a:t>21</a:t>
            </a:fld>
            <a:endParaRPr lang="en-US" sz="900" dirty="0"/>
          </a:p>
        </p:txBody>
      </p:sp>
      <p:sp>
        <p:nvSpPr>
          <p:cNvPr id="20" name="Footer Placeholder 19"/>
          <p:cNvSpPr>
            <a:spLocks noGrp="1"/>
          </p:cNvSpPr>
          <p:nvPr>
            <p:ph type="ftr" sz="quarter" idx="11"/>
          </p:nvPr>
        </p:nvSpPr>
        <p:spPr>
          <a:xfrm>
            <a:off x="264458" y="6468814"/>
            <a:ext cx="4840941" cy="365125"/>
          </a:xfrm>
        </p:spPr>
        <p:txBody>
          <a:bodyPr/>
          <a:lstStyle/>
          <a:p>
            <a:r>
              <a:rPr lang="en-US" sz="900" dirty="0" smtClean="0"/>
              <a:t>Native American Community Academy</a:t>
            </a:r>
            <a:endParaRPr lang="en-US" sz="9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26997"/>
            <a:ext cx="9144000" cy="840431"/>
          </a:xfrm>
          <a:solidFill>
            <a:schemeClr val="bg1">
              <a:lumMod val="85000"/>
            </a:schemeClr>
          </a:solidFill>
        </p:spPr>
        <p:txBody>
          <a:bodyPr anchor="ctr">
            <a:noAutofit/>
          </a:bodyPr>
          <a:lstStyle/>
          <a:p>
            <a:pPr marL="342900" indent="4763" algn="l" eaLnBrk="1" hangingPunct="1"/>
            <a:r>
              <a:rPr lang="en-US" sz="2000" dirty="0" smtClean="0">
                <a:solidFill>
                  <a:srgbClr val="18579B"/>
                </a:solidFill>
              </a:rPr>
              <a:t>Development &amp; Implementation (3/3) </a:t>
            </a:r>
          </a:p>
        </p:txBody>
      </p:sp>
      <p:sp>
        <p:nvSpPr>
          <p:cNvPr id="35" name="Rectangle 34"/>
          <p:cNvSpPr/>
          <p:nvPr/>
        </p:nvSpPr>
        <p:spPr>
          <a:xfrm>
            <a:off x="222004" y="2423176"/>
            <a:ext cx="1589703" cy="6627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100" b="1" dirty="0" err="1" smtClean="0">
                <a:solidFill>
                  <a:srgbClr val="244A58"/>
                </a:solidFill>
              </a:rPr>
              <a:t>g</a:t>
            </a:r>
            <a:r>
              <a:rPr lang="en-US" sz="1100" b="1" dirty="0" smtClean="0">
                <a:solidFill>
                  <a:srgbClr val="244A58"/>
                </a:solidFill>
              </a:rPr>
              <a:t>. Evaluation &amp; Outcome</a:t>
            </a:r>
            <a:endParaRPr lang="en-US" sz="1100" b="1" dirty="0">
              <a:solidFill>
                <a:srgbClr val="244A58"/>
              </a:solidFill>
            </a:endParaRPr>
          </a:p>
        </p:txBody>
      </p:sp>
      <p:sp>
        <p:nvSpPr>
          <p:cNvPr id="36" name="Rectangle 35"/>
          <p:cNvSpPr/>
          <p:nvPr/>
        </p:nvSpPr>
        <p:spPr>
          <a:xfrm>
            <a:off x="222004" y="4214211"/>
            <a:ext cx="1589703" cy="6627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100" b="1" dirty="0" err="1" smtClean="0">
                <a:solidFill>
                  <a:srgbClr val="244A58"/>
                </a:solidFill>
              </a:rPr>
              <a:t>h</a:t>
            </a:r>
            <a:r>
              <a:rPr lang="en-US" sz="1100" b="1" dirty="0" smtClean="0">
                <a:solidFill>
                  <a:srgbClr val="244A58"/>
                </a:solidFill>
              </a:rPr>
              <a:t>. Teacher Training, Retention &amp; Assessment</a:t>
            </a:r>
            <a:endParaRPr lang="en-US" sz="1100" b="1" dirty="0">
              <a:solidFill>
                <a:srgbClr val="244A58"/>
              </a:solidFill>
            </a:endParaRPr>
          </a:p>
        </p:txBody>
      </p:sp>
      <p:sp>
        <p:nvSpPr>
          <p:cNvPr id="16" name="TextBox 15"/>
          <p:cNvSpPr txBox="1"/>
          <p:nvPr/>
        </p:nvSpPr>
        <p:spPr>
          <a:xfrm>
            <a:off x="1947940" y="765161"/>
            <a:ext cx="2452438" cy="247504"/>
          </a:xfrm>
          <a:prstGeom prst="rect">
            <a:avLst/>
          </a:prstGeom>
          <a:noFill/>
        </p:spPr>
        <p:txBody>
          <a:bodyPr wrap="square" rtlCol="0">
            <a:spAutoFit/>
          </a:bodyPr>
          <a:lstStyle/>
          <a:p>
            <a:pPr marL="173038" indent="-173038">
              <a:lnSpc>
                <a:spcPct val="90000"/>
              </a:lnSpc>
              <a:spcAft>
                <a:spcPts val="600"/>
              </a:spcAft>
            </a:pPr>
            <a:r>
              <a:rPr lang="en-US" sz="1100" b="1" i="1" dirty="0" smtClean="0">
                <a:solidFill>
                  <a:srgbClr val="244A58"/>
                </a:solidFill>
              </a:rPr>
              <a:t>What Worked</a:t>
            </a:r>
          </a:p>
        </p:txBody>
      </p:sp>
      <p:sp>
        <p:nvSpPr>
          <p:cNvPr id="18" name="TextBox 17"/>
          <p:cNvSpPr txBox="1"/>
          <p:nvPr/>
        </p:nvSpPr>
        <p:spPr>
          <a:xfrm>
            <a:off x="4457325" y="748432"/>
            <a:ext cx="1885012" cy="247504"/>
          </a:xfrm>
          <a:prstGeom prst="rect">
            <a:avLst/>
          </a:prstGeom>
          <a:noFill/>
        </p:spPr>
        <p:txBody>
          <a:bodyPr wrap="square" rtlCol="0">
            <a:spAutoFit/>
          </a:bodyPr>
          <a:lstStyle/>
          <a:p>
            <a:pPr marL="173038" indent="-173038">
              <a:lnSpc>
                <a:spcPct val="90000"/>
              </a:lnSpc>
              <a:spcAft>
                <a:spcPts val="600"/>
              </a:spcAft>
            </a:pPr>
            <a:r>
              <a:rPr lang="en-US" sz="1100" b="1" i="1" dirty="0" smtClean="0">
                <a:solidFill>
                  <a:srgbClr val="244A58"/>
                </a:solidFill>
              </a:rPr>
              <a:t>Description</a:t>
            </a:r>
          </a:p>
        </p:txBody>
      </p:sp>
      <p:cxnSp>
        <p:nvCxnSpPr>
          <p:cNvPr id="21" name="Straight Connector 20"/>
          <p:cNvCxnSpPr/>
          <p:nvPr/>
        </p:nvCxnSpPr>
        <p:spPr>
          <a:xfrm>
            <a:off x="4457325" y="1050789"/>
            <a:ext cx="4490908" cy="1588"/>
          </a:xfrm>
          <a:prstGeom prst="line">
            <a:avLst/>
          </a:prstGeom>
          <a:ln w="28575" cmpd="sng"/>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1971566" y="1049201"/>
            <a:ext cx="2270234" cy="1588"/>
          </a:xfrm>
          <a:prstGeom prst="line">
            <a:avLst/>
          </a:prstGeom>
          <a:ln w="28575" cmpd="sng"/>
        </p:spPr>
        <p:style>
          <a:lnRef idx="2">
            <a:schemeClr val="accent1"/>
          </a:lnRef>
          <a:fillRef idx="0">
            <a:schemeClr val="accent1"/>
          </a:fillRef>
          <a:effectRef idx="1">
            <a:schemeClr val="accent1"/>
          </a:effectRef>
          <a:fontRef idx="minor">
            <a:schemeClr val="tx1"/>
          </a:fontRef>
        </p:style>
      </p:cxnSp>
      <p:sp>
        <p:nvSpPr>
          <p:cNvPr id="25" name="Rectangle 24"/>
          <p:cNvSpPr/>
          <p:nvPr/>
        </p:nvSpPr>
        <p:spPr>
          <a:xfrm>
            <a:off x="4441574" y="2404153"/>
            <a:ext cx="4425991" cy="1466299"/>
          </a:xfrm>
          <a:prstGeom prst="rect">
            <a:avLst/>
          </a:prstGeom>
        </p:spPr>
        <p:txBody>
          <a:bodyPr wrap="square">
            <a:spAutoFit/>
          </a:bodyPr>
          <a:lstStyle/>
          <a:p>
            <a:pPr marL="115888" lvl="1" indent="-115888">
              <a:lnSpc>
                <a:spcPct val="90000"/>
              </a:lnSpc>
              <a:buFont typeface="Arial"/>
              <a:buChar char="•"/>
            </a:pPr>
            <a:r>
              <a:rPr lang="en-US" sz="1100" dirty="0" smtClean="0">
                <a:solidFill>
                  <a:schemeClr val="accent2"/>
                </a:solidFill>
                <a:ea typeface="ＭＳ Ｐゴシック" pitchFamily="-107" charset="-128"/>
              </a:rPr>
              <a:t>NACA is currently working on</a:t>
            </a:r>
          </a:p>
          <a:p>
            <a:pPr marL="282575" lvl="2" indent="-165100">
              <a:lnSpc>
                <a:spcPct val="90000"/>
              </a:lnSpc>
              <a:buFont typeface="Lucida Grande"/>
              <a:buChar char="-"/>
            </a:pPr>
            <a:r>
              <a:rPr lang="en-US" sz="1100" dirty="0" smtClean="0">
                <a:solidFill>
                  <a:schemeClr val="accent2"/>
                </a:solidFill>
                <a:ea typeface="ＭＳ Ｐゴシック" pitchFamily="-107" charset="-128"/>
              </a:rPr>
              <a:t>5-year assessment of school’s progress and outcome in line with NACA mission </a:t>
            </a:r>
          </a:p>
          <a:p>
            <a:pPr marL="282575" lvl="2" indent="-165100">
              <a:lnSpc>
                <a:spcPct val="90000"/>
              </a:lnSpc>
              <a:buFont typeface="Lucida Grande"/>
              <a:buChar char="-"/>
            </a:pPr>
            <a:r>
              <a:rPr lang="en-US" sz="1100" dirty="0" smtClean="0">
                <a:solidFill>
                  <a:schemeClr val="accent2"/>
                </a:solidFill>
                <a:ea typeface="ＭＳ Ｐゴシック" pitchFamily="-107" charset="-128"/>
              </a:rPr>
              <a:t>Development of annual dashboard for tracking school performance, leadership, professional development, fiscal operations, student &amp; family connectedness and community partnerships </a:t>
            </a:r>
          </a:p>
          <a:p>
            <a:pPr marL="282575" lvl="2" indent="-165100">
              <a:lnSpc>
                <a:spcPct val="90000"/>
              </a:lnSpc>
              <a:buFont typeface="Lucida Grande"/>
              <a:buChar char="-"/>
            </a:pPr>
            <a:r>
              <a:rPr lang="en-US" sz="1100" dirty="0" smtClean="0">
                <a:solidFill>
                  <a:schemeClr val="accent2"/>
                </a:solidFill>
                <a:ea typeface="ＭＳ Ｐゴシック" pitchFamily="-107" charset="-128"/>
              </a:rPr>
              <a:t>3 published report on college attainment &amp; readiness, demographics, and retention</a:t>
            </a:r>
          </a:p>
        </p:txBody>
      </p:sp>
      <p:cxnSp>
        <p:nvCxnSpPr>
          <p:cNvPr id="27" name="Straight Connector 26"/>
          <p:cNvCxnSpPr/>
          <p:nvPr/>
        </p:nvCxnSpPr>
        <p:spPr>
          <a:xfrm>
            <a:off x="1880868" y="4061814"/>
            <a:ext cx="7067365" cy="1588"/>
          </a:xfrm>
          <a:prstGeom prst="line">
            <a:avLst/>
          </a:prstGeom>
          <a:ln w="25400" cmpd="sng">
            <a:solidFill>
              <a:schemeClr val="accent1">
                <a:lumMod val="75000"/>
              </a:schemeClr>
            </a:solidFill>
            <a:prstDash val="sysDot"/>
          </a:ln>
        </p:spPr>
        <p:style>
          <a:lnRef idx="2">
            <a:schemeClr val="accent1"/>
          </a:lnRef>
          <a:fillRef idx="0">
            <a:schemeClr val="accent1"/>
          </a:fillRef>
          <a:effectRef idx="1">
            <a:schemeClr val="accent1"/>
          </a:effectRef>
          <a:fontRef idx="minor">
            <a:schemeClr val="tx1"/>
          </a:fontRef>
        </p:style>
      </p:cxnSp>
      <p:sp>
        <p:nvSpPr>
          <p:cNvPr id="28" name="TextBox 27"/>
          <p:cNvSpPr txBox="1"/>
          <p:nvPr/>
        </p:nvSpPr>
        <p:spPr>
          <a:xfrm>
            <a:off x="1876086" y="4214211"/>
            <a:ext cx="2627127" cy="552202"/>
          </a:xfrm>
          <a:prstGeom prst="rect">
            <a:avLst/>
          </a:prstGeom>
          <a:noFill/>
        </p:spPr>
        <p:txBody>
          <a:bodyPr wrap="square" rtlCol="0">
            <a:spAutoFit/>
          </a:bodyPr>
          <a:lstStyle/>
          <a:p>
            <a:pPr marL="173038" indent="-173038">
              <a:lnSpc>
                <a:spcPct val="90000"/>
              </a:lnSpc>
              <a:spcAft>
                <a:spcPts val="600"/>
              </a:spcAft>
              <a:buFont typeface="Arial"/>
              <a:buChar char="•"/>
            </a:pPr>
            <a:r>
              <a:rPr lang="en-US" sz="1100" b="1" i="1" dirty="0" smtClean="0">
                <a:solidFill>
                  <a:srgbClr val="244A58"/>
                </a:solidFill>
              </a:rPr>
              <a:t>Investment in personalized professional development of teachers</a:t>
            </a:r>
          </a:p>
        </p:txBody>
      </p:sp>
      <p:sp>
        <p:nvSpPr>
          <p:cNvPr id="29" name="Rectangle 28"/>
          <p:cNvSpPr/>
          <p:nvPr/>
        </p:nvSpPr>
        <p:spPr>
          <a:xfrm>
            <a:off x="4437572" y="4215928"/>
            <a:ext cx="4425991" cy="1466299"/>
          </a:xfrm>
          <a:prstGeom prst="rect">
            <a:avLst/>
          </a:prstGeom>
        </p:spPr>
        <p:txBody>
          <a:bodyPr wrap="square">
            <a:spAutoFit/>
          </a:bodyPr>
          <a:lstStyle/>
          <a:p>
            <a:pPr marL="115888" lvl="1" indent="-115888">
              <a:lnSpc>
                <a:spcPct val="90000"/>
              </a:lnSpc>
              <a:buFont typeface="Arial"/>
              <a:buChar char="•"/>
            </a:pPr>
            <a:r>
              <a:rPr lang="en-US" sz="1100" dirty="0" smtClean="0">
                <a:solidFill>
                  <a:srgbClr val="244A58"/>
                </a:solidFill>
                <a:ea typeface="ＭＳ Ｐゴシック" pitchFamily="-107" charset="-128"/>
              </a:rPr>
              <a:t>NACA has made significant investment in professional development of teachers/staff including:</a:t>
            </a:r>
          </a:p>
          <a:p>
            <a:pPr marL="228600" lvl="2" indent="-109538">
              <a:lnSpc>
                <a:spcPct val="90000"/>
              </a:lnSpc>
              <a:buFont typeface="Lucida Grande"/>
              <a:buChar char="-"/>
            </a:pPr>
            <a:r>
              <a:rPr lang="en-US" sz="1100" b="1" dirty="0" smtClean="0">
                <a:solidFill>
                  <a:srgbClr val="244A58"/>
                </a:solidFill>
                <a:ea typeface="ＭＳ Ｐゴシック" pitchFamily="-107" charset="-128"/>
              </a:rPr>
              <a:t>Two full-time dedicated staff </a:t>
            </a:r>
            <a:r>
              <a:rPr lang="en-US" sz="1100" dirty="0" smtClean="0">
                <a:solidFill>
                  <a:srgbClr val="244A58"/>
                </a:solidFill>
                <a:ea typeface="ＭＳ Ｐゴシック" pitchFamily="-107" charset="-128"/>
              </a:rPr>
              <a:t>providing personalized professional development coaching to instructors</a:t>
            </a:r>
          </a:p>
          <a:p>
            <a:pPr marL="228600" lvl="2" indent="-109538">
              <a:lnSpc>
                <a:spcPct val="90000"/>
              </a:lnSpc>
              <a:buFont typeface="Lucida Grande"/>
              <a:buChar char="-"/>
            </a:pPr>
            <a:r>
              <a:rPr lang="en-US" sz="1100" b="1" dirty="0" smtClean="0">
                <a:solidFill>
                  <a:srgbClr val="244A58"/>
                </a:solidFill>
                <a:ea typeface="ＭＳ Ｐゴシック" pitchFamily="-107" charset="-128"/>
              </a:rPr>
              <a:t>Total of 25 days dedicated to professional development, collaboration and planning</a:t>
            </a:r>
            <a:r>
              <a:rPr lang="en-US" sz="1100" dirty="0" smtClean="0">
                <a:solidFill>
                  <a:srgbClr val="244A58"/>
                </a:solidFill>
                <a:ea typeface="ＭＳ Ｐゴシック" pitchFamily="-107" charset="-128"/>
              </a:rPr>
              <a:t> including two-week orientation each school year</a:t>
            </a:r>
          </a:p>
          <a:p>
            <a:pPr marL="228600" lvl="2" indent="-109538">
              <a:lnSpc>
                <a:spcPct val="90000"/>
              </a:lnSpc>
              <a:buFont typeface="Lucida Grande"/>
              <a:buChar char="-"/>
            </a:pPr>
            <a:r>
              <a:rPr lang="en-US" sz="1100" b="1" dirty="0" smtClean="0">
                <a:solidFill>
                  <a:srgbClr val="244A58"/>
                </a:solidFill>
                <a:ea typeface="ＭＳ Ｐゴシック" pitchFamily="-107" charset="-128"/>
              </a:rPr>
              <a:t>Professional learning / network groups, </a:t>
            </a:r>
            <a:r>
              <a:rPr lang="en-US" sz="1100" dirty="0" smtClean="0">
                <a:solidFill>
                  <a:srgbClr val="244A58"/>
                </a:solidFill>
                <a:ea typeface="ＭＳ Ｐゴシック" pitchFamily="-107" charset="-128"/>
              </a:rPr>
              <a:t>e.g., Content Teams, Professional Learning Community   </a:t>
            </a:r>
          </a:p>
        </p:txBody>
      </p:sp>
      <p:sp>
        <p:nvSpPr>
          <p:cNvPr id="30" name="Rectangle 29"/>
          <p:cNvSpPr/>
          <p:nvPr/>
        </p:nvSpPr>
        <p:spPr>
          <a:xfrm>
            <a:off x="222004" y="1206893"/>
            <a:ext cx="1589703" cy="6627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100" b="1" dirty="0" err="1" smtClean="0">
                <a:solidFill>
                  <a:srgbClr val="244A58"/>
                </a:solidFill>
              </a:rPr>
              <a:t>f</a:t>
            </a:r>
            <a:r>
              <a:rPr lang="en-US" sz="1100" b="1" dirty="0" smtClean="0">
                <a:solidFill>
                  <a:srgbClr val="244A58"/>
                </a:solidFill>
              </a:rPr>
              <a:t>. Funding</a:t>
            </a:r>
          </a:p>
          <a:p>
            <a:pPr algn="ctr"/>
            <a:r>
              <a:rPr lang="en-US" sz="1100" dirty="0" smtClean="0">
                <a:solidFill>
                  <a:srgbClr val="244A58"/>
                </a:solidFill>
              </a:rPr>
              <a:t>(Cont’d)</a:t>
            </a:r>
            <a:endParaRPr lang="en-US" sz="1100" dirty="0">
              <a:solidFill>
                <a:srgbClr val="244A58"/>
              </a:solidFill>
            </a:endParaRPr>
          </a:p>
        </p:txBody>
      </p:sp>
      <p:sp>
        <p:nvSpPr>
          <p:cNvPr id="31" name="TextBox 30"/>
          <p:cNvSpPr txBox="1"/>
          <p:nvPr/>
        </p:nvSpPr>
        <p:spPr>
          <a:xfrm>
            <a:off x="1854687" y="1240761"/>
            <a:ext cx="2627127" cy="247504"/>
          </a:xfrm>
          <a:prstGeom prst="rect">
            <a:avLst/>
          </a:prstGeom>
          <a:noFill/>
        </p:spPr>
        <p:txBody>
          <a:bodyPr wrap="square" rtlCol="0">
            <a:spAutoFit/>
          </a:bodyPr>
          <a:lstStyle/>
          <a:p>
            <a:pPr marL="173038" indent="-173038">
              <a:lnSpc>
                <a:spcPct val="90000"/>
              </a:lnSpc>
              <a:spcAft>
                <a:spcPts val="600"/>
              </a:spcAft>
              <a:buFont typeface="Arial"/>
              <a:buChar char="•"/>
            </a:pPr>
            <a:r>
              <a:rPr lang="en-US" sz="1100" b="1" i="1" dirty="0" smtClean="0">
                <a:solidFill>
                  <a:srgbClr val="244A58"/>
                </a:solidFill>
              </a:rPr>
              <a:t>Securing early investors </a:t>
            </a:r>
          </a:p>
        </p:txBody>
      </p:sp>
      <p:sp>
        <p:nvSpPr>
          <p:cNvPr id="32" name="Rectangle 31"/>
          <p:cNvSpPr/>
          <p:nvPr/>
        </p:nvSpPr>
        <p:spPr>
          <a:xfrm>
            <a:off x="4450041" y="1242478"/>
            <a:ext cx="4309925" cy="704552"/>
          </a:xfrm>
          <a:prstGeom prst="rect">
            <a:avLst/>
          </a:prstGeom>
        </p:spPr>
        <p:txBody>
          <a:bodyPr wrap="square">
            <a:spAutoFit/>
          </a:bodyPr>
          <a:lstStyle/>
          <a:p>
            <a:pPr marL="115888" lvl="1" indent="-115888">
              <a:lnSpc>
                <a:spcPct val="90000"/>
              </a:lnSpc>
              <a:buFont typeface="Arial"/>
              <a:buChar char="•"/>
            </a:pPr>
            <a:r>
              <a:rPr lang="en-US" sz="1100" dirty="0" smtClean="0">
                <a:solidFill>
                  <a:srgbClr val="244A58"/>
                </a:solidFill>
                <a:ea typeface="ＭＳ Ｐゴシック" pitchFamily="-107" charset="-128"/>
              </a:rPr>
              <a:t>Funding from a few private foundations including </a:t>
            </a:r>
            <a:r>
              <a:rPr lang="en-US" sz="1100" b="1" dirty="0" smtClean="0">
                <a:solidFill>
                  <a:srgbClr val="244A58"/>
                </a:solidFill>
                <a:ea typeface="ＭＳ Ｐゴシック" pitchFamily="-107" charset="-128"/>
              </a:rPr>
              <a:t>Echoing Green Foundation, McCune Foundation, and Gates Foundation </a:t>
            </a:r>
            <a:r>
              <a:rPr lang="en-US" sz="1100" dirty="0" smtClean="0">
                <a:solidFill>
                  <a:srgbClr val="244A58"/>
                </a:solidFill>
                <a:ea typeface="ＭＳ Ｐゴシック" pitchFamily="-107" charset="-128"/>
              </a:rPr>
              <a:t>was critical during </a:t>
            </a:r>
            <a:r>
              <a:rPr lang="en-US" sz="1100" b="1" dirty="0" smtClean="0">
                <a:solidFill>
                  <a:srgbClr val="244A58"/>
                </a:solidFill>
                <a:ea typeface="ＭＳ Ｐゴシック" pitchFamily="-107" charset="-128"/>
              </a:rPr>
              <a:t>initial planning and development of the school in the founding years</a:t>
            </a:r>
            <a:r>
              <a:rPr lang="en-US" sz="1100" dirty="0" smtClean="0">
                <a:solidFill>
                  <a:srgbClr val="244A58"/>
                </a:solidFill>
                <a:ea typeface="ＭＳ Ｐゴシック" pitchFamily="-107" charset="-128"/>
              </a:rPr>
              <a:t> </a:t>
            </a:r>
          </a:p>
        </p:txBody>
      </p:sp>
      <p:cxnSp>
        <p:nvCxnSpPr>
          <p:cNvPr id="33" name="Straight Connector 32"/>
          <p:cNvCxnSpPr/>
          <p:nvPr/>
        </p:nvCxnSpPr>
        <p:spPr>
          <a:xfrm>
            <a:off x="1880868" y="2294470"/>
            <a:ext cx="7067365" cy="1588"/>
          </a:xfrm>
          <a:prstGeom prst="line">
            <a:avLst/>
          </a:prstGeom>
          <a:ln w="25400" cmpd="sng">
            <a:solidFill>
              <a:schemeClr val="accent1">
                <a:lumMod val="75000"/>
              </a:schemeClr>
            </a:solidFill>
            <a:prstDash val="sysDot"/>
          </a:ln>
        </p:spPr>
        <p:style>
          <a:lnRef idx="2">
            <a:schemeClr val="accent1"/>
          </a:lnRef>
          <a:fillRef idx="0">
            <a:schemeClr val="accent1"/>
          </a:fillRef>
          <a:effectRef idx="1">
            <a:schemeClr val="accent1"/>
          </a:effectRef>
          <a:fontRef idx="minor">
            <a:schemeClr val="tx1"/>
          </a:fontRef>
        </p:style>
      </p:cxnSp>
      <p:sp>
        <p:nvSpPr>
          <p:cNvPr id="37" name="Rectangle 36"/>
          <p:cNvSpPr/>
          <p:nvPr/>
        </p:nvSpPr>
        <p:spPr>
          <a:xfrm>
            <a:off x="1880205" y="2401917"/>
            <a:ext cx="2361596" cy="552202"/>
          </a:xfrm>
          <a:prstGeom prst="rect">
            <a:avLst/>
          </a:prstGeom>
        </p:spPr>
        <p:txBody>
          <a:bodyPr wrap="square">
            <a:spAutoFit/>
          </a:bodyPr>
          <a:lstStyle/>
          <a:p>
            <a:pPr marL="173038" indent="-173038">
              <a:lnSpc>
                <a:spcPct val="90000"/>
              </a:lnSpc>
              <a:spcAft>
                <a:spcPts val="600"/>
              </a:spcAft>
              <a:buFont typeface="Arial"/>
              <a:buChar char="•"/>
            </a:pPr>
            <a:r>
              <a:rPr lang="en-US" sz="1100" b="1" i="1" dirty="0" smtClean="0">
                <a:solidFill>
                  <a:srgbClr val="244A58"/>
                </a:solidFill>
              </a:rPr>
              <a:t>Evaluation measures to track outcome of NACA mission </a:t>
            </a:r>
            <a:br>
              <a:rPr lang="en-US" sz="1100" b="1" i="1" dirty="0" smtClean="0">
                <a:solidFill>
                  <a:srgbClr val="244A58"/>
                </a:solidFill>
              </a:rPr>
            </a:br>
            <a:r>
              <a:rPr lang="en-US" sz="1100" i="1" dirty="0" smtClean="0">
                <a:solidFill>
                  <a:schemeClr val="accent2"/>
                </a:solidFill>
              </a:rPr>
              <a:t>(See page 20)</a:t>
            </a:r>
            <a:endParaRPr lang="en-US" sz="1100" b="1" i="1" dirty="0" smtClean="0">
              <a:solidFill>
                <a:srgbClr val="244A58"/>
              </a:solidFill>
            </a:endParaRPr>
          </a:p>
        </p:txBody>
      </p:sp>
      <p:sp>
        <p:nvSpPr>
          <p:cNvPr id="19" name="Date Placeholder 18"/>
          <p:cNvSpPr>
            <a:spLocks noGrp="1"/>
          </p:cNvSpPr>
          <p:nvPr>
            <p:ph type="dt" sz="half" idx="10"/>
          </p:nvPr>
        </p:nvSpPr>
        <p:spPr>
          <a:xfrm>
            <a:off x="5629835" y="6434428"/>
            <a:ext cx="2133600" cy="365125"/>
          </a:xfrm>
        </p:spPr>
        <p:txBody>
          <a:bodyPr/>
          <a:lstStyle/>
          <a:p>
            <a:fld id="{6687874F-4AC7-854B-AF76-9949E91D9F17}" type="datetime1">
              <a:rPr lang="en-US" sz="900" smtClean="0"/>
              <a:pPr/>
              <a:t>1/5/16</a:t>
            </a:fld>
            <a:endParaRPr lang="en-US" sz="900"/>
          </a:p>
        </p:txBody>
      </p:sp>
      <p:sp>
        <p:nvSpPr>
          <p:cNvPr id="20" name="Slide Number Placeholder 19"/>
          <p:cNvSpPr>
            <a:spLocks noGrp="1"/>
          </p:cNvSpPr>
          <p:nvPr>
            <p:ph type="sldNum" sz="quarter" idx="12"/>
          </p:nvPr>
        </p:nvSpPr>
        <p:spPr>
          <a:xfrm>
            <a:off x="7897906" y="6434428"/>
            <a:ext cx="990600" cy="365125"/>
          </a:xfrm>
        </p:spPr>
        <p:txBody>
          <a:bodyPr/>
          <a:lstStyle/>
          <a:p>
            <a:fld id="{D40F320C-B9C4-C043-A353-A08A4C7BBAD5}" type="slidenum">
              <a:rPr lang="en-US" sz="900" smtClean="0"/>
              <a:pPr/>
              <a:t>22</a:t>
            </a:fld>
            <a:endParaRPr lang="en-US" sz="900" dirty="0"/>
          </a:p>
        </p:txBody>
      </p:sp>
      <p:sp>
        <p:nvSpPr>
          <p:cNvPr id="22" name="Footer Placeholder 21"/>
          <p:cNvSpPr>
            <a:spLocks noGrp="1"/>
          </p:cNvSpPr>
          <p:nvPr>
            <p:ph type="ftr" sz="quarter" idx="11"/>
          </p:nvPr>
        </p:nvSpPr>
        <p:spPr>
          <a:xfrm>
            <a:off x="264458" y="6434428"/>
            <a:ext cx="4840941" cy="365125"/>
          </a:xfrm>
        </p:spPr>
        <p:txBody>
          <a:bodyPr/>
          <a:lstStyle/>
          <a:p>
            <a:r>
              <a:rPr lang="en-US" sz="900" dirty="0" smtClean="0"/>
              <a:t>Native American Community Academy</a:t>
            </a:r>
            <a:endParaRPr lang="en-US" sz="9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40431"/>
          </a:xfrm>
          <a:solidFill>
            <a:schemeClr val="bg1">
              <a:lumMod val="85000"/>
            </a:schemeClr>
          </a:solidFill>
        </p:spPr>
        <p:txBody>
          <a:bodyPr anchor="ctr">
            <a:noAutofit/>
          </a:bodyPr>
          <a:lstStyle/>
          <a:p>
            <a:pPr marL="342900" indent="4763" algn="l"/>
            <a:r>
              <a:rPr lang="en-US" sz="1400" b="1" dirty="0" smtClean="0">
                <a:solidFill>
                  <a:srgbClr val="18579B"/>
                </a:solidFill>
              </a:rPr>
              <a:t>Development &amp; Implementation: </a:t>
            </a:r>
            <a:r>
              <a:rPr lang="en-US" sz="1400" b="1" dirty="0" err="1" smtClean="0">
                <a:solidFill>
                  <a:srgbClr val="18579B"/>
                </a:solidFill>
              </a:rPr>
              <a:t>g</a:t>
            </a:r>
            <a:r>
              <a:rPr lang="en-US" sz="1400" b="1" dirty="0" smtClean="0">
                <a:solidFill>
                  <a:srgbClr val="18579B"/>
                </a:solidFill>
              </a:rPr>
              <a:t>. Evaluation &amp; Outcome</a:t>
            </a:r>
            <a:br>
              <a:rPr lang="en-US" sz="1400" b="1" dirty="0" smtClean="0">
                <a:solidFill>
                  <a:srgbClr val="18579B"/>
                </a:solidFill>
              </a:rPr>
            </a:br>
            <a:r>
              <a:rPr lang="en-US" sz="2000" dirty="0" smtClean="0">
                <a:solidFill>
                  <a:srgbClr val="18579B"/>
                </a:solidFill>
              </a:rPr>
              <a:t>NACA is developing an annual dashboard to track its outcome on achieving school’s mission</a:t>
            </a:r>
          </a:p>
        </p:txBody>
      </p:sp>
      <p:grpSp>
        <p:nvGrpSpPr>
          <p:cNvPr id="5" name="Group 4"/>
          <p:cNvGrpSpPr/>
          <p:nvPr/>
        </p:nvGrpSpPr>
        <p:grpSpPr>
          <a:xfrm>
            <a:off x="437920" y="1636525"/>
            <a:ext cx="1715777" cy="1685075"/>
            <a:chOff x="2492992" y="64"/>
            <a:chExt cx="1171575" cy="1171575"/>
          </a:xfrm>
        </p:grpSpPr>
        <p:sp>
          <p:nvSpPr>
            <p:cNvPr id="12" name="Oval 11"/>
            <p:cNvSpPr/>
            <p:nvPr/>
          </p:nvSpPr>
          <p:spPr>
            <a:xfrm>
              <a:off x="2492992" y="64"/>
              <a:ext cx="1171575" cy="1171575"/>
            </a:xfrm>
            <a:prstGeom prst="ellipse">
              <a:avLst/>
            </a:prstGeom>
            <a:gradFill flip="none" rotWithShape="1">
              <a:gsLst>
                <a:gs pos="0">
                  <a:schemeClr val="accent3">
                    <a:hueOff val="0"/>
                    <a:satOff val="0"/>
                    <a:lumOff val="0"/>
                    <a:shade val="100000"/>
                    <a:satMod val="120000"/>
                    <a:alpha val="68000"/>
                  </a:schemeClr>
                </a:gs>
                <a:gs pos="69000">
                  <a:schemeClr val="accent3">
                    <a:hueOff val="0"/>
                    <a:satOff val="0"/>
                    <a:lumOff val="0"/>
                    <a:tint val="80000"/>
                    <a:shade val="100000"/>
                    <a:satMod val="150000"/>
                    <a:alpha val="68000"/>
                  </a:schemeClr>
                </a:gs>
                <a:gs pos="100000">
                  <a:schemeClr val="accent3">
                    <a:hueOff val="0"/>
                    <a:satOff val="0"/>
                    <a:lumOff val="0"/>
                    <a:tint val="50000"/>
                    <a:shade val="100000"/>
                    <a:satMod val="150000"/>
                    <a:alpha val="68000"/>
                  </a:schemeClr>
                </a:gs>
              </a:gsLst>
              <a:path path="circle">
                <a:fillToRect l="100000" t="100000" r="100000" b="100000"/>
              </a:path>
              <a:tileRect/>
            </a:gradFill>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sp>
        <p:sp>
          <p:nvSpPr>
            <p:cNvPr id="13" name="Oval 4"/>
            <p:cNvSpPr/>
            <p:nvPr/>
          </p:nvSpPr>
          <p:spPr>
            <a:xfrm>
              <a:off x="2664565" y="171637"/>
              <a:ext cx="828429" cy="82842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400" kern="1200" dirty="0" smtClean="0">
                  <a:solidFill>
                    <a:srgbClr val="244A58"/>
                  </a:solidFill>
                </a:rPr>
                <a:t>Academically Prepared</a:t>
              </a:r>
              <a:endParaRPr lang="en-US" sz="1400" kern="1200" dirty="0">
                <a:solidFill>
                  <a:srgbClr val="244A58"/>
                </a:solidFill>
              </a:endParaRPr>
            </a:p>
          </p:txBody>
        </p:sp>
      </p:grpSp>
      <p:grpSp>
        <p:nvGrpSpPr>
          <p:cNvPr id="6" name="Group 5"/>
          <p:cNvGrpSpPr/>
          <p:nvPr/>
        </p:nvGrpSpPr>
        <p:grpSpPr>
          <a:xfrm>
            <a:off x="411821" y="3287130"/>
            <a:ext cx="1715777" cy="1685075"/>
            <a:chOff x="2438030" y="1446212"/>
            <a:chExt cx="1171575" cy="1171575"/>
          </a:xfrm>
        </p:grpSpPr>
        <p:sp>
          <p:nvSpPr>
            <p:cNvPr id="10" name="Oval 9"/>
            <p:cNvSpPr/>
            <p:nvPr/>
          </p:nvSpPr>
          <p:spPr>
            <a:xfrm>
              <a:off x="2438030" y="1446212"/>
              <a:ext cx="1171575" cy="1171575"/>
            </a:xfrm>
            <a:prstGeom prst="ellipse">
              <a:avLst/>
            </a:prstGeom>
            <a:gradFill flip="none" rotWithShape="1">
              <a:gsLst>
                <a:gs pos="0">
                  <a:schemeClr val="accent4">
                    <a:hueOff val="0"/>
                    <a:satOff val="0"/>
                    <a:lumOff val="0"/>
                    <a:shade val="100000"/>
                    <a:satMod val="120000"/>
                    <a:alpha val="60000"/>
                  </a:schemeClr>
                </a:gs>
                <a:gs pos="69000">
                  <a:schemeClr val="accent4">
                    <a:hueOff val="0"/>
                    <a:satOff val="0"/>
                    <a:lumOff val="0"/>
                    <a:tint val="80000"/>
                    <a:shade val="100000"/>
                    <a:satMod val="150000"/>
                    <a:alpha val="60000"/>
                  </a:schemeClr>
                </a:gs>
                <a:gs pos="100000">
                  <a:schemeClr val="accent4">
                    <a:hueOff val="0"/>
                    <a:satOff val="0"/>
                    <a:lumOff val="0"/>
                    <a:tint val="50000"/>
                    <a:shade val="100000"/>
                    <a:satMod val="150000"/>
                    <a:alpha val="60000"/>
                  </a:schemeClr>
                </a:gs>
              </a:gsLst>
              <a:path path="circle">
                <a:fillToRect l="100000" t="100000" r="100000" b="100000"/>
              </a:path>
              <a:tileRect/>
            </a:gradFill>
          </p:spPr>
          <p:style>
            <a:lnRef idx="0">
              <a:schemeClr val="lt1">
                <a:hueOff val="0"/>
                <a:satOff val="0"/>
                <a:lumOff val="0"/>
                <a:alphaOff val="0"/>
              </a:schemeClr>
            </a:lnRef>
            <a:fillRef idx="3">
              <a:schemeClr val="accent4">
                <a:hueOff val="0"/>
                <a:satOff val="0"/>
                <a:lumOff val="0"/>
                <a:alphaOff val="0"/>
              </a:schemeClr>
            </a:fillRef>
            <a:effectRef idx="2">
              <a:schemeClr val="accent4">
                <a:hueOff val="0"/>
                <a:satOff val="0"/>
                <a:lumOff val="0"/>
                <a:alphaOff val="0"/>
              </a:schemeClr>
            </a:effectRef>
            <a:fontRef idx="minor">
              <a:schemeClr val="lt1"/>
            </a:fontRef>
          </p:style>
        </p:sp>
        <p:sp>
          <p:nvSpPr>
            <p:cNvPr id="11" name="Oval 6"/>
            <p:cNvSpPr/>
            <p:nvPr/>
          </p:nvSpPr>
          <p:spPr>
            <a:xfrm>
              <a:off x="2609603" y="1617785"/>
              <a:ext cx="828429" cy="82842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400" kern="1200" dirty="0" smtClean="0">
                  <a:solidFill>
                    <a:srgbClr val="244A58"/>
                  </a:solidFill>
                </a:rPr>
                <a:t>Secure in Identity</a:t>
              </a:r>
              <a:endParaRPr lang="en-US" sz="1400" kern="1200" dirty="0">
                <a:solidFill>
                  <a:srgbClr val="244A58"/>
                </a:solidFill>
              </a:endParaRPr>
            </a:p>
          </p:txBody>
        </p:sp>
      </p:grpSp>
      <p:grpSp>
        <p:nvGrpSpPr>
          <p:cNvPr id="7" name="Group 6"/>
          <p:cNvGrpSpPr/>
          <p:nvPr/>
        </p:nvGrpSpPr>
        <p:grpSpPr>
          <a:xfrm>
            <a:off x="399453" y="4920900"/>
            <a:ext cx="1715777" cy="1685075"/>
            <a:chOff x="2425662" y="2892360"/>
            <a:chExt cx="1171575" cy="1171575"/>
          </a:xfrm>
        </p:grpSpPr>
        <p:sp>
          <p:nvSpPr>
            <p:cNvPr id="8" name="Oval 7"/>
            <p:cNvSpPr/>
            <p:nvPr/>
          </p:nvSpPr>
          <p:spPr>
            <a:xfrm>
              <a:off x="2425662" y="2892360"/>
              <a:ext cx="1171575" cy="1171575"/>
            </a:xfrm>
            <a:prstGeom prst="ellipse">
              <a:avLst/>
            </a:prstGeom>
            <a:gradFill flip="none" rotWithShape="1">
              <a:gsLst>
                <a:gs pos="0">
                  <a:schemeClr val="accent5">
                    <a:hueOff val="0"/>
                    <a:satOff val="0"/>
                    <a:lumOff val="0"/>
                    <a:shade val="100000"/>
                    <a:satMod val="120000"/>
                    <a:alpha val="54000"/>
                  </a:schemeClr>
                </a:gs>
                <a:gs pos="69000">
                  <a:schemeClr val="accent5">
                    <a:hueOff val="0"/>
                    <a:satOff val="0"/>
                    <a:lumOff val="0"/>
                    <a:tint val="80000"/>
                    <a:shade val="100000"/>
                    <a:satMod val="150000"/>
                    <a:alpha val="54000"/>
                  </a:schemeClr>
                </a:gs>
                <a:gs pos="100000">
                  <a:schemeClr val="accent5">
                    <a:hueOff val="0"/>
                    <a:satOff val="0"/>
                    <a:lumOff val="0"/>
                    <a:tint val="50000"/>
                    <a:shade val="100000"/>
                    <a:satMod val="150000"/>
                    <a:alpha val="54000"/>
                  </a:schemeClr>
                </a:gs>
              </a:gsLst>
              <a:path path="circle">
                <a:fillToRect l="100000" t="100000" r="100000" b="100000"/>
              </a:path>
              <a:tileRect/>
            </a:gradFill>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9" name="Oval 8"/>
            <p:cNvSpPr/>
            <p:nvPr/>
          </p:nvSpPr>
          <p:spPr>
            <a:xfrm>
              <a:off x="2597235" y="3063933"/>
              <a:ext cx="828429" cy="82842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en-US" sz="1400" kern="1200" dirty="0" smtClean="0">
                  <a:solidFill>
                    <a:srgbClr val="244A58"/>
                  </a:solidFill>
                </a:rPr>
                <a:t>Healthy</a:t>
              </a:r>
              <a:endParaRPr lang="en-US" sz="1400" kern="1200" dirty="0">
                <a:solidFill>
                  <a:srgbClr val="244A58"/>
                </a:solidFill>
              </a:endParaRPr>
            </a:p>
          </p:txBody>
        </p:sp>
      </p:grpSp>
      <p:sp>
        <p:nvSpPr>
          <p:cNvPr id="14" name="TextBox 13"/>
          <p:cNvSpPr txBox="1"/>
          <p:nvPr/>
        </p:nvSpPr>
        <p:spPr>
          <a:xfrm>
            <a:off x="2366895" y="1434463"/>
            <a:ext cx="1887341" cy="261610"/>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College readiness</a:t>
            </a:r>
            <a:endParaRPr lang="en-US" sz="1100" b="1" dirty="0">
              <a:solidFill>
                <a:srgbClr val="244A58"/>
              </a:solidFill>
            </a:endParaRPr>
          </a:p>
        </p:txBody>
      </p:sp>
      <p:sp>
        <p:nvSpPr>
          <p:cNvPr id="15" name="TextBox 14"/>
          <p:cNvSpPr txBox="1"/>
          <p:nvPr/>
        </p:nvSpPr>
        <p:spPr>
          <a:xfrm>
            <a:off x="2326875" y="1159786"/>
            <a:ext cx="1887341" cy="276999"/>
          </a:xfrm>
          <a:prstGeom prst="rect">
            <a:avLst/>
          </a:prstGeom>
          <a:noFill/>
        </p:spPr>
        <p:txBody>
          <a:bodyPr wrap="square" rtlCol="0">
            <a:spAutoFit/>
          </a:bodyPr>
          <a:lstStyle/>
          <a:p>
            <a:r>
              <a:rPr lang="en-US" sz="1200" b="1" dirty="0" smtClean="0">
                <a:solidFill>
                  <a:srgbClr val="244A58"/>
                </a:solidFill>
              </a:rPr>
              <a:t>Evaluation Measures</a:t>
            </a:r>
            <a:endParaRPr lang="en-US" sz="1200" b="1" dirty="0">
              <a:solidFill>
                <a:srgbClr val="244A58"/>
              </a:solidFill>
            </a:endParaRPr>
          </a:p>
        </p:txBody>
      </p:sp>
      <p:sp>
        <p:nvSpPr>
          <p:cNvPr id="16" name="TextBox 15"/>
          <p:cNvSpPr txBox="1"/>
          <p:nvPr/>
        </p:nvSpPr>
        <p:spPr>
          <a:xfrm>
            <a:off x="4397035" y="1159786"/>
            <a:ext cx="2472716" cy="276999"/>
          </a:xfrm>
          <a:prstGeom prst="rect">
            <a:avLst/>
          </a:prstGeom>
          <a:noFill/>
        </p:spPr>
        <p:txBody>
          <a:bodyPr wrap="square" rtlCol="0">
            <a:spAutoFit/>
          </a:bodyPr>
          <a:lstStyle/>
          <a:p>
            <a:r>
              <a:rPr lang="en-US" sz="1200" b="1" dirty="0" smtClean="0">
                <a:solidFill>
                  <a:srgbClr val="244A58"/>
                </a:solidFill>
              </a:rPr>
              <a:t>Outcome Goals</a:t>
            </a:r>
            <a:endParaRPr lang="en-US" sz="1200" b="1" dirty="0">
              <a:solidFill>
                <a:srgbClr val="244A58"/>
              </a:solidFill>
            </a:endParaRPr>
          </a:p>
        </p:txBody>
      </p:sp>
      <p:cxnSp>
        <p:nvCxnSpPr>
          <p:cNvPr id="19" name="Straight Connector 18"/>
          <p:cNvCxnSpPr/>
          <p:nvPr/>
        </p:nvCxnSpPr>
        <p:spPr>
          <a:xfrm>
            <a:off x="4406656" y="1436787"/>
            <a:ext cx="4243049" cy="1585"/>
          </a:xfrm>
          <a:prstGeom prst="line">
            <a:avLst/>
          </a:prstGeom>
          <a:ln w="28575"/>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4348911" y="1434463"/>
            <a:ext cx="4002532" cy="430887"/>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70% college ready </a:t>
            </a:r>
            <a:r>
              <a:rPr lang="en-US" sz="1100" dirty="0" smtClean="0">
                <a:solidFill>
                  <a:srgbClr val="244A58"/>
                </a:solidFill>
              </a:rPr>
              <a:t>as indicated from college readiness assessments (Explore, Plan, ACT)</a:t>
            </a:r>
            <a:endParaRPr lang="en-US" sz="1100" dirty="0">
              <a:solidFill>
                <a:srgbClr val="244A58"/>
              </a:solidFill>
            </a:endParaRPr>
          </a:p>
        </p:txBody>
      </p:sp>
      <p:sp>
        <p:nvSpPr>
          <p:cNvPr id="21" name="TextBox 20"/>
          <p:cNvSpPr txBox="1"/>
          <p:nvPr/>
        </p:nvSpPr>
        <p:spPr>
          <a:xfrm>
            <a:off x="2386137" y="1863766"/>
            <a:ext cx="1887341" cy="261610"/>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Student retention</a:t>
            </a:r>
            <a:endParaRPr lang="en-US" sz="1100" b="1" dirty="0">
              <a:solidFill>
                <a:srgbClr val="244A58"/>
              </a:solidFill>
            </a:endParaRPr>
          </a:p>
        </p:txBody>
      </p:sp>
      <p:sp>
        <p:nvSpPr>
          <p:cNvPr id="22" name="TextBox 21"/>
          <p:cNvSpPr txBox="1"/>
          <p:nvPr/>
        </p:nvSpPr>
        <p:spPr>
          <a:xfrm>
            <a:off x="4334043" y="1863766"/>
            <a:ext cx="4180965" cy="430887"/>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30% or higher </a:t>
            </a:r>
            <a:r>
              <a:rPr lang="en-US" sz="1100" dirty="0" smtClean="0">
                <a:solidFill>
                  <a:srgbClr val="244A58"/>
                </a:solidFill>
              </a:rPr>
              <a:t>than a comparison groups of Native American students in APS for all cohorts</a:t>
            </a:r>
            <a:endParaRPr lang="en-US" sz="1100" dirty="0">
              <a:solidFill>
                <a:srgbClr val="244A58"/>
              </a:solidFill>
            </a:endParaRPr>
          </a:p>
        </p:txBody>
      </p:sp>
      <p:sp>
        <p:nvSpPr>
          <p:cNvPr id="28" name="TextBox 27"/>
          <p:cNvSpPr txBox="1"/>
          <p:nvPr/>
        </p:nvSpPr>
        <p:spPr>
          <a:xfrm>
            <a:off x="2394222" y="2313104"/>
            <a:ext cx="1887341" cy="430887"/>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Dual Enrollment </a:t>
            </a:r>
            <a:br>
              <a:rPr lang="en-US" sz="1100" b="1" dirty="0" smtClean="0">
                <a:solidFill>
                  <a:srgbClr val="244A58"/>
                </a:solidFill>
              </a:rPr>
            </a:br>
            <a:r>
              <a:rPr lang="en-US" sz="1100" b="1" dirty="0" smtClean="0">
                <a:solidFill>
                  <a:srgbClr val="244A58"/>
                </a:solidFill>
              </a:rPr>
              <a:t>(college coursework)</a:t>
            </a:r>
            <a:endParaRPr lang="en-US" sz="1100" b="1" dirty="0">
              <a:solidFill>
                <a:srgbClr val="244A58"/>
              </a:solidFill>
            </a:endParaRPr>
          </a:p>
        </p:txBody>
      </p:sp>
      <p:sp>
        <p:nvSpPr>
          <p:cNvPr id="29" name="TextBox 28"/>
          <p:cNvSpPr txBox="1"/>
          <p:nvPr/>
        </p:nvSpPr>
        <p:spPr>
          <a:xfrm>
            <a:off x="4311052" y="2313104"/>
            <a:ext cx="4338653" cy="600164"/>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100% complete 6 hours or more </a:t>
            </a:r>
            <a:r>
              <a:rPr lang="en-US" sz="1100" dirty="0" smtClean="0">
                <a:solidFill>
                  <a:srgbClr val="244A58"/>
                </a:solidFill>
              </a:rPr>
              <a:t>of college coursework with a C or higher prior to graduation (50% higher than comparison group of NA students in NM)</a:t>
            </a:r>
            <a:endParaRPr lang="en-US" sz="1100" dirty="0">
              <a:solidFill>
                <a:srgbClr val="244A58"/>
              </a:solidFill>
            </a:endParaRPr>
          </a:p>
        </p:txBody>
      </p:sp>
      <p:sp>
        <p:nvSpPr>
          <p:cNvPr id="30" name="TextBox 29"/>
          <p:cNvSpPr txBox="1"/>
          <p:nvPr/>
        </p:nvSpPr>
        <p:spPr>
          <a:xfrm>
            <a:off x="2397835" y="2882850"/>
            <a:ext cx="2153125" cy="261610"/>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Reading and Math scores</a:t>
            </a:r>
            <a:endParaRPr lang="en-US" sz="1100" b="1" dirty="0">
              <a:solidFill>
                <a:srgbClr val="244A58"/>
              </a:solidFill>
            </a:endParaRPr>
          </a:p>
        </p:txBody>
      </p:sp>
      <p:sp>
        <p:nvSpPr>
          <p:cNvPr id="31" name="TextBox 30"/>
          <p:cNvSpPr txBox="1"/>
          <p:nvPr/>
        </p:nvSpPr>
        <p:spPr>
          <a:xfrm>
            <a:off x="4314666" y="2882850"/>
            <a:ext cx="4550325" cy="261610"/>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1.5-2.0 year’s growth </a:t>
            </a:r>
            <a:r>
              <a:rPr lang="en-US" sz="1100" dirty="0" smtClean="0">
                <a:solidFill>
                  <a:srgbClr val="244A58"/>
                </a:solidFill>
              </a:rPr>
              <a:t>toward 80% of grade level standards annually</a:t>
            </a:r>
            <a:endParaRPr lang="en-US" sz="1100" dirty="0">
              <a:solidFill>
                <a:srgbClr val="244A58"/>
              </a:solidFill>
            </a:endParaRPr>
          </a:p>
        </p:txBody>
      </p:sp>
      <p:sp>
        <p:nvSpPr>
          <p:cNvPr id="33" name="TextBox 32"/>
          <p:cNvSpPr txBox="1"/>
          <p:nvPr/>
        </p:nvSpPr>
        <p:spPr>
          <a:xfrm>
            <a:off x="2397835" y="3314105"/>
            <a:ext cx="2153125" cy="430887"/>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Strong sense of identity, community and self</a:t>
            </a:r>
            <a:endParaRPr lang="en-US" sz="1100" b="1" dirty="0">
              <a:solidFill>
                <a:srgbClr val="244A58"/>
              </a:solidFill>
            </a:endParaRPr>
          </a:p>
        </p:txBody>
      </p:sp>
      <p:sp>
        <p:nvSpPr>
          <p:cNvPr id="34" name="TextBox 33"/>
          <p:cNvSpPr txBox="1"/>
          <p:nvPr/>
        </p:nvSpPr>
        <p:spPr>
          <a:xfrm>
            <a:off x="4314666" y="3314105"/>
            <a:ext cx="4550325" cy="430887"/>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90% of students</a:t>
            </a:r>
            <a:r>
              <a:rPr lang="en-US" sz="1100" dirty="0" smtClean="0">
                <a:solidFill>
                  <a:srgbClr val="244A58"/>
                </a:solidFill>
              </a:rPr>
              <a:t> self-report a strong sense of identity, community and self  in NACA Wellbeing Assessment annually</a:t>
            </a:r>
            <a:endParaRPr lang="en-US" sz="1100" dirty="0">
              <a:solidFill>
                <a:srgbClr val="244A58"/>
              </a:solidFill>
            </a:endParaRPr>
          </a:p>
        </p:txBody>
      </p:sp>
      <p:sp>
        <p:nvSpPr>
          <p:cNvPr id="35" name="TextBox 34"/>
          <p:cNvSpPr txBox="1"/>
          <p:nvPr/>
        </p:nvSpPr>
        <p:spPr>
          <a:xfrm>
            <a:off x="2407456" y="3732002"/>
            <a:ext cx="2153125" cy="261610"/>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Academic behaviors  </a:t>
            </a:r>
            <a:endParaRPr lang="en-US" sz="1100" b="1" dirty="0">
              <a:solidFill>
                <a:srgbClr val="244A58"/>
              </a:solidFill>
            </a:endParaRPr>
          </a:p>
        </p:txBody>
      </p:sp>
      <p:sp>
        <p:nvSpPr>
          <p:cNvPr id="36" name="TextBox 35"/>
          <p:cNvSpPr txBox="1"/>
          <p:nvPr/>
        </p:nvSpPr>
        <p:spPr>
          <a:xfrm>
            <a:off x="4314666" y="3732002"/>
            <a:ext cx="4550325" cy="600164"/>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75% or more of students </a:t>
            </a:r>
            <a:r>
              <a:rPr lang="en-US" sz="1100" dirty="0" smtClean="0">
                <a:solidFill>
                  <a:srgbClr val="244A58"/>
                </a:solidFill>
              </a:rPr>
              <a:t>self-report involvement in high academic behaviors upon graduation from high school based on High School Survey of Student Engagement (HSSE)</a:t>
            </a:r>
          </a:p>
        </p:txBody>
      </p:sp>
      <p:sp>
        <p:nvSpPr>
          <p:cNvPr id="37" name="TextBox 36"/>
          <p:cNvSpPr txBox="1"/>
          <p:nvPr/>
        </p:nvSpPr>
        <p:spPr>
          <a:xfrm>
            <a:off x="2407456" y="4313193"/>
            <a:ext cx="2153125" cy="261610"/>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Language</a:t>
            </a:r>
            <a:endParaRPr lang="en-US" sz="1100" b="1" dirty="0">
              <a:solidFill>
                <a:srgbClr val="244A58"/>
              </a:solidFill>
            </a:endParaRPr>
          </a:p>
        </p:txBody>
      </p:sp>
      <p:sp>
        <p:nvSpPr>
          <p:cNvPr id="38" name="TextBox 37"/>
          <p:cNvSpPr txBox="1"/>
          <p:nvPr/>
        </p:nvSpPr>
        <p:spPr>
          <a:xfrm>
            <a:off x="4314666" y="4313193"/>
            <a:ext cx="4829334" cy="430887"/>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100% will complete at least 2 years of language </a:t>
            </a:r>
            <a:r>
              <a:rPr lang="en-US" sz="1100" dirty="0" smtClean="0">
                <a:solidFill>
                  <a:srgbClr val="244A58"/>
                </a:solidFill>
              </a:rPr>
              <a:t>other than English (Navajo, Lakota, </a:t>
            </a:r>
            <a:r>
              <a:rPr lang="en-US" sz="1100" dirty="0" err="1" smtClean="0">
                <a:solidFill>
                  <a:srgbClr val="244A58"/>
                </a:solidFill>
              </a:rPr>
              <a:t>Tiwa</a:t>
            </a:r>
            <a:r>
              <a:rPr lang="en-US" sz="1100" dirty="0" smtClean="0">
                <a:solidFill>
                  <a:srgbClr val="244A58"/>
                </a:solidFill>
              </a:rPr>
              <a:t>, Spanish) prior to graduation from high school</a:t>
            </a:r>
          </a:p>
        </p:txBody>
      </p:sp>
      <p:sp>
        <p:nvSpPr>
          <p:cNvPr id="39" name="TextBox 38"/>
          <p:cNvSpPr txBox="1"/>
          <p:nvPr/>
        </p:nvSpPr>
        <p:spPr>
          <a:xfrm>
            <a:off x="2417077" y="4765675"/>
            <a:ext cx="2153125" cy="261610"/>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Community service</a:t>
            </a:r>
            <a:endParaRPr lang="en-US" sz="1100" b="1" dirty="0">
              <a:solidFill>
                <a:srgbClr val="244A58"/>
              </a:solidFill>
            </a:endParaRPr>
          </a:p>
        </p:txBody>
      </p:sp>
      <p:sp>
        <p:nvSpPr>
          <p:cNvPr id="40" name="TextBox 39"/>
          <p:cNvSpPr txBox="1"/>
          <p:nvPr/>
        </p:nvSpPr>
        <p:spPr>
          <a:xfrm>
            <a:off x="4324287" y="4765675"/>
            <a:ext cx="4550325" cy="430887"/>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100% will create and complete a community service project </a:t>
            </a:r>
            <a:r>
              <a:rPr lang="en-US" sz="1100" dirty="0" smtClean="0">
                <a:solidFill>
                  <a:srgbClr val="244A58"/>
                </a:solidFill>
              </a:rPr>
              <a:t>contributing over 9000 hours of volunteer and service</a:t>
            </a:r>
          </a:p>
        </p:txBody>
      </p:sp>
      <p:sp>
        <p:nvSpPr>
          <p:cNvPr id="41" name="TextBox 40"/>
          <p:cNvSpPr txBox="1"/>
          <p:nvPr/>
        </p:nvSpPr>
        <p:spPr>
          <a:xfrm>
            <a:off x="2436319" y="5206252"/>
            <a:ext cx="2153125" cy="261610"/>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Physical fitness</a:t>
            </a:r>
            <a:endParaRPr lang="en-US" sz="1100" b="1" dirty="0">
              <a:solidFill>
                <a:srgbClr val="244A58"/>
              </a:solidFill>
            </a:endParaRPr>
          </a:p>
        </p:txBody>
      </p:sp>
      <p:sp>
        <p:nvSpPr>
          <p:cNvPr id="42" name="TextBox 41"/>
          <p:cNvSpPr txBox="1"/>
          <p:nvPr/>
        </p:nvSpPr>
        <p:spPr>
          <a:xfrm>
            <a:off x="4343529" y="5206252"/>
            <a:ext cx="4550325" cy="430887"/>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75% or more </a:t>
            </a:r>
            <a:r>
              <a:rPr lang="en-US" sz="1100" dirty="0" smtClean="0">
                <a:solidFill>
                  <a:srgbClr val="244A58"/>
                </a:solidFill>
              </a:rPr>
              <a:t>will be physically fit and in the “normal to advance” Body Mass Index (BMI) range annually</a:t>
            </a:r>
          </a:p>
        </p:txBody>
      </p:sp>
      <p:sp>
        <p:nvSpPr>
          <p:cNvPr id="43" name="TextBox 42"/>
          <p:cNvSpPr txBox="1"/>
          <p:nvPr/>
        </p:nvSpPr>
        <p:spPr>
          <a:xfrm>
            <a:off x="2436319" y="5634075"/>
            <a:ext cx="2153125" cy="261610"/>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Personal Wellness</a:t>
            </a:r>
            <a:endParaRPr lang="en-US" sz="1100" b="1" dirty="0">
              <a:solidFill>
                <a:srgbClr val="244A58"/>
              </a:solidFill>
            </a:endParaRPr>
          </a:p>
        </p:txBody>
      </p:sp>
      <p:sp>
        <p:nvSpPr>
          <p:cNvPr id="44" name="TextBox 43"/>
          <p:cNvSpPr txBox="1"/>
          <p:nvPr/>
        </p:nvSpPr>
        <p:spPr>
          <a:xfrm>
            <a:off x="4343529" y="5634075"/>
            <a:ext cx="4800471" cy="430887"/>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100% will show an increase or progress toward PW goals in one area </a:t>
            </a:r>
            <a:r>
              <a:rPr lang="en-US" sz="1100" dirty="0" smtClean="0">
                <a:solidFill>
                  <a:srgbClr val="244A58"/>
                </a:solidFill>
              </a:rPr>
              <a:t>of their Personal Wheel as measured by the NACA Wellness Wheel</a:t>
            </a:r>
          </a:p>
        </p:txBody>
      </p:sp>
      <p:sp>
        <p:nvSpPr>
          <p:cNvPr id="45" name="TextBox 44"/>
          <p:cNvSpPr txBox="1"/>
          <p:nvPr/>
        </p:nvSpPr>
        <p:spPr>
          <a:xfrm>
            <a:off x="2445940" y="6070958"/>
            <a:ext cx="2153125" cy="261610"/>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Access to healthy food</a:t>
            </a:r>
            <a:endParaRPr lang="en-US" sz="1100" b="1" dirty="0">
              <a:solidFill>
                <a:srgbClr val="244A58"/>
              </a:solidFill>
            </a:endParaRPr>
          </a:p>
        </p:txBody>
      </p:sp>
      <p:sp>
        <p:nvSpPr>
          <p:cNvPr id="46" name="TextBox 45"/>
          <p:cNvSpPr txBox="1"/>
          <p:nvPr/>
        </p:nvSpPr>
        <p:spPr>
          <a:xfrm>
            <a:off x="4353150" y="6070958"/>
            <a:ext cx="4550325" cy="430887"/>
          </a:xfrm>
          <a:prstGeom prst="rect">
            <a:avLst/>
          </a:prstGeom>
          <a:noFill/>
        </p:spPr>
        <p:txBody>
          <a:bodyPr wrap="square" rtlCol="0">
            <a:spAutoFit/>
          </a:bodyPr>
          <a:lstStyle/>
          <a:p>
            <a:pPr marL="115888" indent="-115888">
              <a:buFont typeface="Arial"/>
              <a:buChar char="•"/>
            </a:pPr>
            <a:r>
              <a:rPr lang="en-US" sz="1100" b="1" dirty="0" smtClean="0">
                <a:solidFill>
                  <a:srgbClr val="244A58"/>
                </a:solidFill>
              </a:rPr>
              <a:t>98% will access healthy foods daily </a:t>
            </a:r>
            <a:r>
              <a:rPr lang="en-US" sz="1100" dirty="0" smtClean="0">
                <a:solidFill>
                  <a:srgbClr val="244A58"/>
                </a:solidFill>
              </a:rPr>
              <a:t>through NACA School Food program (i.e. breakfast, snacks and lunch)</a:t>
            </a:r>
          </a:p>
        </p:txBody>
      </p:sp>
      <p:cxnSp>
        <p:nvCxnSpPr>
          <p:cNvPr id="47" name="Straight Connector 46"/>
          <p:cNvCxnSpPr/>
          <p:nvPr/>
        </p:nvCxnSpPr>
        <p:spPr>
          <a:xfrm>
            <a:off x="2326875" y="1436784"/>
            <a:ext cx="1887341" cy="1588"/>
          </a:xfrm>
          <a:prstGeom prst="line">
            <a:avLst/>
          </a:prstGeom>
          <a:ln w="28575"/>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2326875" y="3207759"/>
            <a:ext cx="6322830" cy="1588"/>
          </a:xfrm>
          <a:prstGeom prst="line">
            <a:avLst/>
          </a:prstGeom>
          <a:ln w="28575" cmpd="sng">
            <a:prstDash val="sysDot"/>
          </a:ln>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a:off x="2326875" y="5225428"/>
            <a:ext cx="6322830" cy="1588"/>
          </a:xfrm>
          <a:prstGeom prst="line">
            <a:avLst/>
          </a:prstGeom>
          <a:ln w="28575" cmpd="sng">
            <a:prstDash val="sysDot"/>
          </a:ln>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458067" y="832992"/>
            <a:ext cx="4836855" cy="338554"/>
          </a:xfrm>
          <a:prstGeom prst="rect">
            <a:avLst/>
          </a:prstGeom>
          <a:noFill/>
        </p:spPr>
        <p:txBody>
          <a:bodyPr wrap="square" rtlCol="0">
            <a:spAutoFit/>
          </a:bodyPr>
          <a:lstStyle/>
          <a:p>
            <a:r>
              <a:rPr lang="en-US" sz="1600" b="1" dirty="0" smtClean="0">
                <a:solidFill>
                  <a:srgbClr val="244A58"/>
                </a:solidFill>
              </a:rPr>
              <a:t>NACA Annual Outcome Dashboard (Draft) </a:t>
            </a:r>
            <a:endParaRPr lang="en-US" sz="1600" b="1" dirty="0">
              <a:solidFill>
                <a:srgbClr val="244A58"/>
              </a:solidFill>
            </a:endParaRPr>
          </a:p>
        </p:txBody>
      </p:sp>
      <p:sp>
        <p:nvSpPr>
          <p:cNvPr id="48" name="Date Placeholder 47"/>
          <p:cNvSpPr>
            <a:spLocks noGrp="1"/>
          </p:cNvSpPr>
          <p:nvPr>
            <p:ph type="dt" sz="half" idx="10"/>
          </p:nvPr>
        </p:nvSpPr>
        <p:spPr>
          <a:xfrm>
            <a:off x="5629835" y="6469686"/>
            <a:ext cx="2133600" cy="365125"/>
          </a:xfrm>
        </p:spPr>
        <p:txBody>
          <a:bodyPr/>
          <a:lstStyle/>
          <a:p>
            <a:fld id="{558174DA-C775-9243-B75B-D5F48E0FF2F3}" type="datetime1">
              <a:rPr lang="en-US" sz="900" smtClean="0"/>
              <a:pPr/>
              <a:t>1/5/16</a:t>
            </a:fld>
            <a:endParaRPr lang="en-US" sz="900"/>
          </a:p>
        </p:txBody>
      </p:sp>
      <p:sp>
        <p:nvSpPr>
          <p:cNvPr id="51" name="Slide Number Placeholder 50"/>
          <p:cNvSpPr>
            <a:spLocks noGrp="1"/>
          </p:cNvSpPr>
          <p:nvPr>
            <p:ph type="sldNum" sz="quarter" idx="12"/>
          </p:nvPr>
        </p:nvSpPr>
        <p:spPr>
          <a:xfrm>
            <a:off x="7897906" y="6469686"/>
            <a:ext cx="990600" cy="365125"/>
          </a:xfrm>
        </p:spPr>
        <p:txBody>
          <a:bodyPr/>
          <a:lstStyle/>
          <a:p>
            <a:fld id="{D40F320C-B9C4-C043-A353-A08A4C7BBAD5}" type="slidenum">
              <a:rPr lang="en-US" sz="900" smtClean="0"/>
              <a:pPr/>
              <a:t>23</a:t>
            </a:fld>
            <a:endParaRPr lang="en-US" sz="900" dirty="0"/>
          </a:p>
        </p:txBody>
      </p:sp>
      <p:sp>
        <p:nvSpPr>
          <p:cNvPr id="52" name="Footer Placeholder 51"/>
          <p:cNvSpPr>
            <a:spLocks noGrp="1"/>
          </p:cNvSpPr>
          <p:nvPr>
            <p:ph type="ftr" sz="quarter" idx="11"/>
          </p:nvPr>
        </p:nvSpPr>
        <p:spPr>
          <a:xfrm>
            <a:off x="264458" y="6469686"/>
            <a:ext cx="4840941" cy="365125"/>
          </a:xfrm>
        </p:spPr>
        <p:txBody>
          <a:bodyPr/>
          <a:lstStyle/>
          <a:p>
            <a:r>
              <a:rPr lang="en-US" sz="900" dirty="0" smtClean="0"/>
              <a:t>Native American Community Academy</a:t>
            </a:r>
            <a:endParaRPr lang="en-US" sz="9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443191" y="5562563"/>
            <a:ext cx="8431306" cy="584387"/>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4578" name="Title 1"/>
          <p:cNvSpPr>
            <a:spLocks noGrp="1"/>
          </p:cNvSpPr>
          <p:nvPr>
            <p:ph type="title"/>
          </p:nvPr>
        </p:nvSpPr>
        <p:spPr>
          <a:xfrm>
            <a:off x="457200" y="222250"/>
            <a:ext cx="8686800" cy="519113"/>
          </a:xfrm>
        </p:spPr>
        <p:txBody>
          <a:bodyPr/>
          <a:lstStyle/>
          <a:p>
            <a:r>
              <a:rPr lang="en-US" sz="2600" dirty="0" smtClean="0"/>
              <a:t>Content</a:t>
            </a:r>
          </a:p>
        </p:txBody>
      </p:sp>
      <p:sp>
        <p:nvSpPr>
          <p:cNvPr id="5" name="Footer Placeholder 4"/>
          <p:cNvSpPr>
            <a:spLocks noGrp="1"/>
          </p:cNvSpPr>
          <p:nvPr>
            <p:ph type="ftr" sz="quarter" idx="11"/>
          </p:nvPr>
        </p:nvSpPr>
        <p:spPr>
          <a:xfrm>
            <a:off x="264458" y="6434428"/>
            <a:ext cx="4840941" cy="365125"/>
          </a:xfrm>
        </p:spPr>
        <p:txBody>
          <a:bodyPr/>
          <a:lstStyle/>
          <a:p>
            <a:pPr>
              <a:defRPr/>
            </a:pPr>
            <a:r>
              <a:rPr lang="en-US" sz="900" dirty="0" smtClean="0"/>
              <a:t>Native American Community Academy</a:t>
            </a:r>
            <a:endParaRPr lang="en-US" sz="900" dirty="0"/>
          </a:p>
        </p:txBody>
      </p:sp>
      <p:sp>
        <p:nvSpPr>
          <p:cNvPr id="24581" name="Slide Number Placeholder 5"/>
          <p:cNvSpPr>
            <a:spLocks noGrp="1"/>
          </p:cNvSpPr>
          <p:nvPr>
            <p:ph type="sldNum" sz="quarter" idx="12"/>
          </p:nvPr>
        </p:nvSpPr>
        <p:spPr bwMode="auto">
          <a:xfrm>
            <a:off x="7897906" y="6434428"/>
            <a:ext cx="990600" cy="365125"/>
          </a:xfrm>
          <a:noFill/>
          <a:ln>
            <a:miter lim="800000"/>
            <a:headEnd/>
            <a:tailEnd/>
          </a:ln>
        </p:spPr>
        <p:txBody>
          <a:bodyPr/>
          <a:lstStyle/>
          <a:p>
            <a:fld id="{77FD6AD0-3C1C-C54F-A4F8-FBE46CFB7179}" type="slidenum">
              <a:rPr lang="en-US" sz="900" smtClean="0"/>
              <a:pPr/>
              <a:t>24</a:t>
            </a:fld>
            <a:endParaRPr lang="en-US" sz="900" dirty="0" smtClean="0"/>
          </a:p>
        </p:txBody>
      </p:sp>
      <p:sp>
        <p:nvSpPr>
          <p:cNvPr id="7" name="Date Placeholder 6"/>
          <p:cNvSpPr>
            <a:spLocks noGrp="1"/>
          </p:cNvSpPr>
          <p:nvPr>
            <p:ph type="dt" sz="half" idx="10"/>
          </p:nvPr>
        </p:nvSpPr>
        <p:spPr>
          <a:xfrm>
            <a:off x="5629835" y="6434428"/>
            <a:ext cx="2133600" cy="365125"/>
          </a:xfrm>
        </p:spPr>
        <p:txBody>
          <a:bodyPr/>
          <a:lstStyle/>
          <a:p>
            <a:fld id="{F558831E-DD73-074A-A109-BE7087E36AA8}" type="datetime1">
              <a:rPr lang="en-US" sz="900" smtClean="0"/>
              <a:pPr/>
              <a:t>1/5/16</a:t>
            </a:fld>
            <a:endParaRPr lang="en-US" sz="900"/>
          </a:p>
        </p:txBody>
      </p:sp>
      <p:sp>
        <p:nvSpPr>
          <p:cNvPr id="10" name="Content Placeholder 10"/>
          <p:cNvSpPr>
            <a:spLocks noGrp="1"/>
          </p:cNvSpPr>
          <p:nvPr>
            <p:ph idx="1"/>
          </p:nvPr>
        </p:nvSpPr>
        <p:spPr>
          <a:xfrm>
            <a:off x="495300" y="873129"/>
            <a:ext cx="8210550" cy="5535893"/>
          </a:xfrm>
        </p:spPr>
        <p:txBody>
          <a:bodyPr>
            <a:normAutofit/>
          </a:bodyPr>
          <a:lstStyle/>
          <a:p>
            <a:pPr>
              <a:spcBef>
                <a:spcPts val="600"/>
              </a:spcBef>
              <a:spcAft>
                <a:spcPts val="600"/>
              </a:spcAft>
              <a:defRPr/>
            </a:pPr>
            <a:r>
              <a:rPr lang="en-US" sz="1600" b="1" dirty="0" smtClean="0">
                <a:solidFill>
                  <a:schemeClr val="accent1">
                    <a:lumMod val="75000"/>
                  </a:schemeClr>
                </a:solidFill>
              </a:rPr>
              <a:t>Introduction &amp; Executive Summary </a:t>
            </a:r>
          </a:p>
          <a:p>
            <a:pPr>
              <a:spcBef>
                <a:spcPts val="600"/>
              </a:spcBef>
              <a:spcAft>
                <a:spcPts val="600"/>
              </a:spcAft>
              <a:defRPr/>
            </a:pPr>
            <a:r>
              <a:rPr lang="en-US" sz="1600" b="1" dirty="0" smtClean="0">
                <a:solidFill>
                  <a:schemeClr val="accent1">
                    <a:lumMod val="75000"/>
                  </a:schemeClr>
                </a:solidFill>
              </a:rPr>
              <a:t>Part 1: Background and NACA Overview and outcome</a:t>
            </a:r>
          </a:p>
          <a:p>
            <a:pPr lvl="1">
              <a:defRPr/>
            </a:pPr>
            <a:r>
              <a:rPr lang="en-US" sz="1400" dirty="0" smtClean="0">
                <a:solidFill>
                  <a:schemeClr val="accent1">
                    <a:lumMod val="75000"/>
                  </a:schemeClr>
                </a:solidFill>
              </a:rPr>
              <a:t>Background: State of Education for Native American Indians in Urban New Mexico </a:t>
            </a:r>
          </a:p>
          <a:p>
            <a:pPr lvl="1">
              <a:spcAft>
                <a:spcPts val="600"/>
              </a:spcAft>
              <a:defRPr/>
            </a:pPr>
            <a:r>
              <a:rPr lang="en-US" sz="1400" dirty="0" smtClean="0">
                <a:solidFill>
                  <a:schemeClr val="accent1">
                    <a:lumMod val="75000"/>
                  </a:schemeClr>
                </a:solidFill>
              </a:rPr>
              <a:t>NACA Overview and Outcome</a:t>
            </a:r>
          </a:p>
          <a:p>
            <a:pPr>
              <a:spcBef>
                <a:spcPts val="600"/>
              </a:spcBef>
              <a:spcAft>
                <a:spcPts val="600"/>
              </a:spcAft>
              <a:defRPr/>
            </a:pPr>
            <a:r>
              <a:rPr lang="en-US" sz="1600" b="1" dirty="0" smtClean="0">
                <a:solidFill>
                  <a:schemeClr val="accent1">
                    <a:lumMod val="75000"/>
                  </a:schemeClr>
                </a:solidFill>
              </a:rPr>
              <a:t>Part 2: Design and Implementation of NACA  </a:t>
            </a:r>
            <a:endParaRPr lang="en-US" sz="1600" dirty="0" smtClean="0">
              <a:solidFill>
                <a:schemeClr val="accent1">
                  <a:lumMod val="75000"/>
                </a:schemeClr>
              </a:solidFill>
            </a:endParaRPr>
          </a:p>
          <a:p>
            <a:pPr marL="800100" lvl="1" indent="-342900">
              <a:spcAft>
                <a:spcPts val="600"/>
              </a:spcAft>
              <a:buFont typeface="+mj-lt"/>
              <a:buAutoNum type="arabicParenR"/>
              <a:defRPr/>
            </a:pPr>
            <a:r>
              <a:rPr lang="en-US" sz="1400" b="1" dirty="0" smtClean="0">
                <a:solidFill>
                  <a:schemeClr val="accent1">
                    <a:lumMod val="75000"/>
                  </a:schemeClr>
                </a:solidFill>
              </a:rPr>
              <a:t>Overall timeline of NACA design and implementation </a:t>
            </a:r>
            <a:r>
              <a:rPr lang="en-US" sz="1400" dirty="0" smtClean="0">
                <a:solidFill>
                  <a:schemeClr val="accent1">
                    <a:lumMod val="75000"/>
                  </a:schemeClr>
                </a:solidFill>
              </a:rPr>
              <a:t> </a:t>
            </a:r>
            <a:endParaRPr lang="en-US" sz="1400" b="1" dirty="0" smtClean="0">
              <a:solidFill>
                <a:schemeClr val="accent1">
                  <a:lumMod val="75000"/>
                </a:schemeClr>
              </a:solidFill>
            </a:endParaRPr>
          </a:p>
          <a:p>
            <a:pPr marL="800100" lvl="1" indent="-342900">
              <a:spcAft>
                <a:spcPts val="600"/>
              </a:spcAft>
              <a:buFont typeface="+mj-lt"/>
              <a:buAutoNum type="arabicParenR"/>
              <a:defRPr/>
            </a:pPr>
            <a:r>
              <a:rPr lang="en-US" sz="1400" b="1" dirty="0" smtClean="0">
                <a:solidFill>
                  <a:schemeClr val="accent1">
                    <a:lumMod val="75000"/>
                  </a:schemeClr>
                </a:solidFill>
              </a:rPr>
              <a:t>Design: Community-Led School Design Process   </a:t>
            </a:r>
          </a:p>
          <a:p>
            <a:pPr marL="800100" lvl="1" indent="-342900">
              <a:buFont typeface="+mj-lt"/>
              <a:buAutoNum type="arabicParenR"/>
              <a:defRPr/>
            </a:pPr>
            <a:r>
              <a:rPr lang="en-US" sz="1400" b="1" dirty="0" smtClean="0">
                <a:solidFill>
                  <a:schemeClr val="accent1">
                    <a:lumMod val="75000"/>
                  </a:schemeClr>
                </a:solidFill>
              </a:rPr>
              <a:t>Development and Implementation</a:t>
            </a:r>
          </a:p>
          <a:p>
            <a:pPr marL="1028700" lvl="2" indent="-225425">
              <a:buClr>
                <a:schemeClr val="accent1">
                  <a:lumMod val="75000"/>
                </a:schemeClr>
              </a:buClr>
              <a:buSzPct val="100000"/>
              <a:buFont typeface="+mj-lt"/>
              <a:buAutoNum type="alphaLcPeriod"/>
              <a:defRPr/>
            </a:pPr>
            <a:r>
              <a:rPr lang="en-US" sz="1400" b="1" dirty="0" smtClean="0">
                <a:solidFill>
                  <a:schemeClr val="accent1">
                    <a:lumMod val="75000"/>
                  </a:schemeClr>
                </a:solidFill>
              </a:rPr>
              <a:t>Governance and leadership </a:t>
            </a:r>
            <a:endParaRPr lang="en-US" sz="1400" dirty="0" smtClean="0">
              <a:solidFill>
                <a:schemeClr val="accent1">
                  <a:lumMod val="75000"/>
                </a:schemeClr>
              </a:solidFill>
            </a:endParaRPr>
          </a:p>
          <a:p>
            <a:pPr marL="1028700" lvl="2" indent="-225425">
              <a:buClr>
                <a:schemeClr val="accent1">
                  <a:lumMod val="75000"/>
                </a:schemeClr>
              </a:buClr>
              <a:buSzPct val="100000"/>
              <a:buFont typeface="+mj-lt"/>
              <a:buAutoNum type="alphaLcPeriod"/>
              <a:defRPr/>
            </a:pPr>
            <a:r>
              <a:rPr lang="en-US" sz="1400" b="1" dirty="0" smtClean="0">
                <a:solidFill>
                  <a:schemeClr val="accent1">
                    <a:lumMod val="75000"/>
                  </a:schemeClr>
                </a:solidFill>
              </a:rPr>
              <a:t>Curriculum</a:t>
            </a:r>
            <a:endParaRPr lang="en-US" sz="1400" dirty="0" smtClean="0">
              <a:solidFill>
                <a:schemeClr val="accent1">
                  <a:lumMod val="75000"/>
                </a:schemeClr>
              </a:solidFill>
            </a:endParaRPr>
          </a:p>
          <a:p>
            <a:pPr marL="1028700" lvl="2" indent="-225425">
              <a:buClr>
                <a:schemeClr val="accent1">
                  <a:lumMod val="75000"/>
                </a:schemeClr>
              </a:buClr>
              <a:buSzPct val="100000"/>
              <a:buFont typeface="+mj-lt"/>
              <a:buAutoNum type="alphaLcPeriod"/>
              <a:defRPr/>
            </a:pPr>
            <a:r>
              <a:rPr lang="en-US" sz="1400" b="1" dirty="0" smtClean="0">
                <a:solidFill>
                  <a:schemeClr val="accent1">
                    <a:lumMod val="75000"/>
                  </a:schemeClr>
                </a:solidFill>
              </a:rPr>
              <a:t>Programs and Services </a:t>
            </a:r>
            <a:endParaRPr lang="en-US" sz="1400" dirty="0" smtClean="0">
              <a:solidFill>
                <a:schemeClr val="accent1">
                  <a:lumMod val="75000"/>
                </a:schemeClr>
              </a:solidFill>
            </a:endParaRPr>
          </a:p>
          <a:p>
            <a:pPr marL="1028700" lvl="2" indent="-225425">
              <a:buClr>
                <a:schemeClr val="accent1">
                  <a:lumMod val="75000"/>
                </a:schemeClr>
              </a:buClr>
              <a:buSzPct val="100000"/>
              <a:buFont typeface="+mj-lt"/>
              <a:buAutoNum type="alphaLcPeriod"/>
              <a:defRPr/>
            </a:pPr>
            <a:r>
              <a:rPr lang="en-US" sz="1400" b="1" dirty="0" smtClean="0">
                <a:solidFill>
                  <a:schemeClr val="accent1">
                    <a:lumMod val="75000"/>
                  </a:schemeClr>
                </a:solidFill>
              </a:rPr>
              <a:t>Funding </a:t>
            </a:r>
            <a:endParaRPr lang="en-US" sz="1400" dirty="0" smtClean="0">
              <a:solidFill>
                <a:schemeClr val="accent1">
                  <a:lumMod val="75000"/>
                </a:schemeClr>
              </a:solidFill>
            </a:endParaRPr>
          </a:p>
          <a:p>
            <a:pPr marL="1028700" lvl="2" indent="-225425">
              <a:buClr>
                <a:schemeClr val="accent1">
                  <a:lumMod val="75000"/>
                </a:schemeClr>
              </a:buClr>
              <a:buSzPct val="100000"/>
              <a:buFont typeface="+mj-lt"/>
              <a:buAutoNum type="alphaLcPeriod"/>
              <a:defRPr/>
            </a:pPr>
            <a:r>
              <a:rPr lang="en-US" sz="1400" b="1" dirty="0" smtClean="0">
                <a:solidFill>
                  <a:schemeClr val="accent1">
                    <a:lumMod val="75000"/>
                  </a:schemeClr>
                </a:solidFill>
              </a:rPr>
              <a:t>Evaluation and outcome </a:t>
            </a:r>
            <a:r>
              <a:rPr lang="en-US" sz="1400" dirty="0" smtClean="0">
                <a:solidFill>
                  <a:schemeClr val="accent1">
                    <a:lumMod val="75000"/>
                  </a:schemeClr>
                </a:solidFill>
              </a:rPr>
              <a:t> </a:t>
            </a:r>
          </a:p>
          <a:p>
            <a:pPr marL="1028700" lvl="2" indent="-225425">
              <a:spcAft>
                <a:spcPts val="600"/>
              </a:spcAft>
              <a:buClr>
                <a:schemeClr val="accent1">
                  <a:lumMod val="75000"/>
                </a:schemeClr>
              </a:buClr>
              <a:buSzPct val="100000"/>
              <a:buFont typeface="+mj-lt"/>
              <a:buAutoNum type="alphaLcPeriod"/>
              <a:defRPr/>
            </a:pPr>
            <a:r>
              <a:rPr lang="en-US" sz="1400" b="1" dirty="0" smtClean="0">
                <a:solidFill>
                  <a:schemeClr val="accent1">
                    <a:lumMod val="75000"/>
                  </a:schemeClr>
                </a:solidFill>
              </a:rPr>
              <a:t>Teacher training, retention and assessment</a:t>
            </a:r>
          </a:p>
          <a:p>
            <a:pPr>
              <a:spcBef>
                <a:spcPts val="600"/>
              </a:spcBef>
              <a:spcAft>
                <a:spcPts val="600"/>
              </a:spcAft>
              <a:defRPr/>
            </a:pPr>
            <a:r>
              <a:rPr lang="en-US" sz="1622" b="1" dirty="0" smtClean="0">
                <a:solidFill>
                  <a:schemeClr val="accent1">
                    <a:lumMod val="75000"/>
                  </a:schemeClr>
                </a:solidFill>
              </a:rPr>
              <a:t>Part 3: Program Highlights</a:t>
            </a:r>
            <a:br>
              <a:rPr lang="en-US" sz="1622" b="1" dirty="0" smtClean="0">
                <a:solidFill>
                  <a:schemeClr val="accent1">
                    <a:lumMod val="75000"/>
                  </a:schemeClr>
                </a:solidFill>
              </a:rPr>
            </a:br>
            <a:r>
              <a:rPr lang="en-US" sz="1400" dirty="0" smtClean="0">
                <a:solidFill>
                  <a:schemeClr val="accent1">
                    <a:lumMod val="75000"/>
                  </a:schemeClr>
                </a:solidFill>
              </a:rPr>
              <a:t>(see separate document: </a:t>
            </a:r>
            <a:r>
              <a:rPr lang="en-US" sz="1400" b="1" i="1" dirty="0" smtClean="0">
                <a:solidFill>
                  <a:schemeClr val="accent1">
                    <a:lumMod val="75000"/>
                  </a:schemeClr>
                </a:solidFill>
              </a:rPr>
              <a:t>NACA Program Highlights </a:t>
            </a:r>
            <a:r>
              <a:rPr lang="en-US" sz="1400" i="1" dirty="0" smtClean="0">
                <a:solidFill>
                  <a:schemeClr val="accent1">
                    <a:lumMod val="75000"/>
                  </a:schemeClr>
                </a:solidFill>
              </a:rPr>
              <a:t>for detailed overview of each program</a:t>
            </a:r>
            <a:r>
              <a:rPr lang="en-US" sz="1400" dirty="0" smtClean="0">
                <a:solidFill>
                  <a:schemeClr val="accent1">
                    <a:lumMod val="75000"/>
                  </a:schemeClr>
                </a:solidFill>
              </a:rPr>
              <a: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9770"/>
            <a:ext cx="9144000" cy="674076"/>
          </a:xfrm>
          <a:solidFill>
            <a:schemeClr val="bg1">
              <a:lumMod val="85000"/>
            </a:schemeClr>
          </a:solidFill>
        </p:spPr>
        <p:txBody>
          <a:bodyPr anchor="ctr">
            <a:noAutofit/>
          </a:bodyPr>
          <a:lstStyle/>
          <a:p>
            <a:pPr marL="342900" indent="4763" algn="l" eaLnBrk="1" hangingPunct="1"/>
            <a:r>
              <a:rPr lang="en-US" sz="2000" dirty="0" smtClean="0">
                <a:solidFill>
                  <a:srgbClr val="18579B"/>
                </a:solidFill>
              </a:rPr>
              <a:t>Part 3: Program Highlights </a:t>
            </a:r>
            <a:br>
              <a:rPr lang="en-US" sz="2000" dirty="0" smtClean="0">
                <a:solidFill>
                  <a:srgbClr val="18579B"/>
                </a:solidFill>
              </a:rPr>
            </a:br>
            <a:r>
              <a:rPr lang="en-US" sz="1600" i="1" dirty="0" smtClean="0">
                <a:solidFill>
                  <a:srgbClr val="18579B"/>
                </a:solidFill>
              </a:rPr>
              <a:t>(See Separate Document: </a:t>
            </a:r>
            <a:r>
              <a:rPr lang="en-US" sz="1600" b="1" i="1" dirty="0" smtClean="0">
                <a:solidFill>
                  <a:srgbClr val="18579B"/>
                </a:solidFill>
              </a:rPr>
              <a:t>NACA Program Highlights </a:t>
            </a:r>
            <a:r>
              <a:rPr lang="en-US" sz="1600" i="1" dirty="0" smtClean="0">
                <a:solidFill>
                  <a:srgbClr val="18579B"/>
                </a:solidFill>
              </a:rPr>
              <a:t>for Detailed Overview of Each Program)</a:t>
            </a:r>
          </a:p>
        </p:txBody>
      </p:sp>
      <p:grpSp>
        <p:nvGrpSpPr>
          <p:cNvPr id="2" name="Group 10"/>
          <p:cNvGrpSpPr/>
          <p:nvPr/>
        </p:nvGrpSpPr>
        <p:grpSpPr>
          <a:xfrm>
            <a:off x="3230893" y="2094133"/>
            <a:ext cx="3266555" cy="3152981"/>
            <a:chOff x="1352124" y="3035410"/>
            <a:chExt cx="3393541" cy="3316276"/>
          </a:xfrm>
        </p:grpSpPr>
        <p:sp>
          <p:nvSpPr>
            <p:cNvPr id="8" name="Oval 7"/>
            <p:cNvSpPr/>
            <p:nvPr/>
          </p:nvSpPr>
          <p:spPr>
            <a:xfrm>
              <a:off x="1352124" y="3035410"/>
              <a:ext cx="3393541" cy="33162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sz="1000" dirty="0">
                <a:solidFill>
                  <a:srgbClr val="244A58"/>
                </a:solidFill>
              </a:endParaRPr>
            </a:p>
          </p:txBody>
        </p:sp>
        <p:graphicFrame>
          <p:nvGraphicFramePr>
            <p:cNvPr id="7" name="Diagram 6"/>
            <p:cNvGraphicFramePr/>
            <p:nvPr/>
          </p:nvGraphicFramePr>
          <p:xfrm>
            <a:off x="1781808" y="3798611"/>
            <a:ext cx="2524619" cy="23106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p:cNvSpPr txBox="1"/>
            <p:nvPr/>
          </p:nvSpPr>
          <p:spPr>
            <a:xfrm>
              <a:off x="1885447" y="3296804"/>
              <a:ext cx="2409835" cy="420832"/>
            </a:xfrm>
            <a:prstGeom prst="rect">
              <a:avLst/>
            </a:prstGeom>
            <a:noFill/>
          </p:spPr>
          <p:txBody>
            <a:bodyPr wrap="square" rtlCol="0">
              <a:spAutoFit/>
            </a:bodyPr>
            <a:lstStyle/>
            <a:p>
              <a:pPr algn="ctr"/>
              <a:r>
                <a:rPr lang="en-US" sz="1000" b="1" dirty="0" smtClean="0"/>
                <a:t>Commitment to Community</a:t>
              </a:r>
              <a:br>
                <a:rPr lang="en-US" sz="1000" b="1" dirty="0" smtClean="0"/>
              </a:br>
              <a:r>
                <a:rPr lang="en-US" sz="1000" b="1" dirty="0" smtClean="0"/>
                <a:t>and Service</a:t>
              </a:r>
              <a:endParaRPr lang="en-US" sz="1000" b="1" dirty="0"/>
            </a:p>
          </p:txBody>
        </p:sp>
      </p:grpSp>
      <p:sp>
        <p:nvSpPr>
          <p:cNvPr id="15" name="Line Callout 1 (No Border) 14"/>
          <p:cNvSpPr/>
          <p:nvPr/>
        </p:nvSpPr>
        <p:spPr>
          <a:xfrm>
            <a:off x="6573548" y="1093576"/>
            <a:ext cx="2432591" cy="2614753"/>
          </a:xfrm>
          <a:prstGeom prst="callout1">
            <a:avLst>
              <a:gd name="adj1" fmla="val 18750"/>
              <a:gd name="adj2" fmla="val -8333"/>
              <a:gd name="adj3" fmla="val 35181"/>
              <a:gd name="adj4" fmla="val -53003"/>
            </a:avLst>
          </a:prstGeom>
          <a:gradFill>
            <a:gsLst>
              <a:gs pos="0">
                <a:schemeClr val="accent2">
                  <a:lumMod val="40000"/>
                  <a:lumOff val="60000"/>
                </a:schemeClr>
              </a:gs>
              <a:gs pos="69000">
                <a:schemeClr val="accent2">
                  <a:lumMod val="40000"/>
                  <a:lumOff val="60000"/>
                </a:schemeClr>
              </a:gs>
              <a:gs pos="100000">
                <a:schemeClr val="accent2">
                  <a:lumMod val="20000"/>
                  <a:lumOff val="80000"/>
                </a:schemeClr>
              </a:gs>
            </a:gsLst>
          </a:gradFill>
          <a:ln/>
        </p:spPr>
        <p:style>
          <a:lnRef idx="1">
            <a:schemeClr val="accent2"/>
          </a:lnRef>
          <a:fillRef idx="3">
            <a:schemeClr val="accent2"/>
          </a:fillRef>
          <a:effectRef idx="2">
            <a:schemeClr val="accent2"/>
          </a:effectRef>
          <a:fontRef idx="minor">
            <a:schemeClr val="lt1"/>
          </a:fontRef>
        </p:style>
        <p:txBody>
          <a:bodyPr tIns="0" rtlCol="0" anchor="t"/>
          <a:lstStyle/>
          <a:p>
            <a:pPr marL="57150" indent="-57150"/>
            <a:r>
              <a:rPr lang="en-US" sz="1000" b="1" dirty="0" smtClean="0">
                <a:solidFill>
                  <a:schemeClr val="accent2"/>
                </a:solidFill>
              </a:rPr>
              <a:t> </a:t>
            </a:r>
            <a:endParaRPr lang="en-US" sz="1000" dirty="0" smtClean="0">
              <a:solidFill>
                <a:schemeClr val="accent2"/>
              </a:solidFill>
            </a:endParaRPr>
          </a:p>
          <a:p>
            <a:pPr marL="57150" indent="-57150">
              <a:buFont typeface="Arial"/>
              <a:buChar char="•"/>
            </a:pPr>
            <a:r>
              <a:rPr lang="en-US" sz="1000" b="1" dirty="0" smtClean="0">
                <a:solidFill>
                  <a:schemeClr val="accent2"/>
                </a:solidFill>
              </a:rPr>
              <a:t> NACA Conservation Corps </a:t>
            </a:r>
            <a:r>
              <a:rPr lang="en-US" sz="1000" dirty="0" smtClean="0">
                <a:solidFill>
                  <a:schemeClr val="accent2"/>
                </a:solidFill>
              </a:rPr>
              <a:t>p</a:t>
            </a:r>
            <a:r>
              <a:rPr lang="en-US" sz="1000" dirty="0" smtClean="0">
                <a:solidFill>
                  <a:schemeClr val="accent1">
                    <a:lumMod val="50000"/>
                  </a:schemeClr>
                </a:solidFill>
              </a:rPr>
              <a:t>rogram combines urban forestry community service project with an opportunity for students to gain work experience, earn income, and develop leadership as well as practical job skills.</a:t>
            </a:r>
            <a:endParaRPr lang="en-US" sz="1000" b="1" dirty="0" smtClean="0">
              <a:solidFill>
                <a:schemeClr val="accent1">
                  <a:lumMod val="50000"/>
                </a:schemeClr>
              </a:solidFill>
            </a:endParaRPr>
          </a:p>
          <a:p>
            <a:pPr marL="57150" indent="-57150">
              <a:buFont typeface="Arial"/>
              <a:buChar char="•"/>
            </a:pPr>
            <a:endParaRPr lang="en-US" sz="1000" b="1" dirty="0" smtClean="0">
              <a:solidFill>
                <a:schemeClr val="accent2"/>
              </a:solidFill>
            </a:endParaRPr>
          </a:p>
          <a:p>
            <a:pPr marL="114300" indent="-114300">
              <a:buFont typeface="Arial"/>
              <a:buChar char="•"/>
            </a:pPr>
            <a:r>
              <a:rPr lang="en-US" sz="1000" b="1" dirty="0" err="1" smtClean="0">
                <a:solidFill>
                  <a:srgbClr val="254061"/>
                </a:solidFill>
              </a:rPr>
              <a:t>Americorps</a:t>
            </a:r>
            <a:r>
              <a:rPr lang="en-US" sz="1000" b="1" dirty="0" smtClean="0">
                <a:solidFill>
                  <a:srgbClr val="254061"/>
                </a:solidFill>
              </a:rPr>
              <a:t> and Vista Volunteer Program </a:t>
            </a:r>
            <a:r>
              <a:rPr lang="en-US" sz="1000" dirty="0" smtClean="0">
                <a:solidFill>
                  <a:srgbClr val="254061"/>
                </a:solidFill>
              </a:rPr>
              <a:t>allows NACA to engage college students in school programs and provide peer-level positive role model to students while developing of leadership pipeline for education of Native youth through partnerships.</a:t>
            </a:r>
            <a:endParaRPr lang="en-US" sz="1000" dirty="0">
              <a:solidFill>
                <a:srgbClr val="254061"/>
              </a:solidFill>
            </a:endParaRPr>
          </a:p>
        </p:txBody>
      </p:sp>
      <p:sp>
        <p:nvSpPr>
          <p:cNvPr id="16" name="Line Callout 1 (No Border) 15"/>
          <p:cNvSpPr/>
          <p:nvPr/>
        </p:nvSpPr>
        <p:spPr>
          <a:xfrm>
            <a:off x="6539114" y="4074453"/>
            <a:ext cx="2432591" cy="2469365"/>
          </a:xfrm>
          <a:prstGeom prst="callout1">
            <a:avLst>
              <a:gd name="adj1" fmla="val 18750"/>
              <a:gd name="adj2" fmla="val -8333"/>
              <a:gd name="adj3" fmla="val 11477"/>
              <a:gd name="adj4" fmla="val -30819"/>
            </a:avLst>
          </a:prstGeom>
          <a:ln/>
        </p:spPr>
        <p:style>
          <a:lnRef idx="1">
            <a:schemeClr val="accent5"/>
          </a:lnRef>
          <a:fillRef idx="3">
            <a:schemeClr val="accent5"/>
          </a:fillRef>
          <a:effectRef idx="2">
            <a:schemeClr val="accent5"/>
          </a:effectRef>
          <a:fontRef idx="minor">
            <a:schemeClr val="lt1"/>
          </a:fontRef>
        </p:style>
        <p:txBody>
          <a:bodyPr rtlCol="0" anchor="t"/>
          <a:lstStyle/>
          <a:p>
            <a:pPr marL="115888" lvl="1" indent="-115888">
              <a:lnSpc>
                <a:spcPct val="90000"/>
              </a:lnSpc>
              <a:buFont typeface="Arial"/>
              <a:buChar char="•"/>
            </a:pPr>
            <a:endParaRPr lang="en-US" sz="1000" dirty="0" smtClean="0">
              <a:solidFill>
                <a:srgbClr val="244A58"/>
              </a:solidFill>
              <a:ea typeface="ＭＳ Ｐゴシック" pitchFamily="-107" charset="-128"/>
            </a:endParaRPr>
          </a:p>
          <a:p>
            <a:pPr marL="115888" lvl="1" indent="-115888">
              <a:lnSpc>
                <a:spcPct val="90000"/>
              </a:lnSpc>
              <a:buFont typeface="Arial"/>
              <a:buChar char="•"/>
            </a:pPr>
            <a:r>
              <a:rPr lang="en-US" sz="1000" b="1" dirty="0" smtClean="0">
                <a:solidFill>
                  <a:srgbClr val="244A58"/>
                </a:solidFill>
                <a:ea typeface="ＭＳ Ｐゴシック" pitchFamily="-107" charset="-128"/>
              </a:rPr>
              <a:t>Washington DC Emerging Leaders Trip </a:t>
            </a:r>
            <a:r>
              <a:rPr lang="en-US" sz="1000" dirty="0" smtClean="0">
                <a:solidFill>
                  <a:srgbClr val="244A58"/>
                </a:solidFill>
                <a:ea typeface="ＭＳ Ｐゴシック" pitchFamily="-107" charset="-128"/>
              </a:rPr>
              <a:t>is a week-long leadership training in Washington DC combined with pre-trip training sessions for 8</a:t>
            </a:r>
            <a:r>
              <a:rPr lang="en-US" sz="1000" baseline="30000" dirty="0" smtClean="0">
                <a:solidFill>
                  <a:srgbClr val="244A58"/>
                </a:solidFill>
                <a:ea typeface="ＭＳ Ｐゴシック" pitchFamily="-107" charset="-128"/>
              </a:rPr>
              <a:t>th</a:t>
            </a:r>
            <a:r>
              <a:rPr lang="en-US" sz="1000" dirty="0" smtClean="0">
                <a:solidFill>
                  <a:srgbClr val="244A58"/>
                </a:solidFill>
                <a:ea typeface="ＭＳ Ｐゴシック" pitchFamily="-107" charset="-128"/>
              </a:rPr>
              <a:t> graders (who meet the qualification criteria) with a focus on indigenous perspective and tribal, federal and state government relations</a:t>
            </a:r>
            <a:endParaRPr lang="en-US" sz="1000" b="1" dirty="0" smtClean="0">
              <a:solidFill>
                <a:srgbClr val="244A58"/>
              </a:solidFill>
              <a:ea typeface="ＭＳ Ｐゴシック" pitchFamily="-107" charset="-128"/>
            </a:endParaRPr>
          </a:p>
          <a:p>
            <a:pPr marL="115888" lvl="1" indent="-115888">
              <a:lnSpc>
                <a:spcPct val="90000"/>
              </a:lnSpc>
              <a:buFont typeface="Arial"/>
              <a:buChar char="•"/>
            </a:pPr>
            <a:endParaRPr lang="en-US" sz="1000" b="1" dirty="0" smtClean="0">
              <a:solidFill>
                <a:srgbClr val="244A58"/>
              </a:solidFill>
              <a:ea typeface="ＭＳ Ｐゴシック" pitchFamily="-107" charset="-128"/>
            </a:endParaRPr>
          </a:p>
          <a:p>
            <a:pPr marL="115888" lvl="1" indent="-115888">
              <a:lnSpc>
                <a:spcPct val="90000"/>
              </a:lnSpc>
              <a:buFont typeface="Arial"/>
              <a:buChar char="•"/>
            </a:pPr>
            <a:r>
              <a:rPr lang="en-US" sz="1000" b="1" dirty="0" smtClean="0">
                <a:solidFill>
                  <a:srgbClr val="244A58"/>
                </a:solidFill>
                <a:ea typeface="ＭＳ Ｐゴシック" pitchFamily="-107" charset="-128"/>
              </a:rPr>
              <a:t>Lakota Language Program </a:t>
            </a:r>
            <a:r>
              <a:rPr lang="en-US" sz="1000" dirty="0" smtClean="0">
                <a:solidFill>
                  <a:srgbClr val="244A58"/>
                </a:solidFill>
                <a:ea typeface="ＭＳ Ｐゴシック" pitchFamily="-107" charset="-128"/>
              </a:rPr>
              <a:t>(and other Native language programs at NACA) provides urban Native students an opportunity to learn traditional language, culture and skills and indigenous way of understanding </a:t>
            </a:r>
            <a:endParaRPr lang="en-US" sz="1000" b="1" dirty="0" smtClean="0">
              <a:solidFill>
                <a:srgbClr val="244A58"/>
              </a:solidFill>
              <a:ea typeface="ＭＳ Ｐゴシック" pitchFamily="-107" charset="-128"/>
            </a:endParaRPr>
          </a:p>
          <a:p>
            <a:pPr marL="115888" lvl="1" indent="-115888">
              <a:lnSpc>
                <a:spcPct val="90000"/>
              </a:lnSpc>
              <a:buFont typeface="Arial"/>
              <a:buChar char="•"/>
            </a:pPr>
            <a:endParaRPr lang="en-US" sz="1000" b="1" dirty="0" smtClean="0">
              <a:solidFill>
                <a:srgbClr val="244A58"/>
              </a:solidFill>
              <a:ea typeface="ＭＳ Ｐゴシック" pitchFamily="-107" charset="-128"/>
            </a:endParaRPr>
          </a:p>
          <a:p>
            <a:pPr marL="115888" lvl="1" indent="-115888">
              <a:lnSpc>
                <a:spcPct val="90000"/>
              </a:lnSpc>
              <a:buFont typeface="Arial"/>
              <a:buChar char="•"/>
            </a:pPr>
            <a:r>
              <a:rPr lang="en-US" sz="1000" b="1" dirty="0" smtClean="0">
                <a:solidFill>
                  <a:srgbClr val="244A58"/>
                </a:solidFill>
                <a:ea typeface="ＭＳ Ｐゴシック" pitchFamily="-107" charset="-128"/>
              </a:rPr>
              <a:t> </a:t>
            </a:r>
            <a:endParaRPr lang="en-US" sz="1000" b="1" dirty="0" smtClean="0">
              <a:solidFill>
                <a:srgbClr val="800000"/>
              </a:solidFill>
              <a:ea typeface="ＭＳ Ｐゴシック" pitchFamily="-107" charset="-128"/>
            </a:endParaRPr>
          </a:p>
          <a:p>
            <a:pPr marL="115888" lvl="1" indent="-115888">
              <a:lnSpc>
                <a:spcPct val="90000"/>
              </a:lnSpc>
            </a:pPr>
            <a:endParaRPr lang="en-US" sz="1000" dirty="0" smtClean="0">
              <a:solidFill>
                <a:srgbClr val="244A58"/>
              </a:solidFill>
              <a:ea typeface="ＭＳ Ｐゴシック" pitchFamily="-107" charset="-128"/>
            </a:endParaRPr>
          </a:p>
          <a:p>
            <a:pPr marL="115888" lvl="1" indent="-115888">
              <a:lnSpc>
                <a:spcPct val="90000"/>
              </a:lnSpc>
              <a:buFont typeface="Arial"/>
              <a:buChar char="•"/>
            </a:pPr>
            <a:endParaRPr lang="en-US" sz="1000" b="1" dirty="0" smtClean="0">
              <a:solidFill>
                <a:srgbClr val="244A58"/>
              </a:solidFill>
              <a:ea typeface="ＭＳ Ｐゴシック" pitchFamily="-107" charset="-128"/>
            </a:endParaRPr>
          </a:p>
          <a:p>
            <a:pPr marL="57150" indent="-57150">
              <a:buFont typeface="Arial"/>
              <a:buChar char="•"/>
            </a:pPr>
            <a:endParaRPr lang="en-US" sz="1000" dirty="0">
              <a:solidFill>
                <a:schemeClr val="accent2"/>
              </a:solidFill>
            </a:endParaRPr>
          </a:p>
        </p:txBody>
      </p:sp>
      <p:sp>
        <p:nvSpPr>
          <p:cNvPr id="17" name="Line Callout 1 (No Border) 16"/>
          <p:cNvSpPr/>
          <p:nvPr/>
        </p:nvSpPr>
        <p:spPr>
          <a:xfrm>
            <a:off x="202580" y="3688902"/>
            <a:ext cx="2896013" cy="2784365"/>
          </a:xfrm>
          <a:prstGeom prst="callout1">
            <a:avLst>
              <a:gd name="adj1" fmla="val 31409"/>
              <a:gd name="adj2" fmla="val 100436"/>
              <a:gd name="adj3" fmla="val 14067"/>
              <a:gd name="adj4" fmla="val 126198"/>
            </a:avLst>
          </a:prstGeom>
          <a:ln/>
        </p:spPr>
        <p:style>
          <a:lnRef idx="1">
            <a:schemeClr val="accent3"/>
          </a:lnRef>
          <a:fillRef idx="3">
            <a:schemeClr val="accent3"/>
          </a:fillRef>
          <a:effectRef idx="2">
            <a:schemeClr val="accent3"/>
          </a:effectRef>
          <a:fontRef idx="minor">
            <a:schemeClr val="lt1"/>
          </a:fontRef>
        </p:style>
        <p:txBody>
          <a:bodyPr rtlCol="0" anchor="t"/>
          <a:lstStyle/>
          <a:p>
            <a:pPr marL="115888" lvl="1" indent="-115888">
              <a:lnSpc>
                <a:spcPct val="90000"/>
              </a:lnSpc>
              <a:spcAft>
                <a:spcPts val="600"/>
              </a:spcAft>
              <a:buFont typeface="Arial"/>
              <a:buChar char="•"/>
            </a:pPr>
            <a:r>
              <a:rPr lang="en-US" sz="1000" b="1" dirty="0" smtClean="0">
                <a:solidFill>
                  <a:schemeClr val="accent2"/>
                </a:solidFill>
              </a:rPr>
              <a:t>Out of School Time Program </a:t>
            </a:r>
            <a:r>
              <a:rPr lang="en-US" sz="1000" dirty="0" smtClean="0">
                <a:solidFill>
                  <a:schemeClr val="accent2"/>
                </a:solidFill>
              </a:rPr>
              <a:t>consists of before and after and summer time activities for students with focus on students’ holistic wellness and uses “positive youth development” approach</a:t>
            </a:r>
            <a:endParaRPr lang="en-US" sz="1000" b="1" dirty="0" smtClean="0">
              <a:solidFill>
                <a:srgbClr val="244A58"/>
              </a:solidFill>
              <a:ea typeface="ＭＳ Ｐゴシック" pitchFamily="-107" charset="-128"/>
            </a:endParaRPr>
          </a:p>
          <a:p>
            <a:pPr marL="115888" lvl="1" indent="-115888">
              <a:lnSpc>
                <a:spcPct val="90000"/>
              </a:lnSpc>
              <a:spcAft>
                <a:spcPts val="600"/>
              </a:spcAft>
              <a:buFont typeface="Arial"/>
              <a:buChar char="•"/>
            </a:pPr>
            <a:r>
              <a:rPr lang="en-US" sz="1000" b="1" dirty="0" smtClean="0">
                <a:solidFill>
                  <a:srgbClr val="244A58"/>
                </a:solidFill>
                <a:ea typeface="ＭＳ Ｐゴシック" pitchFamily="-107" charset="-128"/>
              </a:rPr>
              <a:t>Student Support Services </a:t>
            </a:r>
            <a:r>
              <a:rPr lang="en-US" sz="1000" dirty="0" smtClean="0">
                <a:solidFill>
                  <a:srgbClr val="244A58"/>
                </a:solidFill>
                <a:ea typeface="ＭＳ Ｐゴシック" pitchFamily="-107" charset="-128"/>
              </a:rPr>
              <a:t>provides free, school-based, culturally-sensitive, high quality mental health services open to all students and families </a:t>
            </a:r>
          </a:p>
          <a:p>
            <a:pPr marL="115888" lvl="1" indent="-115888">
              <a:lnSpc>
                <a:spcPct val="90000"/>
              </a:lnSpc>
              <a:spcAft>
                <a:spcPts val="600"/>
              </a:spcAft>
              <a:buFont typeface="Arial"/>
              <a:buChar char="•"/>
            </a:pPr>
            <a:r>
              <a:rPr lang="en-US" sz="1000" b="1" dirty="0" smtClean="0">
                <a:solidFill>
                  <a:srgbClr val="244A58"/>
                </a:solidFill>
                <a:ea typeface="ＭＳ Ｐゴシック" pitchFamily="-107" charset="-128"/>
              </a:rPr>
              <a:t>Experiential Education Program </a:t>
            </a:r>
            <a:r>
              <a:rPr lang="en-US" sz="1000" dirty="0" smtClean="0">
                <a:solidFill>
                  <a:srgbClr val="244A58"/>
                </a:solidFill>
                <a:ea typeface="ＭＳ Ｐゴシック" pitchFamily="-107" charset="-128"/>
              </a:rPr>
              <a:t>is</a:t>
            </a:r>
            <a:r>
              <a:rPr lang="en-US" sz="1000" b="1" dirty="0" smtClean="0">
                <a:solidFill>
                  <a:srgbClr val="244A58"/>
                </a:solidFill>
                <a:ea typeface="ＭＳ Ｐゴシック" pitchFamily="-107" charset="-128"/>
              </a:rPr>
              <a:t> </a:t>
            </a:r>
            <a:r>
              <a:rPr lang="en-US" sz="1000" dirty="0" smtClean="0">
                <a:solidFill>
                  <a:srgbClr val="244A58"/>
                </a:solidFill>
                <a:ea typeface="ＭＳ Ｐゴシック" pitchFamily="-107" charset="-128"/>
              </a:rPr>
              <a:t>part of required Personal Wellness class for all students focused on students overall wellness</a:t>
            </a:r>
          </a:p>
          <a:p>
            <a:pPr marL="115888" lvl="1" indent="-115888">
              <a:lnSpc>
                <a:spcPct val="90000"/>
              </a:lnSpc>
              <a:spcAft>
                <a:spcPts val="600"/>
              </a:spcAft>
              <a:buFont typeface="Arial"/>
              <a:buChar char="•"/>
            </a:pPr>
            <a:r>
              <a:rPr lang="en-US" sz="1000" b="1" dirty="0" smtClean="0">
                <a:solidFill>
                  <a:srgbClr val="163E50"/>
                </a:solidFill>
                <a:ea typeface="ＭＳ Ｐゴシック" pitchFamily="-107" charset="-128"/>
              </a:rPr>
              <a:t>Center for Working Families </a:t>
            </a:r>
            <a:r>
              <a:rPr lang="en-US" sz="1000" dirty="0" smtClean="0">
                <a:solidFill>
                  <a:srgbClr val="163E50"/>
                </a:solidFill>
                <a:ea typeface="ＭＳ Ｐゴシック" pitchFamily="-107" charset="-128"/>
              </a:rPr>
              <a:t>provides education and workforce, income and work support, and financial education and asset building programs/services to NACA students and families as well as surrounding community members.  </a:t>
            </a:r>
            <a:endParaRPr lang="en-US" sz="1000" dirty="0">
              <a:solidFill>
                <a:schemeClr val="accent2"/>
              </a:solidFill>
            </a:endParaRPr>
          </a:p>
        </p:txBody>
      </p:sp>
      <p:sp>
        <p:nvSpPr>
          <p:cNvPr id="19" name="Line Callout 1 (No Border) 18"/>
          <p:cNvSpPr/>
          <p:nvPr/>
        </p:nvSpPr>
        <p:spPr>
          <a:xfrm>
            <a:off x="202580" y="934834"/>
            <a:ext cx="2896013" cy="2628107"/>
          </a:xfrm>
          <a:prstGeom prst="callout1">
            <a:avLst>
              <a:gd name="adj1" fmla="val 31409"/>
              <a:gd name="adj2" fmla="val 100436"/>
              <a:gd name="adj3" fmla="val 79634"/>
              <a:gd name="adj4" fmla="val 151508"/>
            </a:avLst>
          </a:prstGeom>
          <a:ln/>
        </p:spPr>
        <p:style>
          <a:lnRef idx="1">
            <a:schemeClr val="accent1"/>
          </a:lnRef>
          <a:fillRef idx="3">
            <a:schemeClr val="accent1"/>
          </a:fillRef>
          <a:effectRef idx="2">
            <a:schemeClr val="accent1"/>
          </a:effectRef>
          <a:fontRef idx="minor">
            <a:schemeClr val="lt1"/>
          </a:fontRef>
        </p:style>
        <p:txBody>
          <a:bodyPr rtlCol="0" anchor="t"/>
          <a:lstStyle/>
          <a:p>
            <a:pPr marL="115888" lvl="1" indent="-115888">
              <a:lnSpc>
                <a:spcPct val="90000"/>
              </a:lnSpc>
              <a:spcAft>
                <a:spcPts val="600"/>
              </a:spcAft>
              <a:buFont typeface="Arial"/>
              <a:buChar char="•"/>
            </a:pPr>
            <a:r>
              <a:rPr lang="en-US" sz="1000" b="1" dirty="0" smtClean="0">
                <a:solidFill>
                  <a:srgbClr val="244A58"/>
                </a:solidFill>
                <a:ea typeface="ＭＳ Ｐゴシック" pitchFamily="-107" charset="-128"/>
              </a:rPr>
              <a:t>Instruction Program </a:t>
            </a:r>
            <a:r>
              <a:rPr lang="en-US" sz="1000" dirty="0" smtClean="0">
                <a:solidFill>
                  <a:srgbClr val="244A58"/>
                </a:solidFill>
                <a:ea typeface="ＭＳ Ｐゴシック" pitchFamily="-107" charset="-128"/>
              </a:rPr>
              <a:t>at NACA uses a rigorous Backward Planning process for curriculum development and invests in personalized professional development of teachers with full time instructional coaches, training, learning groups and collaboration. </a:t>
            </a:r>
          </a:p>
          <a:p>
            <a:pPr marL="115888" lvl="1" indent="-115888">
              <a:spcAft>
                <a:spcPts val="600"/>
              </a:spcAft>
              <a:buFont typeface="Arial"/>
              <a:buChar char="•"/>
            </a:pPr>
            <a:r>
              <a:rPr lang="en-US" sz="1000" b="1" dirty="0" smtClean="0">
                <a:solidFill>
                  <a:schemeClr val="accent1">
                    <a:lumMod val="50000"/>
                  </a:schemeClr>
                </a:solidFill>
                <a:ea typeface="ＭＳ Ｐゴシック" pitchFamily="-107" charset="-128"/>
              </a:rPr>
              <a:t>Advisory Program </a:t>
            </a:r>
            <a:r>
              <a:rPr lang="en-US" sz="1000" dirty="0" smtClean="0">
                <a:solidFill>
                  <a:schemeClr val="accent1">
                    <a:lumMod val="50000"/>
                  </a:schemeClr>
                </a:solidFill>
                <a:ea typeface="ＭＳ Ｐゴシック" pitchFamily="-107" charset="-128"/>
              </a:rPr>
              <a:t>provides every student at NACA with an Advisor who is an advocate for the student and allows the students to develop a positive relationship with an adult on campus.</a:t>
            </a:r>
            <a:r>
              <a:rPr lang="en-US" sz="1000" b="1" dirty="0" smtClean="0">
                <a:solidFill>
                  <a:schemeClr val="accent1">
                    <a:lumMod val="50000"/>
                  </a:schemeClr>
                </a:solidFill>
                <a:ea typeface="ＭＳ Ｐゴシック" pitchFamily="-107" charset="-128"/>
              </a:rPr>
              <a:t> </a:t>
            </a:r>
          </a:p>
          <a:p>
            <a:pPr marL="115888" lvl="1" indent="-115888">
              <a:spcAft>
                <a:spcPts val="600"/>
              </a:spcAft>
              <a:buFont typeface="Arial"/>
              <a:buChar char="•"/>
            </a:pPr>
            <a:r>
              <a:rPr lang="en-US" sz="1000" b="1" dirty="0" smtClean="0">
                <a:solidFill>
                  <a:schemeClr val="accent1">
                    <a:lumMod val="50000"/>
                  </a:schemeClr>
                </a:solidFill>
                <a:ea typeface="ＭＳ Ｐゴシック" pitchFamily="-107" charset="-128"/>
              </a:rPr>
              <a:t>Dual Enrollment &amp; College Preparation: </a:t>
            </a:r>
            <a:r>
              <a:rPr lang="en-US" sz="1000" dirty="0" smtClean="0">
                <a:solidFill>
                  <a:schemeClr val="accent1">
                    <a:lumMod val="50000"/>
                  </a:schemeClr>
                </a:solidFill>
                <a:ea typeface="ＭＳ Ｐゴシック" pitchFamily="-107" charset="-128"/>
              </a:rPr>
              <a:t>All students at NACA are expected to pursue post secondary opportunities and are required to complete at least two dual enrollment courses (6 credits) before graduation.    </a:t>
            </a:r>
            <a:endParaRPr lang="en-US" sz="1000" b="1" dirty="0" smtClean="0">
              <a:solidFill>
                <a:schemeClr val="accent1">
                  <a:lumMod val="50000"/>
                </a:schemeClr>
              </a:solidFill>
              <a:ea typeface="ＭＳ Ｐゴシック" pitchFamily="-107" charset="-128"/>
            </a:endParaRPr>
          </a:p>
          <a:p>
            <a:pPr marL="57150" indent="-57150"/>
            <a:endParaRPr lang="en-US" sz="1000" b="1" dirty="0" smtClean="0">
              <a:solidFill>
                <a:schemeClr val="accent2"/>
              </a:solidFill>
            </a:endParaRPr>
          </a:p>
        </p:txBody>
      </p:sp>
      <p:sp>
        <p:nvSpPr>
          <p:cNvPr id="11" name="Date Placeholder 10"/>
          <p:cNvSpPr>
            <a:spLocks noGrp="1"/>
          </p:cNvSpPr>
          <p:nvPr>
            <p:ph type="dt" sz="half" idx="10"/>
          </p:nvPr>
        </p:nvSpPr>
        <p:spPr>
          <a:xfrm>
            <a:off x="5762135" y="6528785"/>
            <a:ext cx="2133600" cy="365125"/>
          </a:xfrm>
        </p:spPr>
        <p:txBody>
          <a:bodyPr/>
          <a:lstStyle/>
          <a:p>
            <a:fld id="{06FDAD74-CB32-0D4F-A428-90FD0BD113C0}" type="datetime1">
              <a:rPr lang="en-US" sz="900" smtClean="0"/>
              <a:pPr/>
              <a:t>1/5/16</a:t>
            </a:fld>
            <a:endParaRPr lang="en-US" sz="900"/>
          </a:p>
        </p:txBody>
      </p:sp>
      <p:sp>
        <p:nvSpPr>
          <p:cNvPr id="12" name="Slide Number Placeholder 11"/>
          <p:cNvSpPr>
            <a:spLocks noGrp="1"/>
          </p:cNvSpPr>
          <p:nvPr>
            <p:ph type="sldNum" sz="quarter" idx="12"/>
          </p:nvPr>
        </p:nvSpPr>
        <p:spPr>
          <a:xfrm>
            <a:off x="8030206" y="6528785"/>
            <a:ext cx="990600" cy="365125"/>
          </a:xfrm>
        </p:spPr>
        <p:txBody>
          <a:bodyPr/>
          <a:lstStyle/>
          <a:p>
            <a:fld id="{D40F320C-B9C4-C043-A353-A08A4C7BBAD5}" type="slidenum">
              <a:rPr lang="en-US" sz="900" smtClean="0"/>
              <a:pPr/>
              <a:t>25</a:t>
            </a:fld>
            <a:endParaRPr lang="en-US" sz="900" dirty="0"/>
          </a:p>
        </p:txBody>
      </p:sp>
      <p:sp>
        <p:nvSpPr>
          <p:cNvPr id="13" name="Footer Placeholder 12"/>
          <p:cNvSpPr>
            <a:spLocks noGrp="1"/>
          </p:cNvSpPr>
          <p:nvPr>
            <p:ph type="ftr" sz="quarter" idx="11"/>
          </p:nvPr>
        </p:nvSpPr>
        <p:spPr>
          <a:xfrm>
            <a:off x="264458" y="6528785"/>
            <a:ext cx="4840941" cy="365125"/>
          </a:xfrm>
        </p:spPr>
        <p:txBody>
          <a:bodyPr/>
          <a:lstStyle/>
          <a:p>
            <a:r>
              <a:rPr lang="en-US" sz="900" dirty="0" smtClean="0"/>
              <a:t>Native American Community Academy</a:t>
            </a:r>
          </a:p>
        </p:txBody>
      </p:sp>
      <p:sp>
        <p:nvSpPr>
          <p:cNvPr id="14" name="TextBox 13"/>
          <p:cNvSpPr txBox="1"/>
          <p:nvPr/>
        </p:nvSpPr>
        <p:spPr>
          <a:xfrm>
            <a:off x="3788178" y="1445724"/>
            <a:ext cx="1948747" cy="461665"/>
          </a:xfrm>
          <a:prstGeom prst="rect">
            <a:avLst/>
          </a:prstGeom>
          <a:noFill/>
        </p:spPr>
        <p:txBody>
          <a:bodyPr wrap="square" rtlCol="0">
            <a:spAutoFit/>
          </a:bodyPr>
          <a:lstStyle/>
          <a:p>
            <a:pPr algn="ctr"/>
            <a:r>
              <a:rPr lang="en-US" sz="1200" b="1" dirty="0" smtClean="0">
                <a:solidFill>
                  <a:srgbClr val="254061"/>
                </a:solidFill>
              </a:rPr>
              <a:t>NACA Curriculum and Instruction Framework</a:t>
            </a:r>
            <a:endParaRPr lang="en-US" sz="1200" b="1" dirty="0">
              <a:solidFill>
                <a:srgbClr val="25406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32446"/>
            <a:ext cx="8229600" cy="484710"/>
          </a:xfrm>
        </p:spPr>
        <p:txBody>
          <a:bodyPr>
            <a:normAutofit fontScale="90000"/>
          </a:bodyPr>
          <a:lstStyle/>
          <a:p>
            <a:r>
              <a:rPr lang="en-US" sz="2800" dirty="0" smtClean="0"/>
              <a:t>End of Document</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5"/>
          <p:cNvSpPr>
            <a:spLocks noGrp="1"/>
          </p:cNvSpPr>
          <p:nvPr>
            <p:ph type="dt" sz="half" idx="10"/>
          </p:nvPr>
        </p:nvSpPr>
        <p:spPr>
          <a:xfrm>
            <a:off x="5653649" y="6466180"/>
            <a:ext cx="2133600" cy="365125"/>
          </a:xfrm>
        </p:spPr>
        <p:txBody>
          <a:bodyPr/>
          <a:lstStyle/>
          <a:p>
            <a:fld id="{CA3E5E40-162A-B148-BCA6-A50E98CA903E}" type="datetime1">
              <a:rPr lang="en-US" sz="900" smtClean="0"/>
              <a:pPr/>
              <a:t>1/5/16</a:t>
            </a:fld>
            <a:endParaRPr lang="en-US" sz="900" dirty="0"/>
          </a:p>
        </p:txBody>
      </p:sp>
      <p:sp>
        <p:nvSpPr>
          <p:cNvPr id="8" name="Footer Placeholder 7"/>
          <p:cNvSpPr>
            <a:spLocks noGrp="1"/>
          </p:cNvSpPr>
          <p:nvPr>
            <p:ph type="ftr" sz="quarter" idx="11"/>
          </p:nvPr>
        </p:nvSpPr>
        <p:spPr>
          <a:xfrm>
            <a:off x="288272" y="6466180"/>
            <a:ext cx="4840941" cy="365125"/>
          </a:xfrm>
        </p:spPr>
        <p:txBody>
          <a:bodyPr/>
          <a:lstStyle/>
          <a:p>
            <a:r>
              <a:rPr lang="en-US" sz="900" dirty="0" smtClean="0"/>
              <a:t>Native American Community Academy</a:t>
            </a:r>
            <a:endParaRPr lang="en-US" sz="900" dirty="0"/>
          </a:p>
        </p:txBody>
      </p:sp>
      <p:sp>
        <p:nvSpPr>
          <p:cNvPr id="7" name="Slide Number Placeholder 6"/>
          <p:cNvSpPr>
            <a:spLocks noGrp="1"/>
          </p:cNvSpPr>
          <p:nvPr>
            <p:ph type="sldNum" sz="quarter" idx="12"/>
          </p:nvPr>
        </p:nvSpPr>
        <p:spPr>
          <a:xfrm>
            <a:off x="7921720" y="6466180"/>
            <a:ext cx="990600" cy="365125"/>
          </a:xfrm>
        </p:spPr>
        <p:txBody>
          <a:bodyPr/>
          <a:lstStyle/>
          <a:p>
            <a:fld id="{F7F08F8B-7BB6-AB4C-B3BA-8A0F19B3DCDD}" type="slidenum">
              <a:rPr lang="en-US" sz="900" smtClean="0"/>
              <a:pPr/>
              <a:t>3</a:t>
            </a:fld>
            <a:endParaRPr lang="en-US" sz="900" dirty="0"/>
          </a:p>
        </p:txBody>
      </p:sp>
      <p:sp>
        <p:nvSpPr>
          <p:cNvPr id="9" name="TextBox 8"/>
          <p:cNvSpPr txBox="1"/>
          <p:nvPr/>
        </p:nvSpPr>
        <p:spPr>
          <a:xfrm>
            <a:off x="695278" y="769463"/>
            <a:ext cx="7898768" cy="5816976"/>
          </a:xfrm>
          <a:prstGeom prst="rect">
            <a:avLst/>
          </a:prstGeom>
          <a:noFill/>
        </p:spPr>
        <p:txBody>
          <a:bodyPr wrap="square" rtlCol="0">
            <a:spAutoFit/>
          </a:bodyPr>
          <a:lstStyle/>
          <a:p>
            <a:r>
              <a:rPr lang="en-US" sz="1200" b="1" u="sng" dirty="0" smtClean="0">
                <a:solidFill>
                  <a:schemeClr val="accent1"/>
                </a:solidFill>
              </a:rPr>
              <a:t>PART 1:  Background and NACA Overview and outcome</a:t>
            </a:r>
          </a:p>
          <a:p>
            <a:endParaRPr lang="en-US" sz="1200" b="1" dirty="0" smtClean="0">
              <a:solidFill>
                <a:schemeClr val="accent2"/>
              </a:solidFill>
            </a:endParaRPr>
          </a:p>
          <a:p>
            <a:r>
              <a:rPr lang="en-US" sz="1200" b="1" dirty="0" smtClean="0">
                <a:solidFill>
                  <a:schemeClr val="accent2"/>
                </a:solidFill>
              </a:rPr>
              <a:t>Native American students </a:t>
            </a:r>
            <a:r>
              <a:rPr lang="en-US" sz="1200" dirty="0" smtClean="0">
                <a:solidFill>
                  <a:schemeClr val="accent2"/>
                </a:solidFill>
              </a:rPr>
              <a:t>today suffer lagging academic performance, lower persistence at school, lower graduation rate and lower college attainment rate compared to national average.  Moreover, their safety and personal welfare are alarmingly at risk with highest suicide rate and highest use of alcohol, tobacco, and drug use among Native American youth compared to all other races.   Key issues driving these concerning outcomes include “poverty-plus” social-economic status of Native American population (e.g., low income, minority, low parental education attainment) and culturally insensitive school curriculum and environment that fail to integrate academic achievement with holistic wellness of students. </a:t>
            </a:r>
          </a:p>
          <a:p>
            <a:endParaRPr lang="en-US" sz="1200" b="1" dirty="0" smtClean="0">
              <a:solidFill>
                <a:schemeClr val="accent2"/>
              </a:solidFill>
            </a:endParaRPr>
          </a:p>
          <a:p>
            <a:r>
              <a:rPr lang="en-US" sz="1200" b="1" dirty="0" smtClean="0">
                <a:solidFill>
                  <a:schemeClr val="accent2"/>
                </a:solidFill>
              </a:rPr>
              <a:t>Native American Community Academy (NACA) </a:t>
            </a:r>
            <a:r>
              <a:rPr lang="en-US" sz="1200" dirty="0" smtClean="0">
                <a:solidFill>
                  <a:schemeClr val="accent2"/>
                </a:solidFill>
              </a:rPr>
              <a:t>was founded in 2006 as a tuition-free charter school in Albuquerque, New Mexico with the goal of addressing persistent gap in academic achievements and wellbeing of Native American youth. 95% of the students at NACA are Native American youth representing more than 40 federally recognized tribes, and 69% of students qualify for free or reduced lunch.  NACA was designed in collaboration with 150 community members to establish a school that reflects their values and priorities.  </a:t>
            </a:r>
            <a:r>
              <a:rPr lang="en-US" sz="1200" dirty="0" err="1" smtClean="0">
                <a:solidFill>
                  <a:schemeClr val="accent2"/>
                </a:solidFill>
              </a:rPr>
              <a:t>NACA’s</a:t>
            </a:r>
            <a:r>
              <a:rPr lang="en-US" sz="1200" dirty="0" smtClean="0">
                <a:solidFill>
                  <a:schemeClr val="accent2"/>
                </a:solidFill>
              </a:rPr>
              <a:t> </a:t>
            </a:r>
            <a:r>
              <a:rPr lang="en-US" sz="1200" b="1" dirty="0" smtClean="0">
                <a:solidFill>
                  <a:schemeClr val="accent2"/>
                </a:solidFill>
              </a:rPr>
              <a:t>mission</a:t>
            </a:r>
            <a:r>
              <a:rPr lang="en-US" sz="1200" dirty="0" smtClean="0">
                <a:solidFill>
                  <a:schemeClr val="accent2"/>
                </a:solidFill>
              </a:rPr>
              <a:t> is “</a:t>
            </a:r>
            <a:r>
              <a:rPr lang="en-US" sz="1200" i="1" dirty="0" smtClean="0">
                <a:solidFill>
                  <a:schemeClr val="accent2"/>
                </a:solidFill>
              </a:rPr>
              <a:t>to </a:t>
            </a:r>
            <a:r>
              <a:rPr lang="en-US" sz="1200" b="1" i="1" dirty="0" smtClean="0">
                <a:solidFill>
                  <a:schemeClr val="accent2"/>
                </a:solidFill>
              </a:rPr>
              <a:t>engage</a:t>
            </a:r>
            <a:r>
              <a:rPr lang="en-US" sz="1200" i="1" dirty="0" smtClean="0">
                <a:solidFill>
                  <a:schemeClr val="accent2"/>
                </a:solidFill>
              </a:rPr>
              <a:t> students, educators, families, and community in creating a school that will </a:t>
            </a:r>
            <a:r>
              <a:rPr lang="en-US" sz="1200" b="1" i="1" dirty="0" smtClean="0">
                <a:solidFill>
                  <a:schemeClr val="accent2"/>
                </a:solidFill>
              </a:rPr>
              <a:t>prepare our students </a:t>
            </a:r>
            <a:r>
              <a:rPr lang="en-US" sz="1200" i="1" dirty="0" smtClean="0">
                <a:solidFill>
                  <a:schemeClr val="accent2"/>
                </a:solidFill>
              </a:rPr>
              <a:t>to grow from adolescence to adulthood and begin strengthening communities by </a:t>
            </a:r>
            <a:r>
              <a:rPr lang="en-US" sz="1200" b="1" i="1" dirty="0" smtClean="0">
                <a:solidFill>
                  <a:schemeClr val="accent2"/>
                </a:solidFill>
              </a:rPr>
              <a:t>developing strong leaders </a:t>
            </a:r>
            <a:r>
              <a:rPr lang="en-US" sz="1200" i="1" dirty="0" smtClean="0">
                <a:solidFill>
                  <a:schemeClr val="accent2"/>
                </a:solidFill>
              </a:rPr>
              <a:t>who are </a:t>
            </a:r>
            <a:r>
              <a:rPr lang="en-US" sz="1200" i="1" u="sng" dirty="0" smtClean="0">
                <a:solidFill>
                  <a:schemeClr val="accent2"/>
                </a:solidFill>
              </a:rPr>
              <a:t>academically prepared</a:t>
            </a:r>
            <a:r>
              <a:rPr lang="en-US" sz="1200" i="1" dirty="0" smtClean="0">
                <a:solidFill>
                  <a:schemeClr val="accent2"/>
                </a:solidFill>
              </a:rPr>
              <a:t>, </a:t>
            </a:r>
            <a:r>
              <a:rPr lang="en-US" sz="1200" i="1" u="sng" dirty="0" smtClean="0">
                <a:solidFill>
                  <a:schemeClr val="accent2"/>
                </a:solidFill>
              </a:rPr>
              <a:t>secure in their identity</a:t>
            </a:r>
            <a:r>
              <a:rPr lang="en-US" sz="1200" i="1" dirty="0" smtClean="0">
                <a:solidFill>
                  <a:schemeClr val="accent2"/>
                </a:solidFill>
              </a:rPr>
              <a:t> and </a:t>
            </a:r>
            <a:r>
              <a:rPr lang="en-US" sz="1200" i="1" u="sng" dirty="0" smtClean="0">
                <a:solidFill>
                  <a:schemeClr val="accent2"/>
                </a:solidFill>
              </a:rPr>
              <a:t>healthy</a:t>
            </a:r>
            <a:r>
              <a:rPr lang="en-US" sz="1200" i="1" dirty="0" smtClean="0">
                <a:solidFill>
                  <a:schemeClr val="accent2"/>
                </a:solidFill>
              </a:rPr>
              <a:t>.” </a:t>
            </a:r>
            <a:r>
              <a:rPr lang="en-US" sz="1200" dirty="0" smtClean="0">
                <a:solidFill>
                  <a:schemeClr val="accent2"/>
                </a:solidFill>
              </a:rPr>
              <a:t>It operates with an innovative community-based, holistic approach to ensure student success and wellbeing and has explicitly stated goals: </a:t>
            </a:r>
            <a:r>
              <a:rPr lang="en-US" sz="1200" i="1" dirty="0" smtClean="0">
                <a:solidFill>
                  <a:schemeClr val="accent2"/>
                </a:solidFill>
              </a:rPr>
              <a:t>integrated curriculum, cultural relevancy, community relations, wellness philosophy, language revitalization and enrichment &amp; college-preparatory focus.  </a:t>
            </a:r>
            <a:r>
              <a:rPr lang="en-US" sz="1200" dirty="0" smtClean="0">
                <a:solidFill>
                  <a:schemeClr val="accent2"/>
                </a:solidFill>
              </a:rPr>
              <a:t>  </a:t>
            </a:r>
          </a:p>
          <a:p>
            <a:endParaRPr lang="en-US" sz="1200" dirty="0" smtClean="0">
              <a:solidFill>
                <a:schemeClr val="accent2"/>
              </a:solidFill>
            </a:endParaRPr>
          </a:p>
          <a:p>
            <a:r>
              <a:rPr lang="en-US" sz="1200" dirty="0" smtClean="0">
                <a:solidFill>
                  <a:schemeClr val="accent2"/>
                </a:solidFill>
              </a:rPr>
              <a:t>NACA has grown rapidly over the past five years since being founded in 2006 and has been recognized nationally as an exemplary model of Native American education.  It currently serves 268 students through grades 6 to 10 with 95% student retention and expects 75% of its first Senior class to become first-generation college students in year 2012.  Students typically enter the school 2~3 grade levels below academically and “catch up” within 1~2 years.  NACA is currently undergoing capital campaign to open new school facility in 2011 with capacity to enroll 450 students in Grades 6-12 and also planning for an elementary school to provide full educational continuum.  NACA has recently received a grant from Kellogg Foundation for best practice documentation and planning for replication of </a:t>
            </a:r>
            <a:r>
              <a:rPr lang="en-US" sz="1200" dirty="0" err="1" smtClean="0">
                <a:solidFill>
                  <a:schemeClr val="accent2"/>
                </a:solidFill>
              </a:rPr>
              <a:t>NACA’s</a:t>
            </a:r>
            <a:r>
              <a:rPr lang="en-US" sz="1200" dirty="0" smtClean="0">
                <a:solidFill>
                  <a:schemeClr val="accent2"/>
                </a:solidFill>
              </a:rPr>
              <a:t> community-based, integrated school curriculum and programs.  </a:t>
            </a:r>
          </a:p>
        </p:txBody>
      </p:sp>
      <p:sp>
        <p:nvSpPr>
          <p:cNvPr id="11" name="Title 1"/>
          <p:cNvSpPr txBox="1">
            <a:spLocks/>
          </p:cNvSpPr>
          <p:nvPr/>
        </p:nvSpPr>
        <p:spPr>
          <a:xfrm>
            <a:off x="55566" y="222250"/>
            <a:ext cx="8686800" cy="519113"/>
          </a:xfrm>
          <a:prstGeom prst="rect">
            <a:avLst/>
          </a:prstGeom>
        </p:spPr>
        <p:txBody>
          <a:bodyPr vert="horz" lIns="91440" tIns="45720" rIns="91440" bIns="45720" rtlCol="0" anchor="b"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600" b="0" i="0" u="none" strike="noStrike" kern="1200" cap="none" spc="0" normalizeH="0" baseline="0" noProof="0" dirty="0" smtClean="0">
                <a:ln>
                  <a:noFill/>
                </a:ln>
                <a:solidFill>
                  <a:schemeClr val="accent1"/>
                </a:solidFill>
                <a:effectLst/>
                <a:uLnTx/>
                <a:uFillTx/>
                <a:latin typeface="+mj-lt"/>
                <a:ea typeface="+mj-ea"/>
                <a:cs typeface="+mj-cs"/>
              </a:rPr>
              <a:t>Executive</a:t>
            </a:r>
            <a:r>
              <a:rPr kumimoji="0" lang="en-US" sz="2600" b="0" i="0" u="none" strike="noStrike" kern="1200" cap="none" spc="0" normalizeH="0" noProof="0" dirty="0" smtClean="0">
                <a:ln>
                  <a:noFill/>
                </a:ln>
                <a:solidFill>
                  <a:schemeClr val="accent1"/>
                </a:solidFill>
                <a:effectLst/>
                <a:uLnTx/>
                <a:uFillTx/>
                <a:latin typeface="+mj-lt"/>
                <a:ea typeface="+mj-ea"/>
                <a:cs typeface="+mj-cs"/>
              </a:rPr>
              <a:t> Summary </a:t>
            </a:r>
            <a:r>
              <a:rPr kumimoji="0" lang="en-US" sz="2000" b="0" i="0" u="none" strike="noStrike" kern="1200" cap="none" spc="0" normalizeH="0" noProof="0" dirty="0" smtClean="0">
                <a:ln>
                  <a:noFill/>
                </a:ln>
                <a:solidFill>
                  <a:schemeClr val="accent1"/>
                </a:solidFill>
                <a:effectLst/>
                <a:uLnTx/>
                <a:uFillTx/>
                <a:latin typeface="+mj-lt"/>
                <a:ea typeface="+mj-ea"/>
                <a:cs typeface="+mj-cs"/>
              </a:rPr>
              <a:t>(1/3)</a:t>
            </a:r>
            <a:endParaRPr kumimoji="0" lang="en-US" sz="2000" b="0" i="0" u="none" strike="noStrike" kern="1200" cap="none" spc="0" normalizeH="0" baseline="0" noProof="0" dirty="0" smtClean="0">
              <a:ln>
                <a:noFill/>
              </a:ln>
              <a:solidFill>
                <a:schemeClr val="accent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5"/>
          <p:cNvSpPr>
            <a:spLocks noGrp="1"/>
          </p:cNvSpPr>
          <p:nvPr>
            <p:ph type="dt" sz="half" idx="10"/>
          </p:nvPr>
        </p:nvSpPr>
        <p:spPr>
          <a:xfrm>
            <a:off x="5653649" y="6466180"/>
            <a:ext cx="2133600" cy="365125"/>
          </a:xfrm>
        </p:spPr>
        <p:txBody>
          <a:bodyPr/>
          <a:lstStyle/>
          <a:p>
            <a:fld id="{CA3E5E40-162A-B148-BCA6-A50E98CA903E}" type="datetime1">
              <a:rPr lang="en-US" sz="900" smtClean="0"/>
              <a:pPr/>
              <a:t>1/5/16</a:t>
            </a:fld>
            <a:endParaRPr lang="en-US" sz="900" dirty="0"/>
          </a:p>
        </p:txBody>
      </p:sp>
      <p:sp>
        <p:nvSpPr>
          <p:cNvPr id="8" name="Footer Placeholder 7"/>
          <p:cNvSpPr>
            <a:spLocks noGrp="1"/>
          </p:cNvSpPr>
          <p:nvPr>
            <p:ph type="ftr" sz="quarter" idx="11"/>
          </p:nvPr>
        </p:nvSpPr>
        <p:spPr>
          <a:xfrm>
            <a:off x="288272" y="6466180"/>
            <a:ext cx="4840941" cy="365125"/>
          </a:xfrm>
        </p:spPr>
        <p:txBody>
          <a:bodyPr/>
          <a:lstStyle/>
          <a:p>
            <a:r>
              <a:rPr lang="en-US" sz="900" dirty="0" smtClean="0"/>
              <a:t>Native American Community Academy</a:t>
            </a:r>
            <a:endParaRPr lang="en-US" sz="900" dirty="0"/>
          </a:p>
        </p:txBody>
      </p:sp>
      <p:sp>
        <p:nvSpPr>
          <p:cNvPr id="7" name="Slide Number Placeholder 6"/>
          <p:cNvSpPr>
            <a:spLocks noGrp="1"/>
          </p:cNvSpPr>
          <p:nvPr>
            <p:ph type="sldNum" sz="quarter" idx="12"/>
          </p:nvPr>
        </p:nvSpPr>
        <p:spPr>
          <a:xfrm>
            <a:off x="7921720" y="6466180"/>
            <a:ext cx="990600" cy="365125"/>
          </a:xfrm>
        </p:spPr>
        <p:txBody>
          <a:bodyPr/>
          <a:lstStyle/>
          <a:p>
            <a:fld id="{F7F08F8B-7BB6-AB4C-B3BA-8A0F19B3DCDD}" type="slidenum">
              <a:rPr lang="en-US" sz="900" smtClean="0"/>
              <a:pPr/>
              <a:t>4</a:t>
            </a:fld>
            <a:endParaRPr lang="en-US" sz="900" dirty="0"/>
          </a:p>
        </p:txBody>
      </p:sp>
      <p:sp>
        <p:nvSpPr>
          <p:cNvPr id="9" name="TextBox 8"/>
          <p:cNvSpPr txBox="1"/>
          <p:nvPr/>
        </p:nvSpPr>
        <p:spPr>
          <a:xfrm>
            <a:off x="778708" y="813447"/>
            <a:ext cx="7898768" cy="5940086"/>
          </a:xfrm>
          <a:prstGeom prst="rect">
            <a:avLst/>
          </a:prstGeom>
          <a:noFill/>
        </p:spPr>
        <p:txBody>
          <a:bodyPr wrap="square" rtlCol="0">
            <a:spAutoFit/>
          </a:bodyPr>
          <a:lstStyle/>
          <a:p>
            <a:r>
              <a:rPr lang="en-US" sz="1200" b="1" u="sng" dirty="0" smtClean="0">
                <a:solidFill>
                  <a:srgbClr val="2C7C9F"/>
                </a:solidFill>
              </a:rPr>
              <a:t>PART 2: Design and Implementation of NACA </a:t>
            </a:r>
            <a:endParaRPr lang="en-US" sz="1200" u="sng" dirty="0" smtClean="0">
              <a:solidFill>
                <a:srgbClr val="2C7C9F"/>
              </a:solidFill>
            </a:endParaRPr>
          </a:p>
          <a:p>
            <a:r>
              <a:rPr lang="en-US" sz="1200" dirty="0" smtClean="0">
                <a:solidFill>
                  <a:srgbClr val="244A58"/>
                </a:solidFill>
              </a:rPr>
              <a:t/>
            </a:r>
            <a:br>
              <a:rPr lang="en-US" sz="1200" dirty="0" smtClean="0">
                <a:solidFill>
                  <a:srgbClr val="244A58"/>
                </a:solidFill>
              </a:rPr>
            </a:br>
            <a:r>
              <a:rPr lang="en-US" sz="1200" dirty="0" smtClean="0">
                <a:solidFill>
                  <a:srgbClr val="244A58"/>
                </a:solidFill>
              </a:rPr>
              <a:t>The highlights of what made design and implementation of NACA work are summarized as follows: </a:t>
            </a:r>
          </a:p>
          <a:p>
            <a:endParaRPr lang="en-US" sz="1200" dirty="0" smtClean="0">
              <a:solidFill>
                <a:srgbClr val="244A58"/>
              </a:solidFill>
            </a:endParaRPr>
          </a:p>
          <a:p>
            <a:pPr>
              <a:spcAft>
                <a:spcPts val="600"/>
              </a:spcAft>
            </a:pPr>
            <a:r>
              <a:rPr lang="en-US" sz="1200" b="1" i="1" dirty="0" smtClean="0">
                <a:solidFill>
                  <a:srgbClr val="2C7C9F"/>
                </a:solidFill>
              </a:rPr>
              <a:t>Design: Community-Led School Design Process.  </a:t>
            </a:r>
          </a:p>
          <a:p>
            <a:pPr>
              <a:spcAft>
                <a:spcPts val="600"/>
              </a:spcAft>
            </a:pPr>
            <a:r>
              <a:rPr lang="en-US" sz="1200" dirty="0" smtClean="0">
                <a:solidFill>
                  <a:srgbClr val="244A58"/>
                </a:solidFill>
              </a:rPr>
              <a:t>The early planning of NACA focused on engaging and capitalizing on the strengths and assets of the community with a small start-up team. </a:t>
            </a:r>
            <a:r>
              <a:rPr lang="en-US" sz="1200" b="1" i="1" dirty="0" smtClean="0">
                <a:solidFill>
                  <a:srgbClr val="244A58"/>
                </a:solidFill>
              </a:rPr>
              <a:t>  </a:t>
            </a:r>
            <a:endParaRPr lang="en-US" sz="1400" b="1" i="1" dirty="0" smtClean="0">
              <a:solidFill>
                <a:srgbClr val="244A58"/>
              </a:solidFill>
            </a:endParaRPr>
          </a:p>
          <a:p>
            <a:pPr marL="395288" lvl="1" indent="-228600">
              <a:buFont typeface="+mj-lt"/>
              <a:buAutoNum type="alphaLcPeriod"/>
            </a:pPr>
            <a:r>
              <a:rPr lang="en-US" sz="1200" b="1" dirty="0" smtClean="0">
                <a:solidFill>
                  <a:srgbClr val="244A58"/>
                </a:solidFill>
              </a:rPr>
              <a:t>Initial Planning &amp; Team Development</a:t>
            </a:r>
          </a:p>
          <a:p>
            <a:pPr marL="685800" lvl="2" indent="-231775">
              <a:buFont typeface="Wingdings" charset="2"/>
              <a:buChar char="ü"/>
            </a:pPr>
            <a:r>
              <a:rPr lang="en-US" sz="1200" dirty="0" smtClean="0">
                <a:solidFill>
                  <a:srgbClr val="244A58"/>
                </a:solidFill>
              </a:rPr>
              <a:t>Having </a:t>
            </a:r>
            <a:r>
              <a:rPr lang="en-US" sz="1200" b="1" dirty="0" smtClean="0">
                <a:solidFill>
                  <a:srgbClr val="244A58"/>
                </a:solidFill>
              </a:rPr>
              <a:t>at least a full year of intensive planning </a:t>
            </a:r>
            <a:r>
              <a:rPr lang="en-US" sz="1200" dirty="0" smtClean="0">
                <a:solidFill>
                  <a:srgbClr val="244A58"/>
                </a:solidFill>
              </a:rPr>
              <a:t>prior to school launch including initial 6+ months planning by the Founder/Principal followed by a small start-up team  </a:t>
            </a:r>
          </a:p>
          <a:p>
            <a:pPr marL="685800" lvl="2" indent="-231775">
              <a:buFont typeface="Wingdings" charset="2"/>
              <a:buChar char="ü"/>
            </a:pPr>
            <a:r>
              <a:rPr lang="en-US" sz="1200" dirty="0" smtClean="0">
                <a:solidFill>
                  <a:srgbClr val="244A58"/>
                </a:solidFill>
              </a:rPr>
              <a:t>Having </a:t>
            </a:r>
            <a:r>
              <a:rPr lang="en-US" sz="1200" b="1" dirty="0" smtClean="0">
                <a:solidFill>
                  <a:srgbClr val="244A58"/>
                </a:solidFill>
              </a:rPr>
              <a:t>a mentor school (</a:t>
            </a:r>
            <a:r>
              <a:rPr lang="en-US" sz="1200" dirty="0" smtClean="0">
                <a:solidFill>
                  <a:srgbClr val="244A58"/>
                </a:solidFill>
              </a:rPr>
              <a:t>Amy Biel Charter High School) for technical assistance and as liaison</a:t>
            </a:r>
          </a:p>
          <a:p>
            <a:pPr marL="685800" lvl="2" indent="-231775">
              <a:spcAft>
                <a:spcPts val="600"/>
              </a:spcAft>
              <a:buFont typeface="Wingdings" charset="2"/>
              <a:buChar char="ü"/>
            </a:pPr>
            <a:r>
              <a:rPr lang="en-US" sz="1200" dirty="0" smtClean="0">
                <a:solidFill>
                  <a:srgbClr val="244A58"/>
                </a:solidFill>
              </a:rPr>
              <a:t>Investing time and effort to map out and capitalize on</a:t>
            </a:r>
            <a:r>
              <a:rPr lang="en-US" sz="1200" b="1" dirty="0" smtClean="0">
                <a:solidFill>
                  <a:srgbClr val="244A58"/>
                </a:solidFill>
              </a:rPr>
              <a:t> assets of organizations and leaders with common vision </a:t>
            </a:r>
            <a:r>
              <a:rPr lang="en-US" sz="1200" dirty="0" smtClean="0">
                <a:solidFill>
                  <a:srgbClr val="244A58"/>
                </a:solidFill>
              </a:rPr>
              <a:t>including other organizations doing quality work in Native American education, higher education institutions, best practice charter schools locally and nationally, Indian Education leadership and business sector </a:t>
            </a:r>
          </a:p>
          <a:p>
            <a:pPr marL="395288" lvl="1" indent="-228600">
              <a:buFont typeface="+mj-lt"/>
              <a:buAutoNum type="alphaLcPeriod"/>
            </a:pPr>
            <a:r>
              <a:rPr lang="en-US" sz="1200" b="1" dirty="0" smtClean="0">
                <a:solidFill>
                  <a:srgbClr val="244A58"/>
                </a:solidFill>
              </a:rPr>
              <a:t>Community Engagement</a:t>
            </a:r>
            <a:endParaRPr lang="en-US" sz="1200" b="1" i="1" dirty="0" smtClean="0">
              <a:solidFill>
                <a:srgbClr val="244A58"/>
              </a:solidFill>
            </a:endParaRPr>
          </a:p>
          <a:p>
            <a:pPr marL="685800" lvl="2" indent="-231775">
              <a:buFont typeface="Wingdings" charset="2"/>
              <a:buChar char="ü"/>
            </a:pPr>
            <a:r>
              <a:rPr lang="en-US" sz="1200" dirty="0" smtClean="0">
                <a:solidFill>
                  <a:srgbClr val="244A58"/>
                </a:solidFill>
              </a:rPr>
              <a:t>Recruiting </a:t>
            </a:r>
            <a:r>
              <a:rPr lang="en-US" sz="1200" b="1" dirty="0" smtClean="0">
                <a:solidFill>
                  <a:srgbClr val="244A58"/>
                </a:solidFill>
              </a:rPr>
              <a:t>Community Advisory Councils </a:t>
            </a:r>
            <a:r>
              <a:rPr lang="en-US" sz="1200" dirty="0" smtClean="0">
                <a:solidFill>
                  <a:srgbClr val="244A58"/>
                </a:solidFill>
              </a:rPr>
              <a:t>with specific areas of expertise to participate in planning and development of the school curriculum and programs </a:t>
            </a:r>
          </a:p>
          <a:p>
            <a:pPr marL="685800" lvl="2" indent="-231775">
              <a:buFont typeface="Wingdings" charset="2"/>
              <a:buChar char="ü"/>
            </a:pPr>
            <a:r>
              <a:rPr lang="en-US" sz="1200" dirty="0" smtClean="0">
                <a:solidFill>
                  <a:srgbClr val="244A58"/>
                </a:solidFill>
              </a:rPr>
              <a:t>Having </a:t>
            </a:r>
            <a:r>
              <a:rPr lang="en-US" sz="1200" b="1" dirty="0" smtClean="0">
                <a:solidFill>
                  <a:srgbClr val="244A58"/>
                </a:solidFill>
              </a:rPr>
              <a:t>forums and focus groups</a:t>
            </a:r>
            <a:r>
              <a:rPr lang="en-US" sz="1200" dirty="0" smtClean="0">
                <a:solidFill>
                  <a:srgbClr val="244A58"/>
                </a:solidFill>
              </a:rPr>
              <a:t> led by a full-time outreach organizer / facilitator to engage the community and parents and garner their support </a:t>
            </a:r>
          </a:p>
          <a:p>
            <a:pPr marL="685800" lvl="2" indent="-231775">
              <a:buFont typeface="Wingdings" charset="2"/>
              <a:buChar char="ü"/>
            </a:pPr>
            <a:r>
              <a:rPr lang="en-US" sz="1200" dirty="0" smtClean="0">
                <a:solidFill>
                  <a:srgbClr val="244A58"/>
                </a:solidFill>
              </a:rPr>
              <a:t>Developing strong, mutual working partnerships with </a:t>
            </a:r>
            <a:r>
              <a:rPr lang="en-US" sz="1200" b="1" dirty="0" smtClean="0">
                <a:solidFill>
                  <a:srgbClr val="244A58"/>
                </a:solidFill>
              </a:rPr>
              <a:t>higher education institutions </a:t>
            </a:r>
          </a:p>
          <a:p>
            <a:pPr marL="685800" lvl="2" indent="-231775">
              <a:buFont typeface="Wingdings" charset="2"/>
              <a:buChar char="ü"/>
            </a:pPr>
            <a:r>
              <a:rPr lang="en-US" sz="1200" dirty="0" smtClean="0">
                <a:solidFill>
                  <a:srgbClr val="244A58"/>
                </a:solidFill>
              </a:rPr>
              <a:t>Cultivating relationship with the </a:t>
            </a:r>
            <a:r>
              <a:rPr lang="en-US" sz="1200" b="1" dirty="0" smtClean="0">
                <a:solidFill>
                  <a:srgbClr val="244A58"/>
                </a:solidFill>
              </a:rPr>
              <a:t>Albuquerque Public Schools </a:t>
            </a:r>
          </a:p>
          <a:p>
            <a:pPr marL="287338" lvl="2" indent="-287338"/>
            <a:endParaRPr lang="en-US" sz="1200" b="1" i="1" dirty="0" smtClean="0">
              <a:solidFill>
                <a:srgbClr val="2C7C9F"/>
              </a:solidFill>
            </a:endParaRPr>
          </a:p>
          <a:p>
            <a:pPr marL="287338" lvl="2" indent="-287338">
              <a:spcAft>
                <a:spcPts val="600"/>
              </a:spcAft>
            </a:pPr>
            <a:r>
              <a:rPr lang="en-US" sz="1200" b="1" i="1" dirty="0" smtClean="0">
                <a:solidFill>
                  <a:srgbClr val="2C7C9F"/>
                </a:solidFill>
              </a:rPr>
              <a:t>Development &amp; Implementation of the School</a:t>
            </a:r>
            <a:endParaRPr lang="en-US" sz="1200" i="1" dirty="0" smtClean="0">
              <a:solidFill>
                <a:srgbClr val="2C7C9F"/>
              </a:solidFill>
            </a:endParaRPr>
          </a:p>
          <a:p>
            <a:pPr marL="395288" lvl="1" indent="-228600">
              <a:buFont typeface="+mj-lt"/>
              <a:buAutoNum type="alphaLcPeriod"/>
            </a:pPr>
            <a:r>
              <a:rPr lang="en-US" sz="1200" b="1" dirty="0" smtClean="0">
                <a:solidFill>
                  <a:srgbClr val="244A58"/>
                </a:solidFill>
              </a:rPr>
              <a:t> Governance &amp; Leadership</a:t>
            </a:r>
          </a:p>
          <a:p>
            <a:pPr marL="685800" lvl="2" indent="-231775">
              <a:buFont typeface="Wingdings" charset="2"/>
              <a:buChar char="ü"/>
            </a:pPr>
            <a:r>
              <a:rPr lang="en-US" sz="1200" b="1" dirty="0" smtClean="0">
                <a:solidFill>
                  <a:srgbClr val="244A58"/>
                </a:solidFill>
              </a:rPr>
              <a:t>Representing the community in school leadership and organization structure </a:t>
            </a:r>
            <a:r>
              <a:rPr lang="en-US" sz="1200" dirty="0" smtClean="0">
                <a:solidFill>
                  <a:srgbClr val="244A58"/>
                </a:solidFill>
              </a:rPr>
              <a:t>to ensure on-going representation of the community in program development and activities </a:t>
            </a:r>
          </a:p>
          <a:p>
            <a:pPr marL="685800" lvl="2" indent="-231775">
              <a:buFont typeface="Wingdings" charset="2"/>
              <a:buChar char="ü"/>
            </a:pPr>
            <a:r>
              <a:rPr lang="en-US" sz="1200" dirty="0" smtClean="0">
                <a:solidFill>
                  <a:srgbClr val="244A58"/>
                </a:solidFill>
              </a:rPr>
              <a:t>School serving as the </a:t>
            </a:r>
            <a:r>
              <a:rPr lang="en-US" sz="1200" b="1" dirty="0" smtClean="0">
                <a:solidFill>
                  <a:srgbClr val="244A58"/>
                </a:solidFill>
              </a:rPr>
              <a:t>leader in convening the community </a:t>
            </a:r>
            <a:r>
              <a:rPr lang="en-US" sz="1200" dirty="0" smtClean="0">
                <a:solidFill>
                  <a:srgbClr val="244A58"/>
                </a:solidFill>
              </a:rPr>
              <a:t>with active communication, programs and events  </a:t>
            </a:r>
          </a:p>
        </p:txBody>
      </p:sp>
      <p:sp>
        <p:nvSpPr>
          <p:cNvPr id="11" name="Title 1"/>
          <p:cNvSpPr txBox="1">
            <a:spLocks/>
          </p:cNvSpPr>
          <p:nvPr/>
        </p:nvSpPr>
        <p:spPr>
          <a:xfrm>
            <a:off x="55566" y="222250"/>
            <a:ext cx="8686800" cy="519113"/>
          </a:xfrm>
          <a:prstGeom prst="rect">
            <a:avLst/>
          </a:prstGeom>
        </p:spPr>
        <p:txBody>
          <a:bodyPr vert="horz" lIns="91440" tIns="45720" rIns="91440" bIns="45720" rtlCol="0" anchor="b" anchorCtr="0">
            <a:noAutofit/>
          </a:bodyPr>
          <a:lstStyle/>
          <a:p>
            <a:pPr lvl="0" algn="ctr" defTabSz="914400">
              <a:spcBef>
                <a:spcPct val="0"/>
              </a:spcBef>
              <a:defRPr/>
            </a:pPr>
            <a:r>
              <a:rPr kumimoji="0" lang="en-US" sz="2600" b="0" i="0" u="none" strike="noStrike" kern="1200" cap="none" spc="0" normalizeH="0" baseline="0" noProof="0" dirty="0" smtClean="0">
                <a:ln>
                  <a:noFill/>
                </a:ln>
                <a:solidFill>
                  <a:schemeClr val="accent1"/>
                </a:solidFill>
                <a:effectLst/>
                <a:uLnTx/>
                <a:uFillTx/>
                <a:latin typeface="+mj-lt"/>
                <a:ea typeface="+mj-ea"/>
                <a:cs typeface="+mj-cs"/>
              </a:rPr>
              <a:t>Executive</a:t>
            </a:r>
            <a:r>
              <a:rPr kumimoji="0" lang="en-US" sz="2600" b="0" i="0" u="none" strike="noStrike" kern="1200" cap="none" spc="0" normalizeH="0" noProof="0" dirty="0" smtClean="0">
                <a:ln>
                  <a:noFill/>
                </a:ln>
                <a:solidFill>
                  <a:schemeClr val="accent1"/>
                </a:solidFill>
                <a:effectLst/>
                <a:uLnTx/>
                <a:uFillTx/>
                <a:latin typeface="+mj-lt"/>
                <a:ea typeface="+mj-ea"/>
                <a:cs typeface="+mj-cs"/>
              </a:rPr>
              <a:t> Summary </a:t>
            </a:r>
            <a:r>
              <a:rPr lang="en-US" sz="1600" dirty="0" smtClean="0">
                <a:solidFill>
                  <a:schemeClr val="accent1"/>
                </a:solidFill>
              </a:rPr>
              <a:t>(2/3)</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5"/>
          <p:cNvSpPr>
            <a:spLocks noGrp="1"/>
          </p:cNvSpPr>
          <p:nvPr>
            <p:ph type="dt" sz="half" idx="10"/>
          </p:nvPr>
        </p:nvSpPr>
        <p:spPr>
          <a:xfrm>
            <a:off x="5653649" y="6466180"/>
            <a:ext cx="2133600" cy="365125"/>
          </a:xfrm>
        </p:spPr>
        <p:txBody>
          <a:bodyPr/>
          <a:lstStyle/>
          <a:p>
            <a:fld id="{CA3E5E40-162A-B148-BCA6-A50E98CA903E}" type="datetime1">
              <a:rPr lang="en-US" sz="900" smtClean="0"/>
              <a:pPr/>
              <a:t>1/5/16</a:t>
            </a:fld>
            <a:endParaRPr lang="en-US" sz="900" dirty="0"/>
          </a:p>
        </p:txBody>
      </p:sp>
      <p:sp>
        <p:nvSpPr>
          <p:cNvPr id="8" name="Footer Placeholder 7"/>
          <p:cNvSpPr>
            <a:spLocks noGrp="1"/>
          </p:cNvSpPr>
          <p:nvPr>
            <p:ph type="ftr" sz="quarter" idx="11"/>
          </p:nvPr>
        </p:nvSpPr>
        <p:spPr>
          <a:xfrm>
            <a:off x="288272" y="6466180"/>
            <a:ext cx="4840941" cy="365125"/>
          </a:xfrm>
        </p:spPr>
        <p:txBody>
          <a:bodyPr/>
          <a:lstStyle/>
          <a:p>
            <a:r>
              <a:rPr lang="en-US" sz="900" dirty="0" smtClean="0"/>
              <a:t>Native American Community Academy</a:t>
            </a:r>
            <a:endParaRPr lang="en-US" sz="900" dirty="0"/>
          </a:p>
        </p:txBody>
      </p:sp>
      <p:sp>
        <p:nvSpPr>
          <p:cNvPr id="7" name="Slide Number Placeholder 6"/>
          <p:cNvSpPr>
            <a:spLocks noGrp="1"/>
          </p:cNvSpPr>
          <p:nvPr>
            <p:ph type="sldNum" sz="quarter" idx="12"/>
          </p:nvPr>
        </p:nvSpPr>
        <p:spPr>
          <a:xfrm>
            <a:off x="7921720" y="6466180"/>
            <a:ext cx="990600" cy="365125"/>
          </a:xfrm>
        </p:spPr>
        <p:txBody>
          <a:bodyPr/>
          <a:lstStyle/>
          <a:p>
            <a:fld id="{F7F08F8B-7BB6-AB4C-B3BA-8A0F19B3DCDD}" type="slidenum">
              <a:rPr lang="en-US" sz="900" smtClean="0"/>
              <a:pPr/>
              <a:t>5</a:t>
            </a:fld>
            <a:endParaRPr lang="en-US" sz="900" dirty="0"/>
          </a:p>
        </p:txBody>
      </p:sp>
      <p:sp>
        <p:nvSpPr>
          <p:cNvPr id="9" name="TextBox 8"/>
          <p:cNvSpPr txBox="1"/>
          <p:nvPr/>
        </p:nvSpPr>
        <p:spPr>
          <a:xfrm>
            <a:off x="778708" y="741650"/>
            <a:ext cx="7898768" cy="5416866"/>
          </a:xfrm>
          <a:prstGeom prst="rect">
            <a:avLst/>
          </a:prstGeom>
          <a:noFill/>
        </p:spPr>
        <p:txBody>
          <a:bodyPr wrap="square" rtlCol="0">
            <a:spAutoFit/>
          </a:bodyPr>
          <a:lstStyle/>
          <a:p>
            <a:endParaRPr lang="en-US" sz="1400" b="1" i="1" dirty="0" smtClean="0">
              <a:solidFill>
                <a:srgbClr val="244A58"/>
              </a:solidFill>
            </a:endParaRPr>
          </a:p>
          <a:p>
            <a:pPr marL="395288" lvl="1" indent="-228600">
              <a:buFont typeface="+mj-lt"/>
              <a:buAutoNum type="alphaLcPeriod" startAt="4"/>
            </a:pPr>
            <a:r>
              <a:rPr lang="en-US" sz="1200" b="1" dirty="0" smtClean="0">
                <a:solidFill>
                  <a:srgbClr val="244A58"/>
                </a:solidFill>
              </a:rPr>
              <a:t>Curriculum</a:t>
            </a:r>
          </a:p>
          <a:p>
            <a:pPr marL="685800" lvl="2" indent="-231775">
              <a:buFont typeface="Wingdings" charset="2"/>
              <a:buChar char="ü"/>
            </a:pPr>
            <a:r>
              <a:rPr lang="en-US" sz="1200" b="1" dirty="0" smtClean="0">
                <a:solidFill>
                  <a:srgbClr val="244A58"/>
                </a:solidFill>
              </a:rPr>
              <a:t>Integrated-curriculum combining culture, community, and wellness philosophy with rigorous academics</a:t>
            </a:r>
            <a:r>
              <a:rPr lang="en-US" sz="1200" dirty="0" smtClean="0">
                <a:solidFill>
                  <a:srgbClr val="244A58"/>
                </a:solidFill>
              </a:rPr>
              <a:t> </a:t>
            </a:r>
            <a:endParaRPr lang="en-US" sz="1200" b="1" i="1" dirty="0" smtClean="0">
              <a:solidFill>
                <a:srgbClr val="244A58"/>
              </a:solidFill>
            </a:endParaRPr>
          </a:p>
          <a:p>
            <a:pPr marL="685800" lvl="2" indent="-231775">
              <a:buFont typeface="Wingdings" charset="2"/>
              <a:buChar char="ü"/>
            </a:pPr>
            <a:r>
              <a:rPr lang="en-US" sz="1200" b="1" dirty="0" smtClean="0">
                <a:solidFill>
                  <a:srgbClr val="244A58"/>
                </a:solidFill>
              </a:rPr>
              <a:t>Curriculum Advisory Teams </a:t>
            </a:r>
            <a:r>
              <a:rPr lang="en-US" sz="1200" dirty="0" smtClean="0">
                <a:solidFill>
                  <a:srgbClr val="244A58"/>
                </a:solidFill>
              </a:rPr>
              <a:t>to guide and ensure success of critical elements of curriculum focus – Wellness, Core Content, Native American Studies, Out-of-School Time, and College </a:t>
            </a:r>
          </a:p>
          <a:p>
            <a:pPr marL="685800" lvl="2" indent="-231775">
              <a:buFont typeface="Wingdings" charset="2"/>
              <a:buChar char="ü"/>
            </a:pPr>
            <a:r>
              <a:rPr lang="en-US" sz="1200" b="1" dirty="0" smtClean="0">
                <a:solidFill>
                  <a:srgbClr val="244A58"/>
                </a:solidFill>
              </a:rPr>
              <a:t>Advisory Program </a:t>
            </a:r>
            <a:r>
              <a:rPr lang="en-US" sz="1200" dirty="0" smtClean="0">
                <a:solidFill>
                  <a:srgbClr val="244A58"/>
                </a:solidFill>
              </a:rPr>
              <a:t>providing  every student with an Advisor who is an advocate for the student and allows the students to develop a “positive relationship with an adult” </a:t>
            </a:r>
          </a:p>
          <a:p>
            <a:pPr marL="685800" lvl="2" indent="-231775">
              <a:spcAft>
                <a:spcPts val="600"/>
              </a:spcAft>
              <a:buFont typeface="Wingdings" charset="2"/>
              <a:buChar char="ü"/>
            </a:pPr>
            <a:r>
              <a:rPr lang="en-US" sz="1200" dirty="0" smtClean="0">
                <a:solidFill>
                  <a:srgbClr val="244A58"/>
                </a:solidFill>
              </a:rPr>
              <a:t>“</a:t>
            </a:r>
            <a:r>
              <a:rPr lang="en-US" sz="1200" b="1" dirty="0" smtClean="0">
                <a:solidFill>
                  <a:srgbClr val="244A58"/>
                </a:solidFill>
              </a:rPr>
              <a:t>Wellness Wheel</a:t>
            </a:r>
            <a:r>
              <a:rPr lang="en-US" sz="1200" dirty="0" smtClean="0">
                <a:solidFill>
                  <a:srgbClr val="244A58"/>
                </a:solidFill>
              </a:rPr>
              <a:t>” (consisting of Intellectual, Physical, Social /Emotional, and Community &amp; Relationship wellness) as a framework / tool for ensuring students’ holistic wellness and growth  </a:t>
            </a:r>
          </a:p>
          <a:p>
            <a:pPr marL="395288" lvl="1" indent="-228600">
              <a:buFont typeface="+mj-lt"/>
              <a:buAutoNum type="alphaLcPeriod" startAt="4"/>
            </a:pPr>
            <a:r>
              <a:rPr lang="en-US" sz="1200" b="1" dirty="0" smtClean="0">
                <a:solidFill>
                  <a:srgbClr val="244A58"/>
                </a:solidFill>
              </a:rPr>
              <a:t>Program and Services  </a:t>
            </a:r>
          </a:p>
          <a:p>
            <a:pPr marL="685800" lvl="2" indent="-231775">
              <a:buFont typeface="Wingdings" charset="2"/>
              <a:buChar char="ü"/>
            </a:pPr>
            <a:r>
              <a:rPr lang="en-US" sz="1200" b="1" dirty="0" smtClean="0">
                <a:solidFill>
                  <a:srgbClr val="244A58"/>
                </a:solidFill>
              </a:rPr>
              <a:t>School as a hub for robust community partnerships for success of students and families </a:t>
            </a:r>
            <a:r>
              <a:rPr lang="en-US" sz="1200" dirty="0" smtClean="0">
                <a:solidFill>
                  <a:srgbClr val="244A58"/>
                </a:solidFill>
              </a:rPr>
              <a:t>with some partners co-located or having the staff based within NACA campus (e.g., Southwest Youth Services, Center for Working Families, School-based Health Clinic)</a:t>
            </a:r>
            <a:r>
              <a:rPr lang="en-US" sz="1200" b="1" dirty="0" smtClean="0">
                <a:solidFill>
                  <a:srgbClr val="244A58"/>
                </a:solidFill>
              </a:rPr>
              <a:t> </a:t>
            </a:r>
          </a:p>
          <a:p>
            <a:pPr marL="685800" lvl="2" indent="-231775">
              <a:spcAft>
                <a:spcPts val="600"/>
              </a:spcAft>
              <a:buFont typeface="Wingdings" charset="2"/>
              <a:buChar char="ü"/>
            </a:pPr>
            <a:r>
              <a:rPr lang="en-US" sz="1200" b="1" dirty="0" smtClean="0">
                <a:solidFill>
                  <a:srgbClr val="244A58"/>
                </a:solidFill>
              </a:rPr>
              <a:t>All programs clearly aligned with </a:t>
            </a:r>
            <a:r>
              <a:rPr lang="en-US" sz="1200" b="1" dirty="0" err="1" smtClean="0">
                <a:solidFill>
                  <a:srgbClr val="244A58"/>
                </a:solidFill>
              </a:rPr>
              <a:t>NACA’s</a:t>
            </a:r>
            <a:r>
              <a:rPr lang="en-US" sz="1200" b="1" dirty="0" smtClean="0">
                <a:solidFill>
                  <a:srgbClr val="244A58"/>
                </a:solidFill>
              </a:rPr>
              <a:t> mission and wellness philosophy </a:t>
            </a:r>
            <a:r>
              <a:rPr lang="en-US" sz="1200" dirty="0" smtClean="0">
                <a:solidFill>
                  <a:srgbClr val="244A58"/>
                </a:solidFill>
              </a:rPr>
              <a:t>with strong staff commitment ensuring support from school leadership and sustainability of the program </a:t>
            </a:r>
          </a:p>
          <a:p>
            <a:pPr marL="395288" lvl="1" indent="-228600">
              <a:buFont typeface="+mj-lt"/>
              <a:buAutoNum type="alphaLcPeriod" startAt="4"/>
            </a:pPr>
            <a:r>
              <a:rPr lang="en-US" sz="1200" b="1" dirty="0" smtClean="0">
                <a:solidFill>
                  <a:srgbClr val="244A58"/>
                </a:solidFill>
              </a:rPr>
              <a:t>Funding</a:t>
            </a:r>
          </a:p>
          <a:p>
            <a:pPr marL="685800" lvl="2" indent="-231775">
              <a:buFont typeface="Wingdings" charset="2"/>
              <a:buChar char="ü"/>
            </a:pPr>
            <a:r>
              <a:rPr lang="en-US" sz="1200" b="1" dirty="0" smtClean="0">
                <a:solidFill>
                  <a:srgbClr val="244A58"/>
                </a:solidFill>
              </a:rPr>
              <a:t>Leverage of public-private partnership and federal funding </a:t>
            </a:r>
            <a:r>
              <a:rPr lang="en-US" sz="1200" dirty="0" smtClean="0">
                <a:solidFill>
                  <a:srgbClr val="244A58"/>
                </a:solidFill>
              </a:rPr>
              <a:t>for student and family support programs and professional development</a:t>
            </a:r>
          </a:p>
          <a:p>
            <a:pPr marL="685800" lvl="2" indent="-231775">
              <a:spcAft>
                <a:spcPts val="600"/>
              </a:spcAft>
              <a:buFont typeface="Wingdings" charset="2"/>
              <a:buChar char="ü"/>
            </a:pPr>
            <a:r>
              <a:rPr lang="en-US" sz="1200" b="1" dirty="0" smtClean="0">
                <a:solidFill>
                  <a:srgbClr val="244A58"/>
                </a:solidFill>
              </a:rPr>
              <a:t>Securing early investors </a:t>
            </a:r>
            <a:r>
              <a:rPr lang="en-US" sz="1200" dirty="0" smtClean="0">
                <a:solidFill>
                  <a:srgbClr val="244A58"/>
                </a:solidFill>
              </a:rPr>
              <a:t>(e.g., Echoing Green Foundation, McCune Foundation, and Gates Foundation) during initial planning and development of the school in the founding years </a:t>
            </a:r>
          </a:p>
          <a:p>
            <a:pPr marL="395288" lvl="1" indent="-228600">
              <a:buFont typeface="+mj-lt"/>
              <a:buAutoNum type="alphaLcPeriod" startAt="4"/>
            </a:pPr>
            <a:r>
              <a:rPr lang="en-US" sz="1200" b="1" dirty="0" smtClean="0">
                <a:solidFill>
                  <a:srgbClr val="244A58"/>
                </a:solidFill>
              </a:rPr>
              <a:t>Evaluation and Outcome </a:t>
            </a:r>
            <a:endParaRPr lang="en-US" sz="1200" b="1" i="1" dirty="0" smtClean="0">
              <a:solidFill>
                <a:srgbClr val="244A58"/>
              </a:solidFill>
            </a:endParaRPr>
          </a:p>
          <a:p>
            <a:pPr marL="685800" lvl="2" indent="-231775">
              <a:spcAft>
                <a:spcPts val="600"/>
              </a:spcAft>
              <a:buFont typeface="Wingdings" charset="2"/>
              <a:buChar char="ü"/>
            </a:pPr>
            <a:r>
              <a:rPr lang="en-US" sz="1200" b="1" dirty="0" smtClean="0">
                <a:solidFill>
                  <a:srgbClr val="244A58"/>
                </a:solidFill>
              </a:rPr>
              <a:t>Evaluation measures </a:t>
            </a:r>
            <a:r>
              <a:rPr lang="en-US" sz="1200" dirty="0" smtClean="0">
                <a:solidFill>
                  <a:srgbClr val="244A58"/>
                </a:solidFill>
              </a:rPr>
              <a:t>to track outcome of NACA mission  </a:t>
            </a:r>
            <a:endParaRPr lang="en-US" sz="1200" i="1" dirty="0" smtClean="0">
              <a:solidFill>
                <a:srgbClr val="244A58"/>
              </a:solidFill>
            </a:endParaRPr>
          </a:p>
          <a:p>
            <a:pPr marL="395288" lvl="1" indent="-228600">
              <a:buFont typeface="+mj-lt"/>
              <a:buAutoNum type="alphaLcPeriod" startAt="4"/>
            </a:pPr>
            <a:r>
              <a:rPr lang="en-US" sz="1200" b="1" dirty="0" smtClean="0">
                <a:solidFill>
                  <a:srgbClr val="244A58"/>
                </a:solidFill>
              </a:rPr>
              <a:t> Teacher Training, Retention &amp; Assessment </a:t>
            </a:r>
          </a:p>
          <a:p>
            <a:pPr marL="685800" lvl="2" indent="-231775">
              <a:buFont typeface="Wingdings" charset="2"/>
              <a:buChar char="ü"/>
            </a:pPr>
            <a:r>
              <a:rPr lang="en-US" sz="1200" b="1" dirty="0" smtClean="0">
                <a:solidFill>
                  <a:srgbClr val="244A58"/>
                </a:solidFill>
              </a:rPr>
              <a:t>Investment in personalized professional development of teachers </a:t>
            </a:r>
            <a:r>
              <a:rPr lang="en-US" sz="1200" dirty="0" smtClean="0">
                <a:solidFill>
                  <a:srgbClr val="244A58"/>
                </a:solidFill>
              </a:rPr>
              <a:t>including 2 full-time dedicated staff to provide coaching, 25 days dedicated to professional development, collaboration and planning and professional learning and network groups</a:t>
            </a:r>
          </a:p>
        </p:txBody>
      </p:sp>
      <p:sp>
        <p:nvSpPr>
          <p:cNvPr id="11" name="Title 1"/>
          <p:cNvSpPr txBox="1">
            <a:spLocks/>
          </p:cNvSpPr>
          <p:nvPr/>
        </p:nvSpPr>
        <p:spPr>
          <a:xfrm>
            <a:off x="55566" y="222250"/>
            <a:ext cx="8686800" cy="519113"/>
          </a:xfrm>
          <a:prstGeom prst="rect">
            <a:avLst/>
          </a:prstGeom>
        </p:spPr>
        <p:txBody>
          <a:bodyPr vert="horz" lIns="91440" tIns="45720" rIns="91440" bIns="45720" rtlCol="0" anchor="b" anchorCtr="0">
            <a:noAutofit/>
          </a:bodyPr>
          <a:lstStyle/>
          <a:p>
            <a:pPr lvl="0" algn="ctr" defTabSz="914400">
              <a:spcBef>
                <a:spcPct val="0"/>
              </a:spcBef>
              <a:defRPr/>
            </a:pPr>
            <a:r>
              <a:rPr kumimoji="0" lang="en-US" sz="2600" b="0" i="0" u="none" strike="noStrike" kern="1200" cap="none" spc="0" normalizeH="0" baseline="0" noProof="0" dirty="0" smtClean="0">
                <a:ln>
                  <a:noFill/>
                </a:ln>
                <a:solidFill>
                  <a:schemeClr val="accent1"/>
                </a:solidFill>
                <a:effectLst/>
                <a:uLnTx/>
                <a:uFillTx/>
                <a:latin typeface="+mj-lt"/>
                <a:ea typeface="+mj-ea"/>
                <a:cs typeface="+mj-cs"/>
              </a:rPr>
              <a:t>Executive</a:t>
            </a:r>
            <a:r>
              <a:rPr kumimoji="0" lang="en-US" sz="2600" b="0" i="0" u="none" strike="noStrike" kern="1200" cap="none" spc="0" normalizeH="0" noProof="0" dirty="0" smtClean="0">
                <a:ln>
                  <a:noFill/>
                </a:ln>
                <a:solidFill>
                  <a:schemeClr val="accent1"/>
                </a:solidFill>
                <a:effectLst/>
                <a:uLnTx/>
                <a:uFillTx/>
                <a:latin typeface="+mj-lt"/>
                <a:ea typeface="+mj-ea"/>
                <a:cs typeface="+mj-cs"/>
              </a:rPr>
              <a:t> Summary </a:t>
            </a:r>
            <a:r>
              <a:rPr lang="en-US" sz="1600" dirty="0" smtClean="0">
                <a:solidFill>
                  <a:schemeClr val="accent1"/>
                </a:solidFill>
              </a:rPr>
              <a:t>(3/3)</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476250" y="1295440"/>
            <a:ext cx="8431306" cy="931333"/>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4578" name="Title 1"/>
          <p:cNvSpPr>
            <a:spLocks noGrp="1"/>
          </p:cNvSpPr>
          <p:nvPr>
            <p:ph type="title"/>
          </p:nvPr>
        </p:nvSpPr>
        <p:spPr>
          <a:xfrm>
            <a:off x="457200" y="222250"/>
            <a:ext cx="8686800" cy="519113"/>
          </a:xfrm>
        </p:spPr>
        <p:txBody>
          <a:bodyPr/>
          <a:lstStyle/>
          <a:p>
            <a:r>
              <a:rPr lang="en-US" sz="2600" dirty="0" smtClean="0"/>
              <a:t>Content</a:t>
            </a:r>
          </a:p>
        </p:txBody>
      </p:sp>
      <p:sp>
        <p:nvSpPr>
          <p:cNvPr id="11" name="Content Placeholder 10"/>
          <p:cNvSpPr>
            <a:spLocks noGrp="1"/>
          </p:cNvSpPr>
          <p:nvPr>
            <p:ph idx="1"/>
          </p:nvPr>
        </p:nvSpPr>
        <p:spPr>
          <a:xfrm>
            <a:off x="495300" y="873129"/>
            <a:ext cx="8210550" cy="5535893"/>
          </a:xfrm>
        </p:spPr>
        <p:txBody>
          <a:bodyPr>
            <a:normAutofit/>
          </a:bodyPr>
          <a:lstStyle/>
          <a:p>
            <a:pPr>
              <a:spcBef>
                <a:spcPts val="600"/>
              </a:spcBef>
              <a:spcAft>
                <a:spcPts val="600"/>
              </a:spcAft>
              <a:defRPr/>
            </a:pPr>
            <a:r>
              <a:rPr lang="en-US" sz="1600" b="1" dirty="0" smtClean="0">
                <a:solidFill>
                  <a:schemeClr val="accent1">
                    <a:lumMod val="75000"/>
                  </a:schemeClr>
                </a:solidFill>
              </a:rPr>
              <a:t>Introduction &amp; Executive Summary </a:t>
            </a:r>
          </a:p>
          <a:p>
            <a:pPr>
              <a:spcBef>
                <a:spcPts val="600"/>
              </a:spcBef>
              <a:spcAft>
                <a:spcPts val="600"/>
              </a:spcAft>
              <a:defRPr/>
            </a:pPr>
            <a:r>
              <a:rPr lang="en-US" sz="1600" b="1" dirty="0" smtClean="0">
                <a:solidFill>
                  <a:schemeClr val="accent1">
                    <a:lumMod val="75000"/>
                  </a:schemeClr>
                </a:solidFill>
              </a:rPr>
              <a:t>Part 1: Background and NACA Overview and outcome</a:t>
            </a:r>
          </a:p>
          <a:p>
            <a:pPr lvl="1">
              <a:defRPr/>
            </a:pPr>
            <a:r>
              <a:rPr lang="en-US" sz="1400" dirty="0" smtClean="0">
                <a:solidFill>
                  <a:schemeClr val="accent1">
                    <a:lumMod val="75000"/>
                  </a:schemeClr>
                </a:solidFill>
              </a:rPr>
              <a:t>Background: State of Education for Native American Indians in Urban New Mexico </a:t>
            </a:r>
          </a:p>
          <a:p>
            <a:pPr lvl="1">
              <a:spcAft>
                <a:spcPts val="600"/>
              </a:spcAft>
              <a:defRPr/>
            </a:pPr>
            <a:r>
              <a:rPr lang="en-US" sz="1400" dirty="0" smtClean="0">
                <a:solidFill>
                  <a:schemeClr val="accent1">
                    <a:lumMod val="75000"/>
                  </a:schemeClr>
                </a:solidFill>
              </a:rPr>
              <a:t>NACA Overview and Outcome</a:t>
            </a:r>
          </a:p>
          <a:p>
            <a:pPr>
              <a:spcBef>
                <a:spcPts val="600"/>
              </a:spcBef>
              <a:spcAft>
                <a:spcPts val="600"/>
              </a:spcAft>
              <a:defRPr/>
            </a:pPr>
            <a:r>
              <a:rPr lang="en-US" sz="1600" b="1" dirty="0" smtClean="0">
                <a:solidFill>
                  <a:schemeClr val="accent1">
                    <a:lumMod val="75000"/>
                  </a:schemeClr>
                </a:solidFill>
              </a:rPr>
              <a:t>Part 2: Design and Implementation of NACA  </a:t>
            </a:r>
            <a:endParaRPr lang="en-US" sz="1600" dirty="0" smtClean="0">
              <a:solidFill>
                <a:schemeClr val="accent1">
                  <a:lumMod val="75000"/>
                </a:schemeClr>
              </a:solidFill>
            </a:endParaRPr>
          </a:p>
          <a:p>
            <a:pPr marL="800100" lvl="1" indent="-342900">
              <a:spcAft>
                <a:spcPts val="600"/>
              </a:spcAft>
              <a:buFont typeface="+mj-lt"/>
              <a:buAutoNum type="arabicParenR"/>
              <a:defRPr/>
            </a:pPr>
            <a:r>
              <a:rPr lang="en-US" sz="1400" b="1" dirty="0" smtClean="0">
                <a:solidFill>
                  <a:schemeClr val="accent1">
                    <a:lumMod val="75000"/>
                  </a:schemeClr>
                </a:solidFill>
              </a:rPr>
              <a:t>Overall timeline of NACA design and implementation </a:t>
            </a:r>
            <a:r>
              <a:rPr lang="en-US" sz="1400" dirty="0" smtClean="0">
                <a:solidFill>
                  <a:schemeClr val="accent1">
                    <a:lumMod val="75000"/>
                  </a:schemeClr>
                </a:solidFill>
              </a:rPr>
              <a:t> </a:t>
            </a:r>
            <a:endParaRPr lang="en-US" sz="1400" b="1" dirty="0" smtClean="0">
              <a:solidFill>
                <a:schemeClr val="accent1">
                  <a:lumMod val="75000"/>
                </a:schemeClr>
              </a:solidFill>
            </a:endParaRPr>
          </a:p>
          <a:p>
            <a:pPr marL="800100" lvl="1" indent="-342900">
              <a:spcAft>
                <a:spcPts val="600"/>
              </a:spcAft>
              <a:buFont typeface="+mj-lt"/>
              <a:buAutoNum type="arabicParenR"/>
              <a:defRPr/>
            </a:pPr>
            <a:r>
              <a:rPr lang="en-US" sz="1400" b="1" dirty="0" smtClean="0">
                <a:solidFill>
                  <a:schemeClr val="accent1">
                    <a:lumMod val="75000"/>
                  </a:schemeClr>
                </a:solidFill>
              </a:rPr>
              <a:t>Design: Community-Led School Design Process   </a:t>
            </a:r>
          </a:p>
          <a:p>
            <a:pPr marL="800100" lvl="1" indent="-342900">
              <a:buFont typeface="+mj-lt"/>
              <a:buAutoNum type="arabicParenR"/>
              <a:defRPr/>
            </a:pPr>
            <a:r>
              <a:rPr lang="en-US" sz="1400" b="1" dirty="0" smtClean="0">
                <a:solidFill>
                  <a:schemeClr val="accent1">
                    <a:lumMod val="75000"/>
                  </a:schemeClr>
                </a:solidFill>
              </a:rPr>
              <a:t>Development and Implementation</a:t>
            </a:r>
          </a:p>
          <a:p>
            <a:pPr marL="1028700" lvl="2" indent="-225425">
              <a:buClr>
                <a:schemeClr val="accent1">
                  <a:lumMod val="75000"/>
                </a:schemeClr>
              </a:buClr>
              <a:buSzPct val="100000"/>
              <a:buFont typeface="+mj-lt"/>
              <a:buAutoNum type="alphaLcPeriod"/>
              <a:defRPr/>
            </a:pPr>
            <a:r>
              <a:rPr lang="en-US" sz="1400" b="1" dirty="0" smtClean="0">
                <a:solidFill>
                  <a:schemeClr val="accent1">
                    <a:lumMod val="75000"/>
                  </a:schemeClr>
                </a:solidFill>
              </a:rPr>
              <a:t>Governance and leadership </a:t>
            </a:r>
            <a:endParaRPr lang="en-US" sz="1400" dirty="0" smtClean="0">
              <a:solidFill>
                <a:schemeClr val="accent1">
                  <a:lumMod val="75000"/>
                </a:schemeClr>
              </a:solidFill>
            </a:endParaRPr>
          </a:p>
          <a:p>
            <a:pPr marL="1028700" lvl="2" indent="-225425">
              <a:buClr>
                <a:schemeClr val="accent1">
                  <a:lumMod val="75000"/>
                </a:schemeClr>
              </a:buClr>
              <a:buSzPct val="100000"/>
              <a:buFont typeface="+mj-lt"/>
              <a:buAutoNum type="alphaLcPeriod"/>
              <a:defRPr/>
            </a:pPr>
            <a:r>
              <a:rPr lang="en-US" sz="1400" b="1" dirty="0" smtClean="0">
                <a:solidFill>
                  <a:schemeClr val="accent1">
                    <a:lumMod val="75000"/>
                  </a:schemeClr>
                </a:solidFill>
              </a:rPr>
              <a:t>Curriculum</a:t>
            </a:r>
            <a:endParaRPr lang="en-US" sz="1400" dirty="0" smtClean="0">
              <a:solidFill>
                <a:schemeClr val="accent1">
                  <a:lumMod val="75000"/>
                </a:schemeClr>
              </a:solidFill>
            </a:endParaRPr>
          </a:p>
          <a:p>
            <a:pPr marL="1028700" lvl="2" indent="-225425">
              <a:buClr>
                <a:schemeClr val="accent1">
                  <a:lumMod val="75000"/>
                </a:schemeClr>
              </a:buClr>
              <a:buSzPct val="100000"/>
              <a:buFont typeface="+mj-lt"/>
              <a:buAutoNum type="alphaLcPeriod"/>
              <a:defRPr/>
            </a:pPr>
            <a:r>
              <a:rPr lang="en-US" sz="1400" b="1" dirty="0" smtClean="0">
                <a:solidFill>
                  <a:schemeClr val="accent1">
                    <a:lumMod val="75000"/>
                  </a:schemeClr>
                </a:solidFill>
              </a:rPr>
              <a:t>Programs and Services </a:t>
            </a:r>
            <a:endParaRPr lang="en-US" sz="1400" dirty="0" smtClean="0">
              <a:solidFill>
                <a:schemeClr val="accent1">
                  <a:lumMod val="75000"/>
                </a:schemeClr>
              </a:solidFill>
            </a:endParaRPr>
          </a:p>
          <a:p>
            <a:pPr marL="1028700" lvl="2" indent="-225425">
              <a:buClr>
                <a:schemeClr val="accent1">
                  <a:lumMod val="75000"/>
                </a:schemeClr>
              </a:buClr>
              <a:buSzPct val="100000"/>
              <a:buFont typeface="+mj-lt"/>
              <a:buAutoNum type="alphaLcPeriod"/>
              <a:defRPr/>
            </a:pPr>
            <a:r>
              <a:rPr lang="en-US" sz="1400" b="1" dirty="0" smtClean="0">
                <a:solidFill>
                  <a:schemeClr val="accent1">
                    <a:lumMod val="75000"/>
                  </a:schemeClr>
                </a:solidFill>
              </a:rPr>
              <a:t>Funding </a:t>
            </a:r>
            <a:endParaRPr lang="en-US" sz="1400" dirty="0" smtClean="0">
              <a:solidFill>
                <a:schemeClr val="accent1">
                  <a:lumMod val="75000"/>
                </a:schemeClr>
              </a:solidFill>
            </a:endParaRPr>
          </a:p>
          <a:p>
            <a:pPr marL="1028700" lvl="2" indent="-225425">
              <a:buClr>
                <a:schemeClr val="accent1">
                  <a:lumMod val="75000"/>
                </a:schemeClr>
              </a:buClr>
              <a:buSzPct val="100000"/>
              <a:buFont typeface="+mj-lt"/>
              <a:buAutoNum type="alphaLcPeriod"/>
              <a:defRPr/>
            </a:pPr>
            <a:r>
              <a:rPr lang="en-US" sz="1400" b="1" dirty="0" smtClean="0">
                <a:solidFill>
                  <a:schemeClr val="accent1">
                    <a:lumMod val="75000"/>
                  </a:schemeClr>
                </a:solidFill>
              </a:rPr>
              <a:t>Evaluation and outcome </a:t>
            </a:r>
            <a:r>
              <a:rPr lang="en-US" sz="1400" dirty="0" smtClean="0">
                <a:solidFill>
                  <a:schemeClr val="accent1">
                    <a:lumMod val="75000"/>
                  </a:schemeClr>
                </a:solidFill>
              </a:rPr>
              <a:t> </a:t>
            </a:r>
          </a:p>
          <a:p>
            <a:pPr marL="1028700" lvl="2" indent="-225425">
              <a:spcAft>
                <a:spcPts val="600"/>
              </a:spcAft>
              <a:buClr>
                <a:schemeClr val="accent1">
                  <a:lumMod val="75000"/>
                </a:schemeClr>
              </a:buClr>
              <a:buSzPct val="100000"/>
              <a:buFont typeface="+mj-lt"/>
              <a:buAutoNum type="alphaLcPeriod"/>
              <a:defRPr/>
            </a:pPr>
            <a:r>
              <a:rPr lang="en-US" sz="1400" b="1" dirty="0" smtClean="0">
                <a:solidFill>
                  <a:schemeClr val="accent1">
                    <a:lumMod val="75000"/>
                  </a:schemeClr>
                </a:solidFill>
              </a:rPr>
              <a:t>Teacher training, retention and assessment</a:t>
            </a:r>
          </a:p>
          <a:p>
            <a:pPr>
              <a:spcBef>
                <a:spcPts val="600"/>
              </a:spcBef>
              <a:spcAft>
                <a:spcPts val="600"/>
              </a:spcAft>
              <a:defRPr/>
            </a:pPr>
            <a:r>
              <a:rPr lang="en-US" sz="1622" b="1" dirty="0" smtClean="0">
                <a:solidFill>
                  <a:schemeClr val="accent1">
                    <a:lumMod val="75000"/>
                  </a:schemeClr>
                </a:solidFill>
              </a:rPr>
              <a:t>Part 3: Program Highlights</a:t>
            </a:r>
            <a:br>
              <a:rPr lang="en-US" sz="1622" b="1" dirty="0" smtClean="0">
                <a:solidFill>
                  <a:schemeClr val="accent1">
                    <a:lumMod val="75000"/>
                  </a:schemeClr>
                </a:solidFill>
              </a:rPr>
            </a:br>
            <a:r>
              <a:rPr lang="en-US" sz="1400" dirty="0" smtClean="0">
                <a:solidFill>
                  <a:schemeClr val="accent1">
                    <a:lumMod val="75000"/>
                  </a:schemeClr>
                </a:solidFill>
              </a:rPr>
              <a:t>(see separate document: </a:t>
            </a:r>
            <a:r>
              <a:rPr lang="en-US" sz="1400" b="1" i="1" dirty="0" smtClean="0">
                <a:solidFill>
                  <a:schemeClr val="accent1">
                    <a:lumMod val="75000"/>
                  </a:schemeClr>
                </a:solidFill>
              </a:rPr>
              <a:t>NACA Program Highlights</a:t>
            </a:r>
            <a:r>
              <a:rPr lang="en-US" sz="1400" dirty="0" smtClean="0">
                <a:solidFill>
                  <a:schemeClr val="accent1">
                    <a:lumMod val="75000"/>
                  </a:schemeClr>
                </a:solidFill>
              </a:rPr>
              <a:t> </a:t>
            </a:r>
            <a:r>
              <a:rPr lang="en-US" sz="1400" i="1" dirty="0" smtClean="0">
                <a:solidFill>
                  <a:schemeClr val="accent1">
                    <a:lumMod val="75000"/>
                  </a:schemeClr>
                </a:solidFill>
              </a:rPr>
              <a:t>for detailed overview of each program</a:t>
            </a:r>
            <a:r>
              <a:rPr lang="en-US" sz="1400" dirty="0" smtClean="0">
                <a:solidFill>
                  <a:schemeClr val="accent1">
                    <a:lumMod val="75000"/>
                  </a:schemeClr>
                </a:solidFill>
              </a:rPr>
              <a:t>)</a:t>
            </a:r>
          </a:p>
        </p:txBody>
      </p:sp>
      <p:sp>
        <p:nvSpPr>
          <p:cNvPr id="5" name="Footer Placeholder 4"/>
          <p:cNvSpPr>
            <a:spLocks noGrp="1"/>
          </p:cNvSpPr>
          <p:nvPr>
            <p:ph type="ftr" sz="quarter" idx="11"/>
          </p:nvPr>
        </p:nvSpPr>
        <p:spPr>
          <a:xfrm>
            <a:off x="264458" y="6474118"/>
            <a:ext cx="4840941" cy="365125"/>
          </a:xfrm>
        </p:spPr>
        <p:txBody>
          <a:bodyPr/>
          <a:lstStyle/>
          <a:p>
            <a:pPr>
              <a:defRPr/>
            </a:pPr>
            <a:r>
              <a:rPr lang="en-US" sz="900" dirty="0" smtClean="0"/>
              <a:t>Native American Community Academy</a:t>
            </a:r>
          </a:p>
        </p:txBody>
      </p:sp>
      <p:sp>
        <p:nvSpPr>
          <p:cNvPr id="24581" name="Slide Number Placeholder 5"/>
          <p:cNvSpPr>
            <a:spLocks noGrp="1"/>
          </p:cNvSpPr>
          <p:nvPr>
            <p:ph type="sldNum" sz="quarter" idx="12"/>
          </p:nvPr>
        </p:nvSpPr>
        <p:spPr bwMode="auto">
          <a:xfrm>
            <a:off x="7897906" y="6474118"/>
            <a:ext cx="990600" cy="365125"/>
          </a:xfrm>
          <a:noFill/>
          <a:ln>
            <a:miter lim="800000"/>
            <a:headEnd/>
            <a:tailEnd/>
          </a:ln>
        </p:spPr>
        <p:txBody>
          <a:bodyPr/>
          <a:lstStyle/>
          <a:p>
            <a:fld id="{77FD6AD0-3C1C-C54F-A4F8-FBE46CFB7179}" type="slidenum">
              <a:rPr lang="en-US" sz="900" smtClean="0"/>
              <a:pPr/>
              <a:t>6</a:t>
            </a:fld>
            <a:endParaRPr lang="en-US" sz="900" dirty="0" smtClean="0"/>
          </a:p>
        </p:txBody>
      </p:sp>
      <p:sp>
        <p:nvSpPr>
          <p:cNvPr id="7" name="Date Placeholder 6"/>
          <p:cNvSpPr>
            <a:spLocks noGrp="1"/>
          </p:cNvSpPr>
          <p:nvPr>
            <p:ph type="dt" sz="half" idx="10"/>
          </p:nvPr>
        </p:nvSpPr>
        <p:spPr>
          <a:xfrm>
            <a:off x="5629835" y="6474118"/>
            <a:ext cx="2133600" cy="365125"/>
          </a:xfrm>
        </p:spPr>
        <p:txBody>
          <a:bodyPr/>
          <a:lstStyle/>
          <a:p>
            <a:fld id="{E84232B9-CA03-1542-8E43-79CEBF1A123F}" type="datetime1">
              <a:rPr lang="en-US" sz="900" smtClean="0"/>
              <a:pPr/>
              <a:t>1/5/16</a:t>
            </a:fld>
            <a:endParaRPr lang="en-US" sz="9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911"/>
            <a:ext cx="9144000" cy="949530"/>
          </a:xfrm>
          <a:solidFill>
            <a:schemeClr val="bg1">
              <a:lumMod val="85000"/>
            </a:schemeClr>
          </a:solidFill>
        </p:spPr>
        <p:txBody>
          <a:bodyPr anchor="ctr">
            <a:noAutofit/>
          </a:bodyPr>
          <a:lstStyle/>
          <a:p>
            <a:pPr marL="342900" lvl="1" indent="4763" algn="l" rtl="0">
              <a:spcBef>
                <a:spcPct val="0"/>
              </a:spcBef>
            </a:pPr>
            <a:r>
              <a:rPr lang="en-US" sz="1400" b="1" dirty="0" smtClean="0">
                <a:solidFill>
                  <a:srgbClr val="18579B"/>
                </a:solidFill>
              </a:rPr>
              <a:t>Background: State of Education for Native American Indians in Urban New Mexico </a:t>
            </a:r>
            <a:r>
              <a:rPr lang="en-US" sz="2000" dirty="0" smtClean="0">
                <a:solidFill>
                  <a:srgbClr val="18579B"/>
                </a:solidFill>
              </a:rPr>
              <a:t/>
            </a:r>
            <a:br>
              <a:rPr lang="en-US" sz="2000" dirty="0" smtClean="0">
                <a:solidFill>
                  <a:srgbClr val="18579B"/>
                </a:solidFill>
              </a:rPr>
            </a:br>
            <a:r>
              <a:rPr lang="en-US" dirty="0" smtClean="0">
                <a:solidFill>
                  <a:srgbClr val="18579B"/>
                </a:solidFill>
              </a:rPr>
              <a:t>NACA was designed and operates with a goal of addressing persistent gap in academic achievements and wellbeing of Native American youth</a:t>
            </a:r>
          </a:p>
        </p:txBody>
      </p:sp>
      <p:graphicFrame>
        <p:nvGraphicFramePr>
          <p:cNvPr id="13" name="Content Placeholder 12"/>
          <p:cNvGraphicFramePr>
            <a:graphicFrameLocks noGrp="1"/>
          </p:cNvGraphicFramePr>
          <p:nvPr>
            <p:ph idx="1"/>
          </p:nvPr>
        </p:nvGraphicFramePr>
        <p:xfrm>
          <a:off x="597783" y="1355945"/>
          <a:ext cx="7986993" cy="44705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2" name="Group 11"/>
          <p:cNvGrpSpPr/>
          <p:nvPr/>
        </p:nvGrpSpPr>
        <p:grpSpPr>
          <a:xfrm>
            <a:off x="750260" y="4636020"/>
            <a:ext cx="7697383" cy="1908215"/>
            <a:chOff x="750260" y="4636020"/>
            <a:chExt cx="7697383" cy="1908215"/>
          </a:xfrm>
        </p:grpSpPr>
        <p:sp>
          <p:nvSpPr>
            <p:cNvPr id="10" name="TextBox 9"/>
            <p:cNvSpPr txBox="1"/>
            <p:nvPr/>
          </p:nvSpPr>
          <p:spPr>
            <a:xfrm>
              <a:off x="750261" y="4788420"/>
              <a:ext cx="7697382" cy="161582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fontAlgn="auto">
                <a:spcBef>
                  <a:spcPts val="0"/>
                </a:spcBef>
                <a:spcAft>
                  <a:spcPts val="0"/>
                </a:spcAft>
                <a:defRPr/>
              </a:pPr>
              <a:endParaRPr lang="en-US" sz="1100" dirty="0" smtClean="0"/>
            </a:p>
            <a:p>
              <a:pPr marL="112713" indent="-112713" fontAlgn="auto">
                <a:spcBef>
                  <a:spcPts val="0"/>
                </a:spcBef>
                <a:spcAft>
                  <a:spcPts val="0"/>
                </a:spcAft>
                <a:defRPr/>
              </a:pPr>
              <a:endParaRPr lang="en-US" sz="1100" b="1" dirty="0" smtClean="0">
                <a:solidFill>
                  <a:srgbClr val="000000"/>
                </a:solidFill>
              </a:endParaRPr>
            </a:p>
            <a:p>
              <a:pPr marL="112713" indent="-112713" fontAlgn="auto">
                <a:spcBef>
                  <a:spcPts val="0"/>
                </a:spcBef>
                <a:spcAft>
                  <a:spcPts val="0"/>
                </a:spcAft>
                <a:buFont typeface="Arial"/>
                <a:buChar char="•"/>
                <a:defRPr/>
              </a:pPr>
              <a:endParaRPr lang="en-US" sz="1100" b="1" dirty="0" smtClean="0">
                <a:solidFill>
                  <a:srgbClr val="000000"/>
                </a:solidFill>
              </a:endParaRPr>
            </a:p>
            <a:p>
              <a:pPr marL="112713" indent="-112713" fontAlgn="auto">
                <a:spcBef>
                  <a:spcPts val="0"/>
                </a:spcBef>
                <a:spcAft>
                  <a:spcPts val="0"/>
                </a:spcAft>
                <a:buFont typeface="Arial"/>
                <a:buChar char="•"/>
                <a:defRPr/>
              </a:pPr>
              <a:endParaRPr lang="en-US" sz="1100" b="1" dirty="0" smtClean="0">
                <a:solidFill>
                  <a:srgbClr val="000000"/>
                </a:solidFill>
              </a:endParaRPr>
            </a:p>
            <a:p>
              <a:pPr marL="112713" indent="-112713" fontAlgn="auto">
                <a:spcBef>
                  <a:spcPts val="0"/>
                </a:spcBef>
                <a:spcAft>
                  <a:spcPts val="0"/>
                </a:spcAft>
                <a:buFont typeface="Arial"/>
                <a:buChar char="•"/>
                <a:defRPr/>
              </a:pPr>
              <a:endParaRPr lang="en-US" sz="1100" b="1" dirty="0" smtClean="0">
                <a:solidFill>
                  <a:srgbClr val="000000"/>
                </a:solidFill>
              </a:endParaRPr>
            </a:p>
            <a:p>
              <a:pPr marL="112713" indent="-112713" fontAlgn="auto">
                <a:spcBef>
                  <a:spcPts val="0"/>
                </a:spcBef>
                <a:spcAft>
                  <a:spcPts val="0"/>
                </a:spcAft>
                <a:buFont typeface="Arial"/>
                <a:buChar char="•"/>
                <a:defRPr/>
              </a:pPr>
              <a:endParaRPr lang="en-US" sz="1100" b="1" dirty="0" smtClean="0">
                <a:solidFill>
                  <a:srgbClr val="000000"/>
                </a:solidFill>
              </a:endParaRPr>
            </a:p>
            <a:p>
              <a:pPr marL="112713" indent="-112713" fontAlgn="auto">
                <a:spcBef>
                  <a:spcPts val="0"/>
                </a:spcBef>
                <a:spcAft>
                  <a:spcPts val="0"/>
                </a:spcAft>
                <a:buFont typeface="Arial"/>
                <a:buChar char="•"/>
                <a:defRPr/>
              </a:pPr>
              <a:endParaRPr lang="en-US" sz="1100" b="1" dirty="0" smtClean="0">
                <a:solidFill>
                  <a:srgbClr val="000000"/>
                </a:solidFill>
              </a:endParaRPr>
            </a:p>
            <a:p>
              <a:pPr marL="112713" indent="-112713" fontAlgn="auto">
                <a:spcBef>
                  <a:spcPts val="0"/>
                </a:spcBef>
                <a:spcAft>
                  <a:spcPts val="0"/>
                </a:spcAft>
                <a:buFont typeface="Arial"/>
                <a:buChar char="•"/>
                <a:defRPr/>
              </a:pPr>
              <a:endParaRPr lang="en-US" sz="1100" b="1" dirty="0" smtClean="0">
                <a:solidFill>
                  <a:srgbClr val="000000"/>
                </a:solidFill>
              </a:endParaRPr>
            </a:p>
            <a:p>
              <a:pPr marL="112713" indent="-112713" fontAlgn="auto">
                <a:spcBef>
                  <a:spcPts val="0"/>
                </a:spcBef>
                <a:spcAft>
                  <a:spcPts val="0"/>
                </a:spcAft>
                <a:buFont typeface="Arial"/>
                <a:buChar char="•"/>
                <a:defRPr/>
              </a:pPr>
              <a:endParaRPr lang="en-US" sz="1100" b="1" dirty="0" smtClean="0">
                <a:solidFill>
                  <a:srgbClr val="000000"/>
                </a:solidFill>
              </a:endParaRPr>
            </a:p>
          </p:txBody>
        </p:sp>
        <p:sp>
          <p:nvSpPr>
            <p:cNvPr id="5" name="TextBox 4"/>
            <p:cNvSpPr txBox="1"/>
            <p:nvPr/>
          </p:nvSpPr>
          <p:spPr>
            <a:xfrm>
              <a:off x="750260" y="4636020"/>
              <a:ext cx="5726741" cy="190821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a:spAutoFit/>
            </a:bodyPr>
            <a:lstStyle/>
            <a:p>
              <a:pPr fontAlgn="auto">
                <a:spcBef>
                  <a:spcPts val="0"/>
                </a:spcBef>
                <a:spcAft>
                  <a:spcPts val="0"/>
                </a:spcAft>
                <a:defRPr/>
              </a:pPr>
              <a:endParaRPr lang="en-US" sz="1100" dirty="0" smtClean="0"/>
            </a:p>
            <a:p>
              <a:pPr marL="112713" indent="-112713" fontAlgn="auto">
                <a:spcBef>
                  <a:spcPts val="0"/>
                </a:spcBef>
                <a:spcAft>
                  <a:spcPts val="0"/>
                </a:spcAft>
                <a:buFont typeface="Arial"/>
                <a:buChar char="•"/>
                <a:defRPr/>
              </a:pPr>
              <a:endParaRPr lang="en-US" sz="1100" b="1" dirty="0" smtClean="0">
                <a:solidFill>
                  <a:srgbClr val="000000"/>
                </a:solidFill>
              </a:endParaRPr>
            </a:p>
            <a:p>
              <a:pPr marL="112713" indent="-112713" fontAlgn="auto">
                <a:spcBef>
                  <a:spcPts val="0"/>
                </a:spcBef>
                <a:spcAft>
                  <a:spcPts val="600"/>
                </a:spcAft>
                <a:buFont typeface="Arial"/>
                <a:buChar char="•"/>
                <a:defRPr/>
              </a:pPr>
              <a:r>
                <a:rPr lang="en-US" sz="1000" b="1" dirty="0" smtClean="0">
                  <a:solidFill>
                    <a:srgbClr val="244A58"/>
                  </a:solidFill>
                </a:rPr>
                <a:t>Highest </a:t>
              </a:r>
              <a:r>
                <a:rPr lang="en-US" sz="1000" b="1" dirty="0">
                  <a:solidFill>
                    <a:srgbClr val="244A58"/>
                  </a:solidFill>
                </a:rPr>
                <a:t>suicide rate. </a:t>
              </a:r>
              <a:r>
                <a:rPr lang="en-US" sz="1000" dirty="0">
                  <a:solidFill>
                    <a:srgbClr val="244A58"/>
                  </a:solidFill>
                </a:rPr>
                <a:t>Native American Youth more than twice more </a:t>
              </a:r>
              <a:r>
                <a:rPr lang="en-US" sz="1000" dirty="0" smtClean="0">
                  <a:solidFill>
                    <a:srgbClr val="244A58"/>
                  </a:solidFill>
                </a:rPr>
                <a:t>likely </a:t>
              </a:r>
              <a:r>
                <a:rPr lang="en-US" sz="1000" dirty="0">
                  <a:solidFill>
                    <a:srgbClr val="244A58"/>
                  </a:solidFill>
                </a:rPr>
                <a:t>to commit </a:t>
              </a:r>
              <a:r>
                <a:rPr lang="en-US" sz="1000" dirty="0" smtClean="0">
                  <a:solidFill>
                    <a:srgbClr val="244A58"/>
                  </a:solidFill>
                </a:rPr>
                <a:t>suicide (</a:t>
              </a:r>
              <a:r>
                <a:rPr lang="en-US" sz="1000" dirty="0">
                  <a:solidFill>
                    <a:srgbClr val="244A58"/>
                  </a:solidFill>
                </a:rPr>
                <a:t>27.99 per 100,000 males in 15-24 age range); 1999 ~ 2004</a:t>
              </a:r>
            </a:p>
            <a:p>
              <a:pPr marL="112713" indent="-112713" fontAlgn="auto">
                <a:spcBef>
                  <a:spcPts val="0"/>
                </a:spcBef>
                <a:spcAft>
                  <a:spcPts val="600"/>
                </a:spcAft>
                <a:buFont typeface="Arial"/>
                <a:buChar char="•"/>
                <a:defRPr/>
              </a:pPr>
              <a:r>
                <a:rPr lang="en-US" sz="1000" b="1" dirty="0">
                  <a:solidFill>
                    <a:srgbClr val="244A58"/>
                  </a:solidFill>
                </a:rPr>
                <a:t>Highest use of alcohol, tobacco, and drug use </a:t>
              </a:r>
              <a:r>
                <a:rPr lang="en-US" sz="1000" dirty="0">
                  <a:solidFill>
                    <a:srgbClr val="244A58"/>
                  </a:solidFill>
                </a:rPr>
                <a:t>among children ages 12-17 </a:t>
              </a:r>
              <a:r>
                <a:rPr lang="en-US" sz="1000" dirty="0" smtClean="0">
                  <a:solidFill>
                    <a:srgbClr val="244A58"/>
                  </a:solidFill>
                </a:rPr>
                <a:t>in </a:t>
              </a:r>
              <a:r>
                <a:rPr lang="en-US" sz="1000" dirty="0">
                  <a:solidFill>
                    <a:srgbClr val="244A58"/>
                  </a:solidFill>
                </a:rPr>
                <a:t>the</a:t>
              </a:r>
              <a:r>
                <a:rPr lang="en-US" sz="1000" dirty="0" smtClean="0">
                  <a:solidFill>
                    <a:srgbClr val="244A58"/>
                  </a:solidFill>
                </a:rPr>
                <a:t> past </a:t>
              </a:r>
              <a:r>
                <a:rPr lang="en-US" sz="1000" dirty="0">
                  <a:solidFill>
                    <a:srgbClr val="244A58"/>
                  </a:solidFill>
                </a:rPr>
                <a:t>month (Alcohol: 21% vs. 11% total , Cigarettes: 21.2% vs. 10.4% total,</a:t>
              </a:r>
              <a:r>
                <a:rPr lang="en-US" sz="1000" dirty="0" smtClean="0">
                  <a:solidFill>
                    <a:srgbClr val="244A58"/>
                  </a:solidFill>
                </a:rPr>
                <a:t> Marijuana</a:t>
              </a:r>
              <a:r>
                <a:rPr lang="en-US" sz="1000" dirty="0">
                  <a:solidFill>
                    <a:srgbClr val="244A58"/>
                  </a:solidFill>
                </a:rPr>
                <a:t>:</a:t>
              </a:r>
              <a:r>
                <a:rPr lang="en-US" sz="1000" dirty="0" smtClean="0">
                  <a:solidFill>
                    <a:srgbClr val="244A58"/>
                  </a:solidFill>
                </a:rPr>
                <a:t> 11</a:t>
              </a:r>
              <a:r>
                <a:rPr lang="en-US" sz="1000" dirty="0">
                  <a:solidFill>
                    <a:srgbClr val="244A58"/>
                  </a:solidFill>
                </a:rPr>
                <a:t>/3% vs. 6.7% for Black and 8% for Asian; 2006)</a:t>
              </a:r>
            </a:p>
            <a:p>
              <a:pPr marL="112713" indent="-112713" fontAlgn="auto">
                <a:spcBef>
                  <a:spcPts val="0"/>
                </a:spcBef>
                <a:spcAft>
                  <a:spcPts val="600"/>
                </a:spcAft>
                <a:buFont typeface="Arial"/>
                <a:buChar char="•"/>
                <a:defRPr/>
              </a:pPr>
              <a:r>
                <a:rPr lang="en-US" sz="1000" b="1" dirty="0">
                  <a:solidFill>
                    <a:srgbClr val="244A58"/>
                  </a:solidFill>
                </a:rPr>
                <a:t>More violence at school</a:t>
              </a:r>
              <a:r>
                <a:rPr lang="en-US" sz="1000" dirty="0">
                  <a:solidFill>
                    <a:srgbClr val="244A58"/>
                  </a:solidFill>
                </a:rPr>
                <a:t>: 22% of students in grades 9-12  engaged in physical</a:t>
              </a:r>
              <a:r>
                <a:rPr lang="en-US" sz="1000" dirty="0" smtClean="0">
                  <a:solidFill>
                    <a:srgbClr val="244A58"/>
                  </a:solidFill>
                </a:rPr>
                <a:t> fight (</a:t>
              </a:r>
              <a:r>
                <a:rPr lang="en-US" sz="1000" dirty="0">
                  <a:solidFill>
                    <a:srgbClr val="244A58"/>
                  </a:solidFill>
                </a:rPr>
                <a:t>vs. 13.6% total) and 9.8% threatened or injured with a weapon (vs. 7.9% total)</a:t>
              </a:r>
              <a:r>
                <a:rPr lang="en-US" sz="1000" dirty="0" smtClean="0">
                  <a:solidFill>
                    <a:srgbClr val="244A58"/>
                  </a:solidFill>
                </a:rPr>
                <a:t> in </a:t>
              </a:r>
              <a:r>
                <a:rPr lang="en-US" sz="1000" dirty="0">
                  <a:solidFill>
                    <a:srgbClr val="244A58"/>
                  </a:solidFill>
                </a:rPr>
                <a:t>the past 12 months; 2006 </a:t>
              </a:r>
              <a:r>
                <a:rPr lang="en-US" sz="1000" dirty="0" smtClean="0">
                  <a:solidFill>
                    <a:srgbClr val="244A58"/>
                  </a:solidFill>
                </a:rPr>
                <a:t> </a:t>
              </a:r>
            </a:p>
            <a:p>
              <a:pPr marL="112713" indent="-112713" fontAlgn="auto">
                <a:spcBef>
                  <a:spcPts val="0"/>
                </a:spcBef>
                <a:spcAft>
                  <a:spcPts val="0"/>
                </a:spcAft>
                <a:defRPr/>
              </a:pPr>
              <a:endParaRPr lang="en-US" sz="1100" dirty="0">
                <a:solidFill>
                  <a:srgbClr val="244A58"/>
                </a:solidFill>
              </a:endParaRPr>
            </a:p>
          </p:txBody>
        </p:sp>
      </p:grpSp>
      <p:sp>
        <p:nvSpPr>
          <p:cNvPr id="6" name="Rectangle 5"/>
          <p:cNvSpPr>
            <a:spLocks noChangeArrowheads="1"/>
          </p:cNvSpPr>
          <p:nvPr/>
        </p:nvSpPr>
        <p:spPr bwMode="auto">
          <a:xfrm>
            <a:off x="750261" y="4562995"/>
            <a:ext cx="7697382" cy="328613"/>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pPr fontAlgn="auto">
              <a:spcBef>
                <a:spcPts val="0"/>
              </a:spcBef>
              <a:spcAft>
                <a:spcPts val="0"/>
              </a:spcAft>
              <a:defRPr/>
            </a:pPr>
            <a:r>
              <a:rPr lang="en-US" sz="1200" dirty="0">
                <a:solidFill>
                  <a:srgbClr val="244A58"/>
                </a:solidFill>
                <a:latin typeface="+mn-lt"/>
                <a:ea typeface="+mn-ea"/>
                <a:cs typeface="+mn-cs"/>
              </a:rPr>
              <a:t>Other warning signs of student well being  </a:t>
            </a:r>
          </a:p>
        </p:txBody>
      </p:sp>
      <p:sp>
        <p:nvSpPr>
          <p:cNvPr id="8" name="TextBox 7"/>
          <p:cNvSpPr txBox="1"/>
          <p:nvPr/>
        </p:nvSpPr>
        <p:spPr>
          <a:xfrm>
            <a:off x="664309" y="996464"/>
            <a:ext cx="5812692" cy="292388"/>
          </a:xfrm>
          <a:prstGeom prst="rect">
            <a:avLst/>
          </a:prstGeom>
          <a:noFill/>
        </p:spPr>
        <p:txBody>
          <a:bodyPr wrap="square" rtlCol="0">
            <a:spAutoFit/>
          </a:bodyPr>
          <a:lstStyle/>
          <a:p>
            <a:r>
              <a:rPr lang="en-US" sz="1300" b="1" dirty="0" smtClean="0">
                <a:solidFill>
                  <a:srgbClr val="244A58"/>
                </a:solidFill>
              </a:rPr>
              <a:t>Persistent gap in academic achievement for Native American youth</a:t>
            </a:r>
            <a:endParaRPr lang="en-US" sz="1300" b="1" dirty="0">
              <a:solidFill>
                <a:srgbClr val="244A58"/>
              </a:solidFill>
            </a:endParaRPr>
          </a:p>
        </p:txBody>
      </p:sp>
      <p:sp>
        <p:nvSpPr>
          <p:cNvPr id="14" name="Oval 13"/>
          <p:cNvSpPr/>
          <p:nvPr/>
        </p:nvSpPr>
        <p:spPr>
          <a:xfrm>
            <a:off x="6318254" y="4202544"/>
            <a:ext cx="2825746" cy="2201703"/>
          </a:xfrm>
          <a:prstGeom prst="ellipse">
            <a:avLst/>
          </a:prstGeom>
          <a:ln>
            <a:noFill/>
          </a:ln>
          <a:effectLst>
            <a:outerShdw blurRad="63500" dist="25400" dir="5400000" sx="101000" sy="101000" rotWithShape="0">
              <a:srgbClr val="000000">
                <a:alpha val="40000"/>
              </a:srgbClr>
            </a:outerShdw>
            <a:softEdge rad="88900"/>
          </a:effectLst>
        </p:spPr>
        <p:style>
          <a:lnRef idx="1">
            <a:schemeClr val="accent4"/>
          </a:lnRef>
          <a:fillRef idx="3">
            <a:schemeClr val="accent4"/>
          </a:fillRef>
          <a:effectRef idx="2">
            <a:schemeClr val="accent4"/>
          </a:effectRef>
          <a:fontRef idx="minor">
            <a:schemeClr val="lt1"/>
          </a:fontRef>
        </p:style>
        <p:txBody>
          <a:bodyPr lIns="0" tIns="0" rIns="0" bIns="0" rtlCol="0" anchor="ctr"/>
          <a:lstStyle/>
          <a:p>
            <a:pPr algn="ctr"/>
            <a:r>
              <a:rPr lang="en-US" sz="1100" b="1" dirty="0" smtClean="0">
                <a:solidFill>
                  <a:schemeClr val="accent2"/>
                </a:solidFill>
              </a:rPr>
              <a:t>Key issues driving these concerning outcomes include </a:t>
            </a:r>
          </a:p>
          <a:p>
            <a:pPr marL="173038" indent="-173038">
              <a:buFont typeface="Arial"/>
              <a:buChar char="•"/>
            </a:pPr>
            <a:r>
              <a:rPr lang="en-US" sz="1100" dirty="0" smtClean="0">
                <a:solidFill>
                  <a:schemeClr val="accent2"/>
                </a:solidFill>
              </a:rPr>
              <a:t>“</a:t>
            </a:r>
            <a:r>
              <a:rPr lang="en-US" sz="1100" b="1" dirty="0" smtClean="0">
                <a:solidFill>
                  <a:schemeClr val="accent2"/>
                </a:solidFill>
              </a:rPr>
              <a:t>Poverty-plus” socio-economic status</a:t>
            </a:r>
            <a:r>
              <a:rPr lang="en-US" sz="1100" dirty="0" smtClean="0">
                <a:solidFill>
                  <a:schemeClr val="accent2"/>
                </a:solidFill>
              </a:rPr>
              <a:t> </a:t>
            </a:r>
            <a:r>
              <a:rPr lang="en-US" sz="900" dirty="0" smtClean="0">
                <a:solidFill>
                  <a:schemeClr val="accent2"/>
                </a:solidFill>
              </a:rPr>
              <a:t>(e.g., low income, minority, low parent educational attainment etc.)</a:t>
            </a:r>
            <a:endParaRPr lang="en-US" sz="1100" dirty="0" smtClean="0">
              <a:solidFill>
                <a:schemeClr val="accent2"/>
              </a:solidFill>
            </a:endParaRPr>
          </a:p>
          <a:p>
            <a:pPr marL="173038" indent="-173038">
              <a:buFont typeface="Arial"/>
              <a:buChar char="•"/>
            </a:pPr>
            <a:r>
              <a:rPr lang="en-US" sz="1100" b="1" dirty="0" smtClean="0">
                <a:solidFill>
                  <a:schemeClr val="accent2"/>
                </a:solidFill>
              </a:rPr>
              <a:t>Culturally insensitive school curriculum and environment </a:t>
            </a:r>
            <a:endParaRPr lang="en-US" sz="1100" b="1" dirty="0">
              <a:solidFill>
                <a:schemeClr val="accent2"/>
              </a:solidFill>
            </a:endParaRPr>
          </a:p>
        </p:txBody>
      </p:sp>
      <p:sp>
        <p:nvSpPr>
          <p:cNvPr id="11" name="Date Placeholder 10"/>
          <p:cNvSpPr>
            <a:spLocks noGrp="1"/>
          </p:cNvSpPr>
          <p:nvPr>
            <p:ph type="dt" sz="half" idx="10"/>
          </p:nvPr>
        </p:nvSpPr>
        <p:spPr>
          <a:xfrm>
            <a:off x="5621015" y="6482919"/>
            <a:ext cx="2133600" cy="365125"/>
          </a:xfrm>
        </p:spPr>
        <p:txBody>
          <a:bodyPr/>
          <a:lstStyle/>
          <a:p>
            <a:fld id="{0787817B-B15E-D043-A9E0-D440FCDAA2F6}" type="datetime1">
              <a:rPr lang="en-US" sz="900" smtClean="0"/>
              <a:pPr/>
              <a:t>1/5/16</a:t>
            </a:fld>
            <a:endParaRPr lang="en-US" sz="900"/>
          </a:p>
        </p:txBody>
      </p:sp>
      <p:sp>
        <p:nvSpPr>
          <p:cNvPr id="15" name="Slide Number Placeholder 14"/>
          <p:cNvSpPr>
            <a:spLocks noGrp="1"/>
          </p:cNvSpPr>
          <p:nvPr>
            <p:ph type="sldNum" sz="quarter" idx="12"/>
          </p:nvPr>
        </p:nvSpPr>
        <p:spPr>
          <a:xfrm>
            <a:off x="7889086" y="6482919"/>
            <a:ext cx="990600" cy="365125"/>
          </a:xfrm>
        </p:spPr>
        <p:txBody>
          <a:bodyPr/>
          <a:lstStyle/>
          <a:p>
            <a:fld id="{D40F320C-B9C4-C043-A353-A08A4C7BBAD5}" type="slidenum">
              <a:rPr lang="en-US" sz="900" smtClean="0"/>
              <a:pPr/>
              <a:t>7</a:t>
            </a:fld>
            <a:endParaRPr lang="en-US" sz="900" dirty="0"/>
          </a:p>
        </p:txBody>
      </p:sp>
      <p:sp>
        <p:nvSpPr>
          <p:cNvPr id="16" name="Footer Placeholder 15"/>
          <p:cNvSpPr>
            <a:spLocks noGrp="1"/>
          </p:cNvSpPr>
          <p:nvPr>
            <p:ph type="ftr" sz="quarter" idx="11"/>
          </p:nvPr>
        </p:nvSpPr>
        <p:spPr>
          <a:xfrm>
            <a:off x="255638" y="6482919"/>
            <a:ext cx="4840941" cy="365125"/>
          </a:xfrm>
        </p:spPr>
        <p:txBody>
          <a:bodyPr/>
          <a:lstStyle/>
          <a:p>
            <a:r>
              <a:rPr lang="en-US" sz="900" dirty="0" smtClean="0"/>
              <a:t>Native American Community Academy</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40431"/>
          </a:xfrm>
          <a:solidFill>
            <a:schemeClr val="bg1">
              <a:lumMod val="85000"/>
            </a:schemeClr>
          </a:solidFill>
        </p:spPr>
        <p:txBody>
          <a:bodyPr anchor="ctr">
            <a:noAutofit/>
          </a:bodyPr>
          <a:lstStyle/>
          <a:p>
            <a:pPr marL="342900" lvl="1" indent="4763" algn="l" rtl="0">
              <a:spcBef>
                <a:spcPct val="0"/>
              </a:spcBef>
            </a:pPr>
            <a:r>
              <a:rPr lang="en-US" sz="1400" b="1" dirty="0" smtClean="0">
                <a:solidFill>
                  <a:schemeClr val="tx2">
                    <a:lumMod val="75000"/>
                    <a:lumOff val="25000"/>
                  </a:schemeClr>
                </a:solidFill>
              </a:rPr>
              <a:t>NACA Overview and Outcome </a:t>
            </a:r>
            <a:r>
              <a:rPr lang="en-US" sz="1400" dirty="0" smtClean="0">
                <a:solidFill>
                  <a:schemeClr val="tx2">
                    <a:lumMod val="75000"/>
                    <a:lumOff val="25000"/>
                  </a:schemeClr>
                </a:solidFill>
              </a:rPr>
              <a:t/>
            </a:r>
            <a:br>
              <a:rPr lang="en-US" sz="1400" dirty="0" smtClean="0">
                <a:solidFill>
                  <a:schemeClr val="tx2">
                    <a:lumMod val="75000"/>
                    <a:lumOff val="25000"/>
                  </a:schemeClr>
                </a:solidFill>
              </a:rPr>
            </a:br>
            <a:r>
              <a:rPr lang="en-US" dirty="0" smtClean="0">
                <a:solidFill>
                  <a:schemeClr val="tx2">
                    <a:lumMod val="75000"/>
                    <a:lumOff val="25000"/>
                  </a:schemeClr>
                </a:solidFill>
              </a:rPr>
              <a:t>NACA engages and strengthens the community and aims to develops strong leaders who are academically prepared, secure in their identity and healthy</a:t>
            </a:r>
          </a:p>
        </p:txBody>
      </p:sp>
      <p:sp>
        <p:nvSpPr>
          <p:cNvPr id="10" name="Rectangle 9"/>
          <p:cNvSpPr/>
          <p:nvPr/>
        </p:nvSpPr>
        <p:spPr>
          <a:xfrm>
            <a:off x="506149" y="2555170"/>
            <a:ext cx="1783760" cy="91264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b="1" dirty="0" smtClean="0">
                <a:solidFill>
                  <a:srgbClr val="244A58"/>
                </a:solidFill>
              </a:rPr>
              <a:t>Native American Community in </a:t>
            </a:r>
          </a:p>
          <a:p>
            <a:pPr algn="ctr"/>
            <a:r>
              <a:rPr lang="en-US" sz="1300" b="1" dirty="0" smtClean="0">
                <a:solidFill>
                  <a:srgbClr val="244A58"/>
                </a:solidFill>
              </a:rPr>
              <a:t>Albuquerque, NM </a:t>
            </a:r>
            <a:endParaRPr lang="en-US" sz="1300" b="1" dirty="0">
              <a:solidFill>
                <a:srgbClr val="244A58"/>
              </a:solidFill>
            </a:endParaRPr>
          </a:p>
        </p:txBody>
      </p:sp>
      <p:sp>
        <p:nvSpPr>
          <p:cNvPr id="11" name="TextBox 10"/>
          <p:cNvSpPr txBox="1"/>
          <p:nvPr/>
        </p:nvSpPr>
        <p:spPr>
          <a:xfrm>
            <a:off x="2375149" y="2484709"/>
            <a:ext cx="6139847" cy="1246495"/>
          </a:xfrm>
          <a:prstGeom prst="rect">
            <a:avLst/>
          </a:prstGeom>
          <a:noFill/>
        </p:spPr>
        <p:txBody>
          <a:bodyPr wrap="square" rtlCol="0">
            <a:spAutoFit/>
          </a:bodyPr>
          <a:lstStyle/>
          <a:p>
            <a:pPr marL="114300" indent="-114300">
              <a:spcAft>
                <a:spcPts val="600"/>
              </a:spcAft>
              <a:buFont typeface="Arial"/>
              <a:buChar char="•"/>
            </a:pPr>
            <a:r>
              <a:rPr lang="en-US" sz="1300" dirty="0" smtClean="0">
                <a:solidFill>
                  <a:srgbClr val="244A58"/>
                </a:solidFill>
              </a:rPr>
              <a:t>Approximately 5,500 Native American students in Albuquerque, NM out of a total 87,000 students (6.3%)</a:t>
            </a:r>
          </a:p>
          <a:p>
            <a:pPr marL="114300" indent="-114300">
              <a:spcAft>
                <a:spcPts val="600"/>
              </a:spcAft>
              <a:buFont typeface="Arial"/>
              <a:buChar char="•"/>
            </a:pPr>
            <a:r>
              <a:rPr lang="en-US" sz="1300" dirty="0" smtClean="0">
                <a:solidFill>
                  <a:srgbClr val="244A58"/>
                </a:solidFill>
              </a:rPr>
              <a:t>66% of Native American families live in urban areas</a:t>
            </a:r>
          </a:p>
          <a:p>
            <a:pPr marL="114300" indent="-114300">
              <a:spcAft>
                <a:spcPts val="600"/>
              </a:spcAft>
              <a:buFont typeface="Arial"/>
              <a:buChar char="•"/>
            </a:pPr>
            <a:r>
              <a:rPr lang="en-US" sz="1300" b="1" dirty="0" smtClean="0">
                <a:solidFill>
                  <a:srgbClr val="244A58"/>
                </a:solidFill>
              </a:rPr>
              <a:t>NACA is the only school for Native American students </a:t>
            </a:r>
            <a:r>
              <a:rPr lang="en-US" sz="1300" dirty="0" smtClean="0">
                <a:solidFill>
                  <a:srgbClr val="244A58"/>
                </a:solidFill>
              </a:rPr>
              <a:t>in the metro Albuquerque area</a:t>
            </a:r>
          </a:p>
        </p:txBody>
      </p:sp>
      <p:sp>
        <p:nvSpPr>
          <p:cNvPr id="13" name="Rectangle 12"/>
          <p:cNvSpPr/>
          <p:nvPr/>
        </p:nvSpPr>
        <p:spPr>
          <a:xfrm>
            <a:off x="515770" y="3899671"/>
            <a:ext cx="1783760" cy="95723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b="1" dirty="0" smtClean="0">
                <a:solidFill>
                  <a:srgbClr val="244A58"/>
                </a:solidFill>
              </a:rPr>
              <a:t>NACA Background and Key Facts</a:t>
            </a:r>
            <a:endParaRPr lang="en-US" sz="1300" b="1" dirty="0">
              <a:solidFill>
                <a:srgbClr val="244A58"/>
              </a:solidFill>
            </a:endParaRPr>
          </a:p>
        </p:txBody>
      </p:sp>
      <p:sp>
        <p:nvSpPr>
          <p:cNvPr id="14" name="TextBox 13"/>
          <p:cNvSpPr txBox="1"/>
          <p:nvPr/>
        </p:nvSpPr>
        <p:spPr>
          <a:xfrm>
            <a:off x="2384482" y="3818087"/>
            <a:ext cx="6130920" cy="2877711"/>
          </a:xfrm>
          <a:prstGeom prst="rect">
            <a:avLst/>
          </a:prstGeom>
          <a:noFill/>
        </p:spPr>
        <p:txBody>
          <a:bodyPr wrap="square" rtlCol="0">
            <a:spAutoFit/>
          </a:bodyPr>
          <a:lstStyle/>
          <a:p>
            <a:pPr marL="114300" indent="-114300">
              <a:spcAft>
                <a:spcPts val="600"/>
              </a:spcAft>
              <a:buFont typeface="Arial"/>
              <a:buChar char="•"/>
            </a:pPr>
            <a:r>
              <a:rPr lang="en-US" sz="1300" dirty="0" smtClean="0">
                <a:solidFill>
                  <a:srgbClr val="244A58"/>
                </a:solidFill>
              </a:rPr>
              <a:t>Founded in </a:t>
            </a:r>
            <a:r>
              <a:rPr lang="en-US" sz="1300" b="1" dirty="0" smtClean="0">
                <a:solidFill>
                  <a:srgbClr val="244A58"/>
                </a:solidFill>
              </a:rPr>
              <a:t>2006 </a:t>
            </a:r>
            <a:r>
              <a:rPr lang="en-US" sz="1300" dirty="0" smtClean="0">
                <a:solidFill>
                  <a:srgbClr val="244A58"/>
                </a:solidFill>
              </a:rPr>
              <a:t>as </a:t>
            </a:r>
            <a:r>
              <a:rPr lang="en-US" sz="1300" b="1" dirty="0" smtClean="0">
                <a:solidFill>
                  <a:srgbClr val="244A58"/>
                </a:solidFill>
              </a:rPr>
              <a:t>tuition-free </a:t>
            </a:r>
            <a:r>
              <a:rPr lang="en-US" sz="1300" dirty="0" smtClean="0">
                <a:solidFill>
                  <a:srgbClr val="244A58"/>
                </a:solidFill>
              </a:rPr>
              <a:t>charter school; currently serves </a:t>
            </a:r>
            <a:r>
              <a:rPr lang="en-US" sz="1300" b="1" dirty="0" smtClean="0">
                <a:solidFill>
                  <a:srgbClr val="244A58"/>
                </a:solidFill>
              </a:rPr>
              <a:t>268</a:t>
            </a:r>
            <a:r>
              <a:rPr lang="en-US" sz="1300" dirty="0" smtClean="0">
                <a:solidFill>
                  <a:srgbClr val="244A58"/>
                </a:solidFill>
              </a:rPr>
              <a:t> students in </a:t>
            </a:r>
            <a:r>
              <a:rPr lang="en-US" sz="1300" b="1" dirty="0" smtClean="0">
                <a:solidFill>
                  <a:srgbClr val="244A58"/>
                </a:solidFill>
              </a:rPr>
              <a:t>Grades 6-10</a:t>
            </a:r>
          </a:p>
          <a:p>
            <a:pPr marL="114300" indent="-114300">
              <a:spcAft>
                <a:spcPts val="600"/>
              </a:spcAft>
              <a:buFont typeface="Arial"/>
              <a:buChar char="•"/>
            </a:pPr>
            <a:r>
              <a:rPr lang="en-US" sz="1300" b="1" dirty="0" smtClean="0">
                <a:solidFill>
                  <a:srgbClr val="244A58"/>
                </a:solidFill>
              </a:rPr>
              <a:t>Community-led Initial planning: </a:t>
            </a:r>
            <a:r>
              <a:rPr lang="en-US" sz="1300" dirty="0" smtClean="0">
                <a:solidFill>
                  <a:srgbClr val="244A58"/>
                </a:solidFill>
              </a:rPr>
              <a:t>NACA was designed in collaboration with 150 community members to establish a school that reflects their values/priorities including personal wellness, cultural identity, and academic preparation  </a:t>
            </a:r>
            <a:endParaRPr lang="en-US" sz="1300" b="1" dirty="0" smtClean="0">
              <a:solidFill>
                <a:srgbClr val="244A58"/>
              </a:solidFill>
            </a:endParaRPr>
          </a:p>
          <a:p>
            <a:pPr marL="114300" indent="-114300">
              <a:spcAft>
                <a:spcPts val="600"/>
              </a:spcAft>
              <a:buFont typeface="Arial"/>
              <a:buChar char="•"/>
            </a:pPr>
            <a:r>
              <a:rPr lang="en-US" sz="1300" b="1" dirty="0" smtClean="0">
                <a:solidFill>
                  <a:srgbClr val="244A58"/>
                </a:solidFill>
              </a:rPr>
              <a:t>95% Native American students </a:t>
            </a:r>
            <a:r>
              <a:rPr lang="en-US" sz="1300" dirty="0" smtClean="0">
                <a:solidFill>
                  <a:srgbClr val="244A58"/>
                </a:solidFill>
              </a:rPr>
              <a:t>representing </a:t>
            </a:r>
            <a:r>
              <a:rPr lang="en-US" sz="1300" b="1" dirty="0" smtClean="0">
                <a:solidFill>
                  <a:srgbClr val="244A58"/>
                </a:solidFill>
              </a:rPr>
              <a:t>more than 40 federally recognized tribes</a:t>
            </a:r>
          </a:p>
          <a:p>
            <a:pPr marL="114300" indent="-114300">
              <a:spcAft>
                <a:spcPts val="600"/>
              </a:spcAft>
              <a:buFont typeface="Arial"/>
              <a:buChar char="•"/>
            </a:pPr>
            <a:r>
              <a:rPr lang="en-US" sz="1300" b="1" dirty="0" smtClean="0">
                <a:solidFill>
                  <a:srgbClr val="244A58"/>
                </a:solidFill>
              </a:rPr>
              <a:t>69% of students qualify for free or reduced lunch (Title 1 School)</a:t>
            </a:r>
            <a:endParaRPr lang="en-US" sz="1300" dirty="0" smtClean="0">
              <a:solidFill>
                <a:srgbClr val="244A58"/>
              </a:solidFill>
            </a:endParaRPr>
          </a:p>
          <a:p>
            <a:pPr marL="114300" indent="-114300">
              <a:spcAft>
                <a:spcPts val="600"/>
              </a:spcAft>
              <a:buFont typeface="Arial"/>
              <a:buChar char="•"/>
            </a:pPr>
            <a:r>
              <a:rPr lang="en-US" sz="1300" b="1" dirty="0" smtClean="0">
                <a:solidFill>
                  <a:srgbClr val="244A58"/>
                </a:solidFill>
              </a:rPr>
              <a:t>Total 41 staff </a:t>
            </a:r>
            <a:r>
              <a:rPr lang="en-US" sz="1300" dirty="0" smtClean="0">
                <a:solidFill>
                  <a:srgbClr val="244A58"/>
                </a:solidFill>
              </a:rPr>
              <a:t>(32 teachers/instructors/student support);  </a:t>
            </a:r>
            <a:r>
              <a:rPr lang="en-US" sz="1300" b="1" dirty="0" smtClean="0">
                <a:solidFill>
                  <a:srgbClr val="244A58"/>
                </a:solidFill>
              </a:rPr>
              <a:t>63% of total staff Native American (75% of teachers/instructors/student support); 52% hold Masters’ degree or higher</a:t>
            </a:r>
          </a:p>
          <a:p>
            <a:pPr marL="114300" indent="-114300">
              <a:spcAft>
                <a:spcPts val="600"/>
              </a:spcAft>
              <a:buFont typeface="Arial"/>
              <a:buChar char="•"/>
            </a:pPr>
            <a:endParaRPr lang="en-US" sz="1300" b="1" dirty="0" smtClean="0">
              <a:solidFill>
                <a:srgbClr val="244A58"/>
              </a:solidFill>
            </a:endParaRPr>
          </a:p>
        </p:txBody>
      </p:sp>
      <p:sp>
        <p:nvSpPr>
          <p:cNvPr id="18" name="Rounded Rectangle 17"/>
          <p:cNvSpPr/>
          <p:nvPr/>
        </p:nvSpPr>
        <p:spPr>
          <a:xfrm>
            <a:off x="506149" y="917260"/>
            <a:ext cx="8161601" cy="1392553"/>
          </a:xfrm>
          <a:prstGeom prst="roundRect">
            <a:avLst/>
          </a:prstGeom>
          <a:effectLst>
            <a:outerShdw blurRad="63500" dist="25400" dir="5400000" sx="101000" sy="101000" rotWithShape="0">
              <a:srgbClr val="000000">
                <a:alpha val="40000"/>
              </a:srgbClr>
            </a:outerShdw>
            <a:softEdge rad="63500"/>
          </a:effectLst>
        </p:spPr>
        <p:style>
          <a:lnRef idx="1">
            <a:schemeClr val="accent4"/>
          </a:lnRef>
          <a:fillRef idx="3">
            <a:schemeClr val="accent4"/>
          </a:fillRef>
          <a:effectRef idx="2">
            <a:schemeClr val="accent4"/>
          </a:effectRef>
          <a:fontRef idx="minor">
            <a:schemeClr val="lt1"/>
          </a:fontRef>
        </p:style>
        <p:txBody>
          <a:bodyPr tIns="182880" rtlCol="0" anchor="ctr"/>
          <a:lstStyle/>
          <a:p>
            <a:pPr algn="ctr"/>
            <a:r>
              <a:rPr lang="en-US" sz="1400" b="1" dirty="0" smtClean="0">
                <a:solidFill>
                  <a:schemeClr val="accent2"/>
                </a:solidFill>
              </a:rPr>
              <a:t>NACA MISSION</a:t>
            </a:r>
          </a:p>
          <a:p>
            <a:pPr algn="ctr"/>
            <a:r>
              <a:rPr lang="en-US" sz="1400" dirty="0" smtClean="0">
                <a:solidFill>
                  <a:schemeClr val="accent2"/>
                </a:solidFill>
              </a:rPr>
              <a:t>To </a:t>
            </a:r>
            <a:r>
              <a:rPr lang="en-US" sz="1400" b="1" dirty="0" smtClean="0">
                <a:solidFill>
                  <a:schemeClr val="accent2"/>
                </a:solidFill>
              </a:rPr>
              <a:t>engage</a:t>
            </a:r>
            <a:r>
              <a:rPr lang="en-US" sz="1400" dirty="0" smtClean="0">
                <a:solidFill>
                  <a:schemeClr val="accent2"/>
                </a:solidFill>
              </a:rPr>
              <a:t> students, educators, families, and community in creating a school </a:t>
            </a:r>
            <a:br>
              <a:rPr lang="en-US" sz="1400" dirty="0" smtClean="0">
                <a:solidFill>
                  <a:schemeClr val="accent2"/>
                </a:solidFill>
              </a:rPr>
            </a:br>
            <a:r>
              <a:rPr lang="en-US" sz="1400" dirty="0" smtClean="0">
                <a:solidFill>
                  <a:schemeClr val="accent2"/>
                </a:solidFill>
              </a:rPr>
              <a:t>that will </a:t>
            </a:r>
            <a:r>
              <a:rPr lang="en-US" sz="1400" b="1" dirty="0" smtClean="0">
                <a:solidFill>
                  <a:schemeClr val="accent2"/>
                </a:solidFill>
              </a:rPr>
              <a:t>prepare our students </a:t>
            </a:r>
            <a:r>
              <a:rPr lang="en-US" sz="1400" dirty="0" smtClean="0">
                <a:solidFill>
                  <a:schemeClr val="accent2"/>
                </a:solidFill>
              </a:rPr>
              <a:t>to grow from adolescence to adulthood </a:t>
            </a:r>
            <a:br>
              <a:rPr lang="en-US" sz="1400" dirty="0" smtClean="0">
                <a:solidFill>
                  <a:schemeClr val="accent2"/>
                </a:solidFill>
              </a:rPr>
            </a:br>
            <a:r>
              <a:rPr lang="en-US" sz="1400" dirty="0" smtClean="0">
                <a:solidFill>
                  <a:schemeClr val="accent2"/>
                </a:solidFill>
              </a:rPr>
              <a:t>and begin strengthening communities by </a:t>
            </a:r>
            <a:r>
              <a:rPr lang="en-US" sz="1400" b="1" dirty="0" smtClean="0">
                <a:solidFill>
                  <a:schemeClr val="accent2"/>
                </a:solidFill>
              </a:rPr>
              <a:t>developing strong leaders </a:t>
            </a:r>
            <a:br>
              <a:rPr lang="en-US" sz="1400" b="1" dirty="0" smtClean="0">
                <a:solidFill>
                  <a:schemeClr val="accent2"/>
                </a:solidFill>
              </a:rPr>
            </a:br>
            <a:r>
              <a:rPr lang="en-US" sz="1400" dirty="0" smtClean="0">
                <a:solidFill>
                  <a:schemeClr val="accent2"/>
                </a:solidFill>
              </a:rPr>
              <a:t>who are </a:t>
            </a:r>
            <a:r>
              <a:rPr lang="en-US" sz="1400" u="sng" dirty="0" smtClean="0">
                <a:solidFill>
                  <a:schemeClr val="accent2"/>
                </a:solidFill>
              </a:rPr>
              <a:t>academically prepared</a:t>
            </a:r>
            <a:r>
              <a:rPr lang="en-US" sz="1400" dirty="0" smtClean="0">
                <a:solidFill>
                  <a:schemeClr val="accent2"/>
                </a:solidFill>
              </a:rPr>
              <a:t>, </a:t>
            </a:r>
            <a:r>
              <a:rPr lang="en-US" sz="1400" u="sng" dirty="0" smtClean="0">
                <a:solidFill>
                  <a:schemeClr val="accent2"/>
                </a:solidFill>
              </a:rPr>
              <a:t>secure in their identity</a:t>
            </a:r>
            <a:r>
              <a:rPr lang="en-US" sz="1400" dirty="0" smtClean="0">
                <a:solidFill>
                  <a:schemeClr val="accent2"/>
                </a:solidFill>
              </a:rPr>
              <a:t> and </a:t>
            </a:r>
            <a:r>
              <a:rPr lang="en-US" sz="1400" u="sng" dirty="0" smtClean="0">
                <a:solidFill>
                  <a:schemeClr val="accent2"/>
                </a:solidFill>
              </a:rPr>
              <a:t>healthy</a:t>
            </a:r>
          </a:p>
          <a:p>
            <a:pPr algn="ctr"/>
            <a:r>
              <a:rPr lang="en-US" sz="1500" u="sng" dirty="0" smtClean="0">
                <a:solidFill>
                  <a:schemeClr val="accent2"/>
                </a:solidFill>
              </a:rPr>
              <a:t> </a:t>
            </a:r>
            <a:endParaRPr lang="en-US" sz="1500" u="sng" dirty="0">
              <a:solidFill>
                <a:schemeClr val="accent2"/>
              </a:solidFill>
            </a:endParaRPr>
          </a:p>
        </p:txBody>
      </p:sp>
      <p:sp>
        <p:nvSpPr>
          <p:cNvPr id="8" name="Date Placeholder 7"/>
          <p:cNvSpPr>
            <a:spLocks noGrp="1"/>
          </p:cNvSpPr>
          <p:nvPr>
            <p:ph type="dt" sz="half" idx="10"/>
          </p:nvPr>
        </p:nvSpPr>
        <p:spPr>
          <a:xfrm>
            <a:off x="5629835" y="6540247"/>
            <a:ext cx="2133600" cy="365125"/>
          </a:xfrm>
        </p:spPr>
        <p:txBody>
          <a:bodyPr/>
          <a:lstStyle/>
          <a:p>
            <a:fld id="{5B75DC1F-210F-724C-B333-109233D64BA6}" type="datetime1">
              <a:rPr lang="en-US" sz="900" smtClean="0"/>
              <a:pPr/>
              <a:t>1/5/16</a:t>
            </a:fld>
            <a:endParaRPr lang="en-US" sz="900"/>
          </a:p>
        </p:txBody>
      </p:sp>
      <p:sp>
        <p:nvSpPr>
          <p:cNvPr id="9" name="Slide Number Placeholder 8"/>
          <p:cNvSpPr>
            <a:spLocks noGrp="1"/>
          </p:cNvSpPr>
          <p:nvPr>
            <p:ph type="sldNum" sz="quarter" idx="12"/>
          </p:nvPr>
        </p:nvSpPr>
        <p:spPr>
          <a:xfrm>
            <a:off x="7897906" y="6540247"/>
            <a:ext cx="990600" cy="365125"/>
          </a:xfrm>
        </p:spPr>
        <p:txBody>
          <a:bodyPr/>
          <a:lstStyle/>
          <a:p>
            <a:fld id="{D40F320C-B9C4-C043-A353-A08A4C7BBAD5}" type="slidenum">
              <a:rPr lang="en-US" sz="900" smtClean="0"/>
              <a:pPr/>
              <a:t>8</a:t>
            </a:fld>
            <a:endParaRPr lang="en-US" sz="900" dirty="0"/>
          </a:p>
        </p:txBody>
      </p:sp>
      <p:sp>
        <p:nvSpPr>
          <p:cNvPr id="12" name="Footer Placeholder 11"/>
          <p:cNvSpPr>
            <a:spLocks noGrp="1"/>
          </p:cNvSpPr>
          <p:nvPr>
            <p:ph type="ftr" sz="quarter" idx="11"/>
          </p:nvPr>
        </p:nvSpPr>
        <p:spPr>
          <a:xfrm>
            <a:off x="264458" y="6540247"/>
            <a:ext cx="4840941" cy="365125"/>
          </a:xfrm>
        </p:spPr>
        <p:txBody>
          <a:bodyPr/>
          <a:lstStyle/>
          <a:p>
            <a:r>
              <a:rPr lang="en-US" sz="900" dirty="0" smtClean="0"/>
              <a:t>Native American Community Academy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a:xfrm>
            <a:off x="315091" y="982850"/>
            <a:ext cx="8631967" cy="1031576"/>
          </a:xfrm>
          <a:prstGeom prst="roundRect">
            <a:avLst/>
          </a:prstGeom>
          <a:effectLst>
            <a:outerShdw blurRad="63500" dist="25400" dir="5400000" sx="101000" sy="101000" rotWithShape="0">
              <a:srgbClr val="000000">
                <a:alpha val="40000"/>
              </a:srgbClr>
            </a:outerShdw>
            <a:softEdge rad="139700"/>
          </a:effectLst>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400" b="1" dirty="0" smtClean="0">
                <a:solidFill>
                  <a:schemeClr val="accent2"/>
                </a:solidFill>
              </a:rPr>
              <a:t> </a:t>
            </a:r>
            <a:endParaRPr lang="en-US" sz="1400" u="sng" dirty="0">
              <a:solidFill>
                <a:schemeClr val="accent2"/>
              </a:solidFill>
            </a:endParaRPr>
          </a:p>
        </p:txBody>
      </p:sp>
      <p:sp>
        <p:nvSpPr>
          <p:cNvPr id="4" name="Title 3"/>
          <p:cNvSpPr>
            <a:spLocks noGrp="1"/>
          </p:cNvSpPr>
          <p:nvPr>
            <p:ph type="title"/>
          </p:nvPr>
        </p:nvSpPr>
        <p:spPr>
          <a:xfrm>
            <a:off x="0" y="-9769"/>
            <a:ext cx="9144000" cy="869461"/>
          </a:xfrm>
          <a:solidFill>
            <a:schemeClr val="bg1">
              <a:lumMod val="85000"/>
            </a:schemeClr>
          </a:solidFill>
        </p:spPr>
        <p:txBody>
          <a:bodyPr anchor="ctr">
            <a:noAutofit/>
          </a:bodyPr>
          <a:lstStyle/>
          <a:p>
            <a:pPr marL="342900" indent="4763" algn="l"/>
            <a:r>
              <a:rPr lang="en-US" sz="1400" b="1" dirty="0" smtClean="0">
                <a:solidFill>
                  <a:schemeClr val="tx2">
                    <a:lumMod val="75000"/>
                    <a:lumOff val="25000"/>
                  </a:schemeClr>
                </a:solidFill>
              </a:rPr>
              <a:t>NACA Overview and Outcome </a:t>
            </a:r>
            <a:r>
              <a:rPr lang="en-US" sz="2000" dirty="0" smtClean="0">
                <a:solidFill>
                  <a:srgbClr val="18579B"/>
                </a:solidFill>
              </a:rPr>
              <a:t/>
            </a:r>
            <a:br>
              <a:rPr lang="en-US" sz="2000" dirty="0" smtClean="0">
                <a:solidFill>
                  <a:srgbClr val="18579B"/>
                </a:solidFill>
              </a:rPr>
            </a:br>
            <a:r>
              <a:rPr lang="en-US" sz="1800" dirty="0" smtClean="0">
                <a:solidFill>
                  <a:srgbClr val="18579B"/>
                </a:solidFill>
              </a:rPr>
              <a:t>NACA operates with an innovative community-based, holistic approach to education to ensure student success and wellbeing  </a:t>
            </a:r>
          </a:p>
        </p:txBody>
      </p:sp>
      <p:sp>
        <p:nvSpPr>
          <p:cNvPr id="6" name="TextBox 5"/>
          <p:cNvSpPr txBox="1"/>
          <p:nvPr/>
        </p:nvSpPr>
        <p:spPr>
          <a:xfrm>
            <a:off x="641635" y="1198818"/>
            <a:ext cx="1556335" cy="338554"/>
          </a:xfrm>
          <a:prstGeom prst="rect">
            <a:avLst/>
          </a:prstGeom>
          <a:noFill/>
        </p:spPr>
        <p:txBody>
          <a:bodyPr wrap="none" rtlCol="0">
            <a:spAutoFit/>
          </a:bodyPr>
          <a:lstStyle/>
          <a:p>
            <a:r>
              <a:rPr lang="en-US" sz="1600" b="1" dirty="0" smtClean="0">
                <a:solidFill>
                  <a:srgbClr val="244A58"/>
                </a:solidFill>
              </a:rPr>
              <a:t>NACA GOALS</a:t>
            </a:r>
            <a:endParaRPr lang="en-US" sz="1600" b="1" dirty="0">
              <a:solidFill>
                <a:srgbClr val="244A58"/>
              </a:solidFill>
            </a:endParaRPr>
          </a:p>
        </p:txBody>
      </p:sp>
      <p:grpSp>
        <p:nvGrpSpPr>
          <p:cNvPr id="11" name="Group 10"/>
          <p:cNvGrpSpPr/>
          <p:nvPr/>
        </p:nvGrpSpPr>
        <p:grpSpPr>
          <a:xfrm>
            <a:off x="3280795" y="2843546"/>
            <a:ext cx="2744235" cy="2664870"/>
            <a:chOff x="1352124" y="3035410"/>
            <a:chExt cx="3393541" cy="3316276"/>
          </a:xfrm>
        </p:grpSpPr>
        <p:sp>
          <p:nvSpPr>
            <p:cNvPr id="8" name="Oval 7"/>
            <p:cNvSpPr/>
            <p:nvPr/>
          </p:nvSpPr>
          <p:spPr>
            <a:xfrm>
              <a:off x="1352124" y="3035410"/>
              <a:ext cx="3393541" cy="33162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sz="1000" dirty="0">
                <a:solidFill>
                  <a:srgbClr val="244A58"/>
                </a:solidFill>
              </a:endParaRPr>
            </a:p>
          </p:txBody>
        </p:sp>
        <p:graphicFrame>
          <p:nvGraphicFramePr>
            <p:cNvPr id="7" name="Diagram 6"/>
            <p:cNvGraphicFramePr/>
            <p:nvPr/>
          </p:nvGraphicFramePr>
          <p:xfrm>
            <a:off x="1781808" y="3798611"/>
            <a:ext cx="2524619" cy="23106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p:cNvSpPr txBox="1"/>
            <p:nvPr/>
          </p:nvSpPr>
          <p:spPr>
            <a:xfrm>
              <a:off x="1885447" y="3296804"/>
              <a:ext cx="2409835" cy="497914"/>
            </a:xfrm>
            <a:prstGeom prst="rect">
              <a:avLst/>
            </a:prstGeom>
            <a:noFill/>
          </p:spPr>
          <p:txBody>
            <a:bodyPr wrap="square" rtlCol="0">
              <a:spAutoFit/>
            </a:bodyPr>
            <a:lstStyle/>
            <a:p>
              <a:pPr algn="ctr"/>
              <a:r>
                <a:rPr lang="en-US" sz="1000" dirty="0" smtClean="0"/>
                <a:t>Commitment to Community</a:t>
              </a:r>
              <a:br>
                <a:rPr lang="en-US" sz="1000" dirty="0" smtClean="0"/>
              </a:br>
              <a:r>
                <a:rPr lang="en-US" sz="1000" dirty="0" smtClean="0"/>
                <a:t>and Service</a:t>
              </a:r>
              <a:endParaRPr lang="en-US" sz="1000" dirty="0"/>
            </a:p>
          </p:txBody>
        </p:sp>
      </p:grpSp>
      <p:sp>
        <p:nvSpPr>
          <p:cNvPr id="12" name="TextBox 11"/>
          <p:cNvSpPr txBox="1"/>
          <p:nvPr/>
        </p:nvSpPr>
        <p:spPr>
          <a:xfrm>
            <a:off x="2402947" y="1200730"/>
            <a:ext cx="2612702" cy="830997"/>
          </a:xfrm>
          <a:prstGeom prst="rect">
            <a:avLst/>
          </a:prstGeom>
          <a:noFill/>
        </p:spPr>
        <p:txBody>
          <a:bodyPr wrap="square" rtlCol="0">
            <a:spAutoFit/>
          </a:bodyPr>
          <a:lstStyle/>
          <a:p>
            <a:pPr marL="171450" indent="-171450">
              <a:buFont typeface="Wingdings" charset="2"/>
              <a:buChar char="v"/>
            </a:pPr>
            <a:r>
              <a:rPr lang="en-US" sz="1200" b="1" dirty="0" smtClean="0">
                <a:solidFill>
                  <a:srgbClr val="244A58"/>
                </a:solidFill>
              </a:rPr>
              <a:t>Integrated curriculum</a:t>
            </a:r>
          </a:p>
          <a:p>
            <a:pPr marL="171450" indent="-171450">
              <a:buFont typeface="Wingdings" charset="2"/>
              <a:buChar char="v"/>
            </a:pPr>
            <a:r>
              <a:rPr lang="en-US" sz="1200" b="1" dirty="0" smtClean="0">
                <a:solidFill>
                  <a:srgbClr val="244A58"/>
                </a:solidFill>
              </a:rPr>
              <a:t>Cultural relevancy</a:t>
            </a:r>
          </a:p>
          <a:p>
            <a:pPr marL="171450" indent="-171450">
              <a:buFont typeface="Wingdings" charset="2"/>
              <a:buChar char="v"/>
            </a:pPr>
            <a:r>
              <a:rPr lang="en-US" sz="1200" b="1" dirty="0" smtClean="0">
                <a:solidFill>
                  <a:srgbClr val="244A58"/>
                </a:solidFill>
              </a:rPr>
              <a:t>Community Relations</a:t>
            </a:r>
          </a:p>
          <a:p>
            <a:pPr marL="171450" indent="-171450">
              <a:buFont typeface="Wingdings" charset="2"/>
              <a:buChar char="v"/>
            </a:pPr>
            <a:endParaRPr lang="en-US" sz="1200" b="1" dirty="0">
              <a:solidFill>
                <a:srgbClr val="244A58"/>
              </a:solidFill>
            </a:endParaRPr>
          </a:p>
        </p:txBody>
      </p:sp>
      <p:sp>
        <p:nvSpPr>
          <p:cNvPr id="13" name="TextBox 12"/>
          <p:cNvSpPr txBox="1"/>
          <p:nvPr/>
        </p:nvSpPr>
        <p:spPr>
          <a:xfrm>
            <a:off x="4652913" y="1200730"/>
            <a:ext cx="3931446" cy="646331"/>
          </a:xfrm>
          <a:prstGeom prst="rect">
            <a:avLst/>
          </a:prstGeom>
          <a:noFill/>
        </p:spPr>
        <p:txBody>
          <a:bodyPr wrap="square" rtlCol="0">
            <a:spAutoFit/>
          </a:bodyPr>
          <a:lstStyle/>
          <a:p>
            <a:pPr marL="171450" indent="-171450">
              <a:buFont typeface="Wingdings" charset="2"/>
              <a:buChar char="v"/>
            </a:pPr>
            <a:r>
              <a:rPr lang="en-US" sz="1200" b="1" dirty="0" smtClean="0">
                <a:solidFill>
                  <a:srgbClr val="244A58"/>
                </a:solidFill>
              </a:rPr>
              <a:t>Wellness Philosophy</a:t>
            </a:r>
          </a:p>
          <a:p>
            <a:pPr marL="171450" indent="-171450">
              <a:buFont typeface="Wingdings" charset="2"/>
              <a:buChar char="v"/>
            </a:pPr>
            <a:r>
              <a:rPr lang="en-US" sz="1200" b="1" dirty="0" smtClean="0">
                <a:solidFill>
                  <a:srgbClr val="244A58"/>
                </a:solidFill>
              </a:rPr>
              <a:t>Language Revitalization</a:t>
            </a:r>
          </a:p>
          <a:p>
            <a:pPr marL="171450" indent="-171450">
              <a:buFont typeface="Wingdings" charset="2"/>
              <a:buChar char="v"/>
            </a:pPr>
            <a:r>
              <a:rPr lang="en-US" sz="1200" b="1" dirty="0" smtClean="0">
                <a:solidFill>
                  <a:srgbClr val="244A58"/>
                </a:solidFill>
              </a:rPr>
              <a:t>Enrichment &amp; College-Preparatory Focus</a:t>
            </a:r>
            <a:endParaRPr lang="en-US" sz="1200" b="1" dirty="0">
              <a:solidFill>
                <a:srgbClr val="244A58"/>
              </a:solidFill>
            </a:endParaRPr>
          </a:p>
        </p:txBody>
      </p:sp>
      <p:sp>
        <p:nvSpPr>
          <p:cNvPr id="15" name="Line Callout 1 (No Border) 14"/>
          <p:cNvSpPr/>
          <p:nvPr/>
        </p:nvSpPr>
        <p:spPr>
          <a:xfrm>
            <a:off x="6192861" y="2206795"/>
            <a:ext cx="2432591" cy="2031772"/>
          </a:xfrm>
          <a:prstGeom prst="callout1">
            <a:avLst>
              <a:gd name="adj1" fmla="val 25391"/>
              <a:gd name="adj2" fmla="val -502"/>
              <a:gd name="adj3" fmla="val 83778"/>
              <a:gd name="adj4" fmla="val -41102"/>
            </a:avLst>
          </a:prstGeom>
          <a:ln/>
        </p:spPr>
        <p:style>
          <a:lnRef idx="1">
            <a:schemeClr val="accent2"/>
          </a:lnRef>
          <a:fillRef idx="3">
            <a:schemeClr val="accent2"/>
          </a:fillRef>
          <a:effectRef idx="2">
            <a:schemeClr val="accent2"/>
          </a:effectRef>
          <a:fontRef idx="minor">
            <a:schemeClr val="lt1"/>
          </a:fontRef>
        </p:style>
        <p:txBody>
          <a:bodyPr rtlCol="0" anchor="t"/>
          <a:lstStyle/>
          <a:p>
            <a:pPr marL="115888" lvl="1" indent="-115888">
              <a:lnSpc>
                <a:spcPct val="90000"/>
              </a:lnSpc>
              <a:buFont typeface="Arial"/>
              <a:buChar char="•"/>
            </a:pPr>
            <a:endParaRPr lang="en-US" sz="1000" b="1" dirty="0" smtClean="0">
              <a:solidFill>
                <a:srgbClr val="244A58"/>
              </a:solidFill>
              <a:ea typeface="ＭＳ Ｐゴシック" pitchFamily="-107" charset="-128"/>
            </a:endParaRPr>
          </a:p>
          <a:p>
            <a:pPr marL="115888" lvl="1" indent="-115888">
              <a:lnSpc>
                <a:spcPct val="90000"/>
              </a:lnSpc>
              <a:buFont typeface="Arial"/>
              <a:buChar char="•"/>
            </a:pPr>
            <a:r>
              <a:rPr lang="en-US" sz="1000" b="1" dirty="0" smtClean="0">
                <a:solidFill>
                  <a:srgbClr val="244A58"/>
                </a:solidFill>
                <a:ea typeface="ＭＳ Ｐゴシック" pitchFamily="-107" charset="-128"/>
              </a:rPr>
              <a:t>Integrated Curriculum </a:t>
            </a:r>
            <a:r>
              <a:rPr lang="en-US" sz="1000" dirty="0" smtClean="0">
                <a:solidFill>
                  <a:srgbClr val="244A58"/>
                </a:solidFill>
                <a:ea typeface="ＭＳ Ｐゴシック" pitchFamily="-107" charset="-128"/>
              </a:rPr>
              <a:t>-culturally based education, holistic wellness philosophy, and community/ based education – to guide the development of school programs, wellness, and academic curriculum </a:t>
            </a:r>
          </a:p>
          <a:p>
            <a:pPr marL="115888" lvl="1" indent="-115888">
              <a:lnSpc>
                <a:spcPct val="90000"/>
              </a:lnSpc>
              <a:buFont typeface="Arial"/>
              <a:buChar char="•"/>
            </a:pPr>
            <a:endParaRPr lang="en-US" sz="1000" dirty="0" smtClean="0">
              <a:solidFill>
                <a:srgbClr val="244A58"/>
              </a:solidFill>
              <a:ea typeface="ＭＳ Ｐゴシック" pitchFamily="-107" charset="-128"/>
            </a:endParaRPr>
          </a:p>
          <a:p>
            <a:pPr marL="115888" lvl="1" indent="-115888">
              <a:buFont typeface="Arial"/>
              <a:buChar char="•"/>
            </a:pPr>
            <a:r>
              <a:rPr lang="en-US" sz="1000" b="1" dirty="0" smtClean="0">
                <a:solidFill>
                  <a:srgbClr val="244A58"/>
                </a:solidFill>
                <a:ea typeface="ＭＳ Ｐゴシック" pitchFamily="-107" charset="-128"/>
              </a:rPr>
              <a:t>Rigorous college prep curriculum </a:t>
            </a:r>
            <a:r>
              <a:rPr lang="en-US" sz="1000" dirty="0" smtClean="0">
                <a:solidFill>
                  <a:srgbClr val="244A58"/>
                </a:solidFill>
                <a:ea typeface="ＭＳ Ｐゴシック" pitchFamily="-107" charset="-128"/>
              </a:rPr>
              <a:t>and </a:t>
            </a:r>
            <a:r>
              <a:rPr lang="en-US" sz="1000" b="1" dirty="0" smtClean="0">
                <a:solidFill>
                  <a:srgbClr val="244A58"/>
                </a:solidFill>
                <a:ea typeface="ＭＳ Ｐゴシック" pitchFamily="-107" charset="-128"/>
              </a:rPr>
              <a:t>vigorous testing </a:t>
            </a:r>
            <a:r>
              <a:rPr lang="en-US" sz="1000" dirty="0" smtClean="0">
                <a:solidFill>
                  <a:srgbClr val="244A58"/>
                </a:solidFill>
                <a:ea typeface="ＭＳ Ｐゴシック" pitchFamily="-107" charset="-128"/>
              </a:rPr>
              <a:t>(students complete at least 6 hours of dual enrollment credit prior to graduation)</a:t>
            </a:r>
          </a:p>
          <a:p>
            <a:pPr marL="57150" indent="-57150">
              <a:buFont typeface="Arial"/>
              <a:buChar char="•"/>
            </a:pPr>
            <a:endParaRPr lang="en-US" sz="1000" dirty="0">
              <a:solidFill>
                <a:srgbClr val="244A58"/>
              </a:solidFill>
            </a:endParaRPr>
          </a:p>
        </p:txBody>
      </p:sp>
      <p:sp>
        <p:nvSpPr>
          <p:cNvPr id="16" name="Line Callout 1 (No Border) 15"/>
          <p:cNvSpPr/>
          <p:nvPr/>
        </p:nvSpPr>
        <p:spPr>
          <a:xfrm>
            <a:off x="6184256" y="4667519"/>
            <a:ext cx="2432591" cy="1722796"/>
          </a:xfrm>
          <a:prstGeom prst="callout1">
            <a:avLst>
              <a:gd name="adj1" fmla="val 37640"/>
              <a:gd name="adj2" fmla="val -502"/>
              <a:gd name="adj3" fmla="val 11477"/>
              <a:gd name="adj4" fmla="val -30819"/>
            </a:avLst>
          </a:prstGeom>
          <a:ln/>
        </p:spPr>
        <p:style>
          <a:lnRef idx="1">
            <a:schemeClr val="accent5"/>
          </a:lnRef>
          <a:fillRef idx="3">
            <a:schemeClr val="accent5"/>
          </a:fillRef>
          <a:effectRef idx="2">
            <a:schemeClr val="accent5"/>
          </a:effectRef>
          <a:fontRef idx="minor">
            <a:schemeClr val="lt1"/>
          </a:fontRef>
        </p:style>
        <p:txBody>
          <a:bodyPr rtlCol="0" anchor="t"/>
          <a:lstStyle/>
          <a:p>
            <a:pPr marL="115888" lvl="1" indent="-115888">
              <a:lnSpc>
                <a:spcPct val="90000"/>
              </a:lnSpc>
              <a:buFont typeface="Arial"/>
              <a:buChar char="•"/>
            </a:pPr>
            <a:endParaRPr lang="en-US" sz="1000" dirty="0" smtClean="0">
              <a:solidFill>
                <a:srgbClr val="244A58"/>
              </a:solidFill>
              <a:ea typeface="ＭＳ Ｐゴシック" pitchFamily="-107" charset="-128"/>
            </a:endParaRPr>
          </a:p>
          <a:p>
            <a:pPr marL="115888" lvl="1" indent="-115888">
              <a:lnSpc>
                <a:spcPct val="90000"/>
              </a:lnSpc>
              <a:buFont typeface="Arial"/>
              <a:buChar char="•"/>
            </a:pPr>
            <a:r>
              <a:rPr lang="en-US" sz="1000" dirty="0" smtClean="0">
                <a:solidFill>
                  <a:srgbClr val="244A58"/>
                </a:solidFill>
                <a:ea typeface="ＭＳ Ｐゴシック" pitchFamily="-107" charset="-128"/>
              </a:rPr>
              <a:t>Using </a:t>
            </a:r>
            <a:r>
              <a:rPr lang="en-US" sz="1000" b="1" dirty="0" smtClean="0">
                <a:solidFill>
                  <a:srgbClr val="244A58"/>
                </a:solidFill>
                <a:ea typeface="ＭＳ Ｐゴシック" pitchFamily="-107" charset="-128"/>
              </a:rPr>
              <a:t>Native literature, language, and culture as the framework for rigorous, college-prep curriculum</a:t>
            </a:r>
          </a:p>
          <a:p>
            <a:pPr marL="115888" lvl="1" indent="-115888">
              <a:lnSpc>
                <a:spcPct val="90000"/>
              </a:lnSpc>
              <a:buFont typeface="Arial"/>
              <a:buChar char="•"/>
            </a:pPr>
            <a:endParaRPr lang="en-US" sz="1000" b="1" dirty="0" smtClean="0">
              <a:solidFill>
                <a:srgbClr val="244A58"/>
              </a:solidFill>
              <a:ea typeface="ＭＳ Ｐゴシック" pitchFamily="-107" charset="-128"/>
            </a:endParaRPr>
          </a:p>
          <a:p>
            <a:pPr marL="115888" lvl="1" indent="-115888">
              <a:lnSpc>
                <a:spcPct val="90000"/>
              </a:lnSpc>
              <a:buFont typeface="Arial"/>
              <a:buChar char="•"/>
            </a:pPr>
            <a:r>
              <a:rPr lang="en-US" sz="1000" dirty="0" smtClean="0">
                <a:solidFill>
                  <a:srgbClr val="244A58"/>
                </a:solidFill>
                <a:ea typeface="ＭＳ Ｐゴシック" pitchFamily="-107" charset="-128"/>
              </a:rPr>
              <a:t>Specific studies include storytelling, oral traditions, cultural history, Native languages, community presentations, and Native American literature</a:t>
            </a:r>
          </a:p>
          <a:p>
            <a:pPr marL="115888" lvl="1" indent="-115888">
              <a:lnSpc>
                <a:spcPct val="90000"/>
              </a:lnSpc>
            </a:pPr>
            <a:endParaRPr lang="en-US" sz="1000" dirty="0" smtClean="0">
              <a:solidFill>
                <a:srgbClr val="244A58"/>
              </a:solidFill>
              <a:ea typeface="ＭＳ Ｐゴシック" pitchFamily="-107" charset="-128"/>
            </a:endParaRPr>
          </a:p>
          <a:p>
            <a:pPr marL="115888" lvl="1" indent="-115888">
              <a:lnSpc>
                <a:spcPct val="90000"/>
              </a:lnSpc>
              <a:buFont typeface="Arial"/>
              <a:buChar char="•"/>
            </a:pPr>
            <a:endParaRPr lang="en-US" sz="1000" b="1" dirty="0" smtClean="0">
              <a:solidFill>
                <a:srgbClr val="244A58"/>
              </a:solidFill>
              <a:ea typeface="ＭＳ Ｐゴシック" pitchFamily="-107" charset="-128"/>
            </a:endParaRPr>
          </a:p>
          <a:p>
            <a:pPr marL="57150" indent="-57150">
              <a:buFont typeface="Arial"/>
              <a:buChar char="•"/>
            </a:pPr>
            <a:endParaRPr lang="en-US" sz="1000" dirty="0">
              <a:solidFill>
                <a:schemeClr val="accent2"/>
              </a:solidFill>
            </a:endParaRPr>
          </a:p>
        </p:txBody>
      </p:sp>
      <p:sp>
        <p:nvSpPr>
          <p:cNvPr id="17" name="Line Callout 1 (No Border) 16"/>
          <p:cNvSpPr/>
          <p:nvPr/>
        </p:nvSpPr>
        <p:spPr>
          <a:xfrm>
            <a:off x="521812" y="4669116"/>
            <a:ext cx="2628214" cy="1792006"/>
          </a:xfrm>
          <a:prstGeom prst="callout1">
            <a:avLst>
              <a:gd name="adj1" fmla="val 31409"/>
              <a:gd name="adj2" fmla="val 100436"/>
              <a:gd name="adj3" fmla="val 16726"/>
              <a:gd name="adj4" fmla="val 123540"/>
            </a:avLst>
          </a:prstGeom>
          <a:ln/>
        </p:spPr>
        <p:style>
          <a:lnRef idx="1">
            <a:schemeClr val="accent3"/>
          </a:lnRef>
          <a:fillRef idx="3">
            <a:schemeClr val="accent3"/>
          </a:fillRef>
          <a:effectRef idx="2">
            <a:schemeClr val="accent3"/>
          </a:effectRef>
          <a:fontRef idx="minor">
            <a:schemeClr val="lt1"/>
          </a:fontRef>
        </p:style>
        <p:txBody>
          <a:bodyPr rtlCol="0" anchor="t"/>
          <a:lstStyle/>
          <a:p>
            <a:pPr marL="115888" lvl="1" indent="-115888">
              <a:lnSpc>
                <a:spcPct val="90000"/>
              </a:lnSpc>
              <a:spcAft>
                <a:spcPts val="600"/>
              </a:spcAft>
              <a:buFont typeface="Arial"/>
              <a:buChar char="•"/>
            </a:pPr>
            <a:r>
              <a:rPr lang="en-US" sz="1000" b="1" dirty="0" smtClean="0">
                <a:solidFill>
                  <a:srgbClr val="244A58"/>
                </a:solidFill>
                <a:ea typeface="ＭＳ Ｐゴシック" pitchFamily="-107" charset="-128"/>
              </a:rPr>
              <a:t>Student Support Services </a:t>
            </a:r>
            <a:r>
              <a:rPr lang="en-US" sz="1000" dirty="0" smtClean="0">
                <a:solidFill>
                  <a:srgbClr val="244A58"/>
                </a:solidFill>
                <a:ea typeface="ＭＳ Ｐゴシック" pitchFamily="-107" charset="-128"/>
              </a:rPr>
              <a:t>providing free, school-based, culturally-sensitive, high quality mental health services open to all students and families </a:t>
            </a:r>
          </a:p>
          <a:p>
            <a:pPr marL="115888" lvl="1" indent="-115888">
              <a:lnSpc>
                <a:spcPct val="90000"/>
              </a:lnSpc>
              <a:spcAft>
                <a:spcPts val="600"/>
              </a:spcAft>
              <a:buFont typeface="Arial"/>
              <a:buChar char="•"/>
            </a:pPr>
            <a:r>
              <a:rPr lang="en-US" sz="1000" b="1" dirty="0" smtClean="0">
                <a:solidFill>
                  <a:srgbClr val="244A58"/>
                </a:solidFill>
                <a:ea typeface="ＭＳ Ｐゴシック" pitchFamily="-107" charset="-128"/>
              </a:rPr>
              <a:t>Experiential Education Program </a:t>
            </a:r>
            <a:r>
              <a:rPr lang="en-US" sz="1000" dirty="0" smtClean="0">
                <a:solidFill>
                  <a:srgbClr val="244A58"/>
                </a:solidFill>
                <a:ea typeface="ＭＳ Ｐゴシック" pitchFamily="-107" charset="-128"/>
              </a:rPr>
              <a:t>focused on students overall wellness; part of required Personal Wellness class for all students </a:t>
            </a:r>
          </a:p>
          <a:p>
            <a:pPr marL="115888" lvl="1" indent="-115888">
              <a:lnSpc>
                <a:spcPct val="90000"/>
              </a:lnSpc>
              <a:spcAft>
                <a:spcPts val="600"/>
              </a:spcAft>
              <a:buFont typeface="Arial"/>
              <a:buChar char="•"/>
            </a:pPr>
            <a:r>
              <a:rPr lang="en-US" sz="1000" dirty="0" smtClean="0">
                <a:solidFill>
                  <a:srgbClr val="244A58"/>
                </a:solidFill>
                <a:ea typeface="ＭＳ Ｐゴシック" pitchFamily="-107" charset="-128"/>
              </a:rPr>
              <a:t>Supporting families with healthcare, nutrition, and social services at the </a:t>
            </a:r>
            <a:r>
              <a:rPr lang="en-US" sz="1000" b="1" dirty="0" smtClean="0">
                <a:solidFill>
                  <a:srgbClr val="244A58"/>
                </a:solidFill>
                <a:ea typeface="ＭＳ Ｐゴシック" pitchFamily="-107" charset="-128"/>
              </a:rPr>
              <a:t>on-site school based health center</a:t>
            </a:r>
            <a:r>
              <a:rPr lang="en-US" sz="1000" dirty="0" smtClean="0">
                <a:solidFill>
                  <a:srgbClr val="244A58"/>
                </a:solidFill>
                <a:ea typeface="ＭＳ Ｐゴシック" pitchFamily="-107" charset="-128"/>
              </a:rPr>
              <a:t> </a:t>
            </a:r>
          </a:p>
          <a:p>
            <a:pPr marL="115888" lvl="1" indent="-115888">
              <a:lnSpc>
                <a:spcPct val="90000"/>
              </a:lnSpc>
              <a:spcAft>
                <a:spcPts val="600"/>
              </a:spcAft>
            </a:pPr>
            <a:endParaRPr lang="en-US" sz="1000" dirty="0" smtClean="0">
              <a:solidFill>
                <a:srgbClr val="244A58"/>
              </a:solidFill>
              <a:ea typeface="ＭＳ Ｐゴシック" pitchFamily="-107" charset="-128"/>
            </a:endParaRPr>
          </a:p>
          <a:p>
            <a:pPr marL="115888" lvl="1" indent="-115888">
              <a:lnSpc>
                <a:spcPct val="90000"/>
              </a:lnSpc>
              <a:spcAft>
                <a:spcPts val="600"/>
              </a:spcAft>
              <a:buFont typeface="Arial"/>
              <a:buChar char="•"/>
            </a:pPr>
            <a:endParaRPr lang="en-US" sz="1000" b="1" dirty="0" smtClean="0">
              <a:solidFill>
                <a:srgbClr val="244A58"/>
              </a:solidFill>
              <a:ea typeface="ＭＳ Ｐゴシック" pitchFamily="-107" charset="-128"/>
            </a:endParaRPr>
          </a:p>
          <a:p>
            <a:pPr marL="57150" indent="-57150">
              <a:buFont typeface="Arial"/>
              <a:buChar char="•"/>
            </a:pPr>
            <a:endParaRPr lang="en-US" sz="1000" dirty="0">
              <a:solidFill>
                <a:schemeClr val="accent2"/>
              </a:solidFill>
            </a:endParaRPr>
          </a:p>
        </p:txBody>
      </p:sp>
      <p:sp>
        <p:nvSpPr>
          <p:cNvPr id="19" name="Line Callout 1 (No Border) 18"/>
          <p:cNvSpPr/>
          <p:nvPr/>
        </p:nvSpPr>
        <p:spPr>
          <a:xfrm>
            <a:off x="521811" y="2215920"/>
            <a:ext cx="2628215" cy="2268768"/>
          </a:xfrm>
          <a:prstGeom prst="callout1">
            <a:avLst>
              <a:gd name="adj1" fmla="val 31409"/>
              <a:gd name="adj2" fmla="val 100436"/>
              <a:gd name="adj3" fmla="val 42482"/>
              <a:gd name="adj4" fmla="val 126955"/>
            </a:avLst>
          </a:prstGeom>
          <a:ln/>
        </p:spPr>
        <p:style>
          <a:lnRef idx="1">
            <a:schemeClr val="accent1"/>
          </a:lnRef>
          <a:fillRef idx="3">
            <a:schemeClr val="accent1"/>
          </a:fillRef>
          <a:effectRef idx="2">
            <a:schemeClr val="accent1"/>
          </a:effectRef>
          <a:fontRef idx="minor">
            <a:schemeClr val="lt1"/>
          </a:fontRef>
        </p:style>
        <p:txBody>
          <a:bodyPr rtlCol="0" anchor="t"/>
          <a:lstStyle/>
          <a:p>
            <a:pPr marL="57150" indent="-57150">
              <a:spcAft>
                <a:spcPts val="600"/>
              </a:spcAft>
              <a:buFont typeface="Arial"/>
              <a:buChar char="•"/>
            </a:pPr>
            <a:r>
              <a:rPr lang="en-US" sz="1000" dirty="0" smtClean="0">
                <a:solidFill>
                  <a:schemeClr val="accent2"/>
                </a:solidFill>
              </a:rPr>
              <a:t>Community-</a:t>
            </a:r>
            <a:r>
              <a:rPr lang="en-US" sz="1000" b="1" dirty="0" smtClean="0">
                <a:solidFill>
                  <a:schemeClr val="accent2"/>
                </a:solidFill>
              </a:rPr>
              <a:t>based Out of School Time program </a:t>
            </a:r>
            <a:endParaRPr lang="en-US" sz="1000" dirty="0" smtClean="0">
              <a:solidFill>
                <a:schemeClr val="accent2"/>
              </a:solidFill>
            </a:endParaRPr>
          </a:p>
          <a:p>
            <a:pPr marL="57150" indent="-57150">
              <a:spcAft>
                <a:spcPts val="600"/>
              </a:spcAft>
              <a:buFont typeface="Arial"/>
              <a:buChar char="•"/>
            </a:pPr>
            <a:r>
              <a:rPr lang="en-US" sz="1000" b="1" dirty="0" smtClean="0">
                <a:solidFill>
                  <a:schemeClr val="accent2"/>
                </a:solidFill>
              </a:rPr>
              <a:t>Community presentations, open houses, guest speakers, cultural events, and mentoring</a:t>
            </a:r>
          </a:p>
          <a:p>
            <a:pPr marL="57150" indent="-57150">
              <a:spcAft>
                <a:spcPts val="600"/>
              </a:spcAft>
              <a:buFont typeface="Arial"/>
              <a:buChar char="•"/>
            </a:pPr>
            <a:r>
              <a:rPr lang="en-US" sz="1000" b="1" dirty="0" smtClean="0">
                <a:solidFill>
                  <a:schemeClr val="accent2"/>
                </a:solidFill>
              </a:rPr>
              <a:t>Key community partnerships </a:t>
            </a:r>
            <a:r>
              <a:rPr lang="en-US" sz="1000" dirty="0" smtClean="0">
                <a:solidFill>
                  <a:schemeClr val="accent2"/>
                </a:solidFill>
              </a:rPr>
              <a:t>include: First Nations, Americans for Indian Opportunity, NMISSI, NM Forum for Youth &amp; Community, CNM Center for Working Families, Southwest Youth Services, UNM School Based Health, UNM Tribal Service Corps, Teach for America and many more…  </a:t>
            </a:r>
            <a:endParaRPr lang="en-US" sz="1000" dirty="0">
              <a:solidFill>
                <a:schemeClr val="accent2"/>
              </a:solidFill>
            </a:endParaRPr>
          </a:p>
        </p:txBody>
      </p:sp>
      <p:sp>
        <p:nvSpPr>
          <p:cNvPr id="18" name="TextBox 17"/>
          <p:cNvSpPr txBox="1"/>
          <p:nvPr/>
        </p:nvSpPr>
        <p:spPr>
          <a:xfrm>
            <a:off x="3672268" y="2255610"/>
            <a:ext cx="1948747" cy="430887"/>
          </a:xfrm>
          <a:prstGeom prst="rect">
            <a:avLst/>
          </a:prstGeom>
          <a:noFill/>
        </p:spPr>
        <p:txBody>
          <a:bodyPr wrap="square" rtlCol="0">
            <a:spAutoFit/>
          </a:bodyPr>
          <a:lstStyle/>
          <a:p>
            <a:pPr algn="ctr"/>
            <a:r>
              <a:rPr lang="en-US" sz="1100" b="1" dirty="0" smtClean="0">
                <a:solidFill>
                  <a:srgbClr val="254061"/>
                </a:solidFill>
              </a:rPr>
              <a:t>NACA Curriculum and Instruction Framework</a:t>
            </a:r>
            <a:endParaRPr lang="en-US" sz="1100" b="1" dirty="0">
              <a:solidFill>
                <a:srgbClr val="254061"/>
              </a:solidFill>
            </a:endParaRPr>
          </a:p>
        </p:txBody>
      </p:sp>
      <p:sp>
        <p:nvSpPr>
          <p:cNvPr id="20" name="Date Placeholder 19"/>
          <p:cNvSpPr>
            <a:spLocks noGrp="1"/>
          </p:cNvSpPr>
          <p:nvPr>
            <p:ph type="dt" sz="half" idx="10"/>
          </p:nvPr>
        </p:nvSpPr>
        <p:spPr>
          <a:xfrm>
            <a:off x="5621015" y="6477633"/>
            <a:ext cx="2133600" cy="365125"/>
          </a:xfrm>
        </p:spPr>
        <p:txBody>
          <a:bodyPr/>
          <a:lstStyle/>
          <a:p>
            <a:fld id="{11951E41-76F9-6C4F-A562-A0C2CB7349A1}" type="datetime1">
              <a:rPr lang="en-US" sz="900" smtClean="0"/>
              <a:pPr/>
              <a:t>1/5/16</a:t>
            </a:fld>
            <a:endParaRPr lang="en-US" sz="900"/>
          </a:p>
        </p:txBody>
      </p:sp>
      <p:sp>
        <p:nvSpPr>
          <p:cNvPr id="21" name="Slide Number Placeholder 20"/>
          <p:cNvSpPr>
            <a:spLocks noGrp="1"/>
          </p:cNvSpPr>
          <p:nvPr>
            <p:ph type="sldNum" sz="quarter" idx="12"/>
          </p:nvPr>
        </p:nvSpPr>
        <p:spPr>
          <a:xfrm>
            <a:off x="7889086" y="6477633"/>
            <a:ext cx="990600" cy="365125"/>
          </a:xfrm>
        </p:spPr>
        <p:txBody>
          <a:bodyPr/>
          <a:lstStyle/>
          <a:p>
            <a:fld id="{D40F320C-B9C4-C043-A353-A08A4C7BBAD5}" type="slidenum">
              <a:rPr lang="en-US" sz="900" smtClean="0"/>
              <a:pPr/>
              <a:t>9</a:t>
            </a:fld>
            <a:endParaRPr lang="en-US" sz="900" dirty="0"/>
          </a:p>
        </p:txBody>
      </p:sp>
      <p:sp>
        <p:nvSpPr>
          <p:cNvPr id="22" name="Footer Placeholder 21"/>
          <p:cNvSpPr>
            <a:spLocks noGrp="1"/>
          </p:cNvSpPr>
          <p:nvPr>
            <p:ph type="ftr" sz="quarter" idx="11"/>
          </p:nvPr>
        </p:nvSpPr>
        <p:spPr>
          <a:xfrm>
            <a:off x="255638" y="6477633"/>
            <a:ext cx="4840941" cy="365125"/>
          </a:xfrm>
        </p:spPr>
        <p:txBody>
          <a:bodyPr/>
          <a:lstStyle/>
          <a:p>
            <a:r>
              <a:rPr lang="en-US" sz="900" dirty="0" smtClean="0"/>
              <a:t>Native American Community Academy</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55753</TotalTime>
  <Words>5215</Words>
  <Application>Microsoft Macintosh PowerPoint</Application>
  <PresentationFormat>On-screen Show (4:3)</PresentationFormat>
  <Paragraphs>705</Paragraphs>
  <Slides>26</Slides>
  <Notes>24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Calibri</vt:lpstr>
      <vt:lpstr>Lucida Grande</vt:lpstr>
      <vt:lpstr>ＭＳ Ｐゴシック</vt:lpstr>
      <vt:lpstr>News Gothic MT</vt:lpstr>
      <vt:lpstr>News Gothic MT (Body)</vt:lpstr>
      <vt:lpstr>Wingdings</vt:lpstr>
      <vt:lpstr>Wingdings 2</vt:lpstr>
      <vt:lpstr>Arial</vt:lpstr>
      <vt:lpstr>Breeze</vt:lpstr>
      <vt:lpstr>NACA: Designing &amp; Implementing a Community-Based, Culturally-Integrated School for Native American Youth</vt:lpstr>
      <vt:lpstr>PowerPoint Presentation</vt:lpstr>
      <vt:lpstr>PowerPoint Presentation</vt:lpstr>
      <vt:lpstr>PowerPoint Presentation</vt:lpstr>
      <vt:lpstr>PowerPoint Presentation</vt:lpstr>
      <vt:lpstr>Content</vt:lpstr>
      <vt:lpstr>Background: State of Education for Native American Indians in Urban New Mexico  NACA was designed and operates with a goal of addressing persistent gap in academic achievements and wellbeing of Native American youth</vt:lpstr>
      <vt:lpstr>NACA Overview and Outcome  NACA engages and strengthens the community and aims to develops strong leaders who are academically prepared, secure in their identity and healthy</vt:lpstr>
      <vt:lpstr>NACA Overview and Outcome  NACA operates with an innovative community-based, holistic approach to education to ensure student success and wellbeing  </vt:lpstr>
      <vt:lpstr>NACA Overview and Outcome  NACA has grown rapidly over the past 5 years since being founded in 2006 and plans to replicate its community-based school model..  </vt:lpstr>
      <vt:lpstr>NACA Overview and Outcome  … for Improved Academic Achievement and Wellbeing of Increased Number of Native American Youth and Community Long Term  </vt:lpstr>
      <vt:lpstr>Content</vt:lpstr>
      <vt:lpstr>Overall timeline of NACA design and implementation  </vt:lpstr>
      <vt:lpstr>Design: Community-led School Design (1/2) The early planning of NACA focused on engaging and capitalizing on the strengths and assets of the community with a small start-up team </vt:lpstr>
      <vt:lpstr>Design: Community-led School Design (2/2) The early planning of NACA focused on engaging and capitalizing on the strengths and assets of the community with a small start-up team (cont’d) </vt:lpstr>
      <vt:lpstr>Development &amp; Implementation (1/3) </vt:lpstr>
      <vt:lpstr>Development &amp; Implementation: c. Governance &amp; Leadership NACA’s leadership and organization structure explictly integrates the community into school’s on-going program development and activities  </vt:lpstr>
      <vt:lpstr>Development &amp; Implementation (2/3) </vt:lpstr>
      <vt:lpstr>Development &amp; Implementation: d. Curriculum NACA has developed a “Wellness Wheel” as a framework for ensuring students’ holistic wellness and growth</vt:lpstr>
      <vt:lpstr>Development &amp; Implementation: e. Program &amp; Services All programs at NACA are clearly aligned with NACA’s mission and goals</vt:lpstr>
      <vt:lpstr>Development &amp; Implementation: f. Funding Leverage of Public-Private Partnership and federal funding to support student/family support programs and professional development </vt:lpstr>
      <vt:lpstr>Development &amp; Implementation (3/3) </vt:lpstr>
      <vt:lpstr>Development &amp; Implementation: g. Evaluation &amp; Outcome NACA is developing an annual dashboard to track its outcome on achieving school’s mission</vt:lpstr>
      <vt:lpstr>Content</vt:lpstr>
      <vt:lpstr>Part 3: Program Highlights  (See Separate Document: NACA Program Highlights for Detailed Overview of Each Program)</vt:lpstr>
      <vt:lpstr>End of Document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Native American Community Academy (NACA)</dc:title>
  <dc:creator>Joohee Rand</dc:creator>
  <cp:lastModifiedBy>Microsoft Office User</cp:lastModifiedBy>
  <cp:revision>58</cp:revision>
  <cp:lastPrinted>2010-08-26T04:00:18Z</cp:lastPrinted>
  <dcterms:created xsi:type="dcterms:W3CDTF">2011-01-24T21:26:36Z</dcterms:created>
  <dcterms:modified xsi:type="dcterms:W3CDTF">2016-01-05T20:59:11Z</dcterms:modified>
</cp:coreProperties>
</file>