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 id="259" r:id="rId3"/>
    <p:sldId id="262" r:id="rId4"/>
    <p:sldId id="261"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098" autoAdjust="0"/>
  </p:normalViewPr>
  <p:slideViewPr>
    <p:cSldViewPr snapToGrid="0" snapToObjects="1" showGuides="1">
      <p:cViewPr>
        <p:scale>
          <a:sx n="103" d="100"/>
          <a:sy n="103" d="100"/>
        </p:scale>
        <p:origin x="486" y="624"/>
      </p:cViewPr>
      <p:guideLst>
        <p:guide orient="horz" pos="2058"/>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43CBEB-094E-6B4C-9F22-A2E18A429E0D}"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9EE80-0800-7E4C-BE76-6A85B60D813C}" type="slidenum">
              <a:rPr lang="en-US" smtClean="0"/>
              <a:t>‹#›</a:t>
            </a:fld>
            <a:endParaRPr lang="en-US"/>
          </a:p>
        </p:txBody>
      </p:sp>
    </p:spTree>
    <p:extLst>
      <p:ext uri="{BB962C8B-B14F-4D97-AF65-F5344CB8AC3E}">
        <p14:creationId xmlns:p14="http://schemas.microsoft.com/office/powerpoint/2010/main" val="3060045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3CBEB-094E-6B4C-9F22-A2E18A429E0D}"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9EE80-0800-7E4C-BE76-6A85B60D813C}" type="slidenum">
              <a:rPr lang="en-US" smtClean="0"/>
              <a:t>‹#›</a:t>
            </a:fld>
            <a:endParaRPr lang="en-US"/>
          </a:p>
        </p:txBody>
      </p:sp>
    </p:spTree>
    <p:extLst>
      <p:ext uri="{BB962C8B-B14F-4D97-AF65-F5344CB8AC3E}">
        <p14:creationId xmlns:p14="http://schemas.microsoft.com/office/powerpoint/2010/main" val="1675419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3CBEB-094E-6B4C-9F22-A2E18A429E0D}"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9EE80-0800-7E4C-BE76-6A85B60D813C}" type="slidenum">
              <a:rPr lang="en-US" smtClean="0"/>
              <a:t>‹#›</a:t>
            </a:fld>
            <a:endParaRPr lang="en-US"/>
          </a:p>
        </p:txBody>
      </p:sp>
    </p:spTree>
    <p:extLst>
      <p:ext uri="{BB962C8B-B14F-4D97-AF65-F5344CB8AC3E}">
        <p14:creationId xmlns:p14="http://schemas.microsoft.com/office/powerpoint/2010/main" val="3163112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3CBEB-094E-6B4C-9F22-A2E18A429E0D}"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9EE80-0800-7E4C-BE76-6A85B60D813C}" type="slidenum">
              <a:rPr lang="en-US" smtClean="0"/>
              <a:t>‹#›</a:t>
            </a:fld>
            <a:endParaRPr lang="en-US"/>
          </a:p>
        </p:txBody>
      </p:sp>
    </p:spTree>
    <p:extLst>
      <p:ext uri="{BB962C8B-B14F-4D97-AF65-F5344CB8AC3E}">
        <p14:creationId xmlns:p14="http://schemas.microsoft.com/office/powerpoint/2010/main" val="3390155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43CBEB-094E-6B4C-9F22-A2E18A429E0D}"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9EE80-0800-7E4C-BE76-6A85B60D813C}" type="slidenum">
              <a:rPr lang="en-US" smtClean="0"/>
              <a:t>‹#›</a:t>
            </a:fld>
            <a:endParaRPr lang="en-US"/>
          </a:p>
        </p:txBody>
      </p:sp>
    </p:spTree>
    <p:extLst>
      <p:ext uri="{BB962C8B-B14F-4D97-AF65-F5344CB8AC3E}">
        <p14:creationId xmlns:p14="http://schemas.microsoft.com/office/powerpoint/2010/main" val="144568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43CBEB-094E-6B4C-9F22-A2E18A429E0D}" type="datetimeFigureOut">
              <a:rPr lang="en-US" smtClean="0"/>
              <a:t>3/23/2015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9EE80-0800-7E4C-BE76-6A85B60D813C}" type="slidenum">
              <a:rPr lang="en-US" smtClean="0"/>
              <a:t>‹#›</a:t>
            </a:fld>
            <a:endParaRPr lang="en-US"/>
          </a:p>
        </p:txBody>
      </p:sp>
    </p:spTree>
    <p:extLst>
      <p:ext uri="{BB962C8B-B14F-4D97-AF65-F5344CB8AC3E}">
        <p14:creationId xmlns:p14="http://schemas.microsoft.com/office/powerpoint/2010/main" val="2854821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43CBEB-094E-6B4C-9F22-A2E18A429E0D}" type="datetimeFigureOut">
              <a:rPr lang="en-US" smtClean="0"/>
              <a:t>3/23/2015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B9EE80-0800-7E4C-BE76-6A85B60D813C}" type="slidenum">
              <a:rPr lang="en-US" smtClean="0"/>
              <a:t>‹#›</a:t>
            </a:fld>
            <a:endParaRPr lang="en-US"/>
          </a:p>
        </p:txBody>
      </p:sp>
    </p:spTree>
    <p:extLst>
      <p:ext uri="{BB962C8B-B14F-4D97-AF65-F5344CB8AC3E}">
        <p14:creationId xmlns:p14="http://schemas.microsoft.com/office/powerpoint/2010/main" val="354699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43CBEB-094E-6B4C-9F22-A2E18A429E0D}" type="datetimeFigureOut">
              <a:rPr lang="en-US" smtClean="0"/>
              <a:t>3/23/2015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B9EE80-0800-7E4C-BE76-6A85B60D813C}" type="slidenum">
              <a:rPr lang="en-US" smtClean="0"/>
              <a:t>‹#›</a:t>
            </a:fld>
            <a:endParaRPr lang="en-US"/>
          </a:p>
        </p:txBody>
      </p:sp>
    </p:spTree>
    <p:extLst>
      <p:ext uri="{BB962C8B-B14F-4D97-AF65-F5344CB8AC3E}">
        <p14:creationId xmlns:p14="http://schemas.microsoft.com/office/powerpoint/2010/main" val="1344676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43CBEB-094E-6B4C-9F22-A2E18A429E0D}" type="datetimeFigureOut">
              <a:rPr lang="en-US" smtClean="0"/>
              <a:t>3/23/2015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B9EE80-0800-7E4C-BE76-6A85B60D813C}" type="slidenum">
              <a:rPr lang="en-US" smtClean="0"/>
              <a:t>‹#›</a:t>
            </a:fld>
            <a:endParaRPr lang="en-US"/>
          </a:p>
        </p:txBody>
      </p:sp>
    </p:spTree>
    <p:extLst>
      <p:ext uri="{BB962C8B-B14F-4D97-AF65-F5344CB8AC3E}">
        <p14:creationId xmlns:p14="http://schemas.microsoft.com/office/powerpoint/2010/main" val="1560773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43CBEB-094E-6B4C-9F22-A2E18A429E0D}" type="datetimeFigureOut">
              <a:rPr lang="en-US" smtClean="0"/>
              <a:t>3/23/2015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9EE80-0800-7E4C-BE76-6A85B60D813C}" type="slidenum">
              <a:rPr lang="en-US" smtClean="0"/>
              <a:t>‹#›</a:t>
            </a:fld>
            <a:endParaRPr lang="en-US"/>
          </a:p>
        </p:txBody>
      </p:sp>
    </p:spTree>
    <p:extLst>
      <p:ext uri="{BB962C8B-B14F-4D97-AF65-F5344CB8AC3E}">
        <p14:creationId xmlns:p14="http://schemas.microsoft.com/office/powerpoint/2010/main" val="2854974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43CBEB-094E-6B4C-9F22-A2E18A429E0D}" type="datetimeFigureOut">
              <a:rPr lang="en-US" smtClean="0"/>
              <a:t>3/23/2015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9EE80-0800-7E4C-BE76-6A85B60D813C}" type="slidenum">
              <a:rPr lang="en-US" smtClean="0"/>
              <a:t>‹#›</a:t>
            </a:fld>
            <a:endParaRPr lang="en-US"/>
          </a:p>
        </p:txBody>
      </p:sp>
    </p:spTree>
    <p:extLst>
      <p:ext uri="{BB962C8B-B14F-4D97-AF65-F5344CB8AC3E}">
        <p14:creationId xmlns:p14="http://schemas.microsoft.com/office/powerpoint/2010/main" val="1019002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43CBEB-094E-6B4C-9F22-A2E18A429E0D}" type="datetimeFigureOut">
              <a:rPr lang="en-US" smtClean="0"/>
              <a:t>3/23/2015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B9EE80-0800-7E4C-BE76-6A85B60D813C}" type="slidenum">
              <a:rPr lang="en-US" smtClean="0"/>
              <a:t>‹#›</a:t>
            </a:fld>
            <a:endParaRPr lang="en-US"/>
          </a:p>
        </p:txBody>
      </p:sp>
    </p:spTree>
    <p:extLst>
      <p:ext uri="{BB962C8B-B14F-4D97-AF65-F5344CB8AC3E}">
        <p14:creationId xmlns:p14="http://schemas.microsoft.com/office/powerpoint/2010/main" val="654432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9243" y="136545"/>
            <a:ext cx="8923846" cy="6607411"/>
          </a:xfrm>
          <a:prstGeom prst="rect">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vert="horz" rtlCol="0" anchor="t" anchorCtr="0"/>
          <a:lstStyle/>
          <a:p>
            <a:r>
              <a:rPr lang="en-US" sz="1200" b="1" u="sng" dirty="0" smtClean="0">
                <a:solidFill>
                  <a:schemeClr val="tx1"/>
                </a:solidFill>
              </a:rPr>
              <a:t>Inclusion and identity</a:t>
            </a:r>
            <a:r>
              <a:rPr lang="en-US" sz="1200" dirty="0" smtClean="0">
                <a:solidFill>
                  <a:schemeClr val="tx1"/>
                </a:solidFill>
              </a:rPr>
              <a:t> with science leads all students to develop agency as active and critical consumers and producers of science.</a:t>
            </a:r>
          </a:p>
          <a:p>
            <a:r>
              <a:rPr lang="en-US" sz="1000" b="1" i="1" dirty="0" smtClean="0">
                <a:solidFill>
                  <a:schemeClr val="tx1"/>
                </a:solidFill>
              </a:rPr>
              <a:t>Students’ identities and values are affirmed through science class and students develop strong beliefs about themselves as scientists in their communities.</a:t>
            </a:r>
          </a:p>
          <a:p>
            <a:endParaRPr lang="en-US" sz="800" u="sng" dirty="0" smtClean="0">
              <a:solidFill>
                <a:schemeClr val="tx1"/>
              </a:solidFill>
            </a:endParaRPr>
          </a:p>
          <a:p>
            <a:r>
              <a:rPr lang="en-US" sz="800" u="sng" dirty="0" smtClean="0">
                <a:solidFill>
                  <a:schemeClr val="tx1"/>
                </a:solidFill>
              </a:rPr>
              <a:t>Effective </a:t>
            </a:r>
            <a:r>
              <a:rPr lang="en-US" sz="800" u="sng" dirty="0">
                <a:solidFill>
                  <a:schemeClr val="tx1"/>
                </a:solidFill>
              </a:rPr>
              <a:t>science </a:t>
            </a:r>
            <a:r>
              <a:rPr lang="en-US" sz="800" dirty="0" smtClean="0">
                <a:solidFill>
                  <a:schemeClr val="tx1"/>
                </a:solidFill>
              </a:rPr>
              <a:t>instruction creates </a:t>
            </a:r>
            <a:r>
              <a:rPr lang="en-US" sz="800" dirty="0">
                <a:solidFill>
                  <a:schemeClr val="tx1"/>
                </a:solidFill>
              </a:rPr>
              <a:t>a safe space that amplifies the voices and strengths that each student </a:t>
            </a:r>
            <a:r>
              <a:rPr lang="en-US" sz="800" dirty="0" smtClean="0">
                <a:solidFill>
                  <a:schemeClr val="tx1"/>
                </a:solidFill>
              </a:rPr>
              <a:t>and local </a:t>
            </a:r>
            <a:r>
              <a:rPr lang="en-US" sz="800" dirty="0">
                <a:solidFill>
                  <a:schemeClr val="tx1"/>
                </a:solidFill>
              </a:rPr>
              <a:t>community </a:t>
            </a:r>
            <a:r>
              <a:rPr lang="en-US" sz="800" dirty="0" smtClean="0">
                <a:solidFill>
                  <a:schemeClr val="tx1"/>
                </a:solidFill>
              </a:rPr>
              <a:t>member brings </a:t>
            </a:r>
            <a:r>
              <a:rPr lang="en-US" sz="800" dirty="0">
                <a:solidFill>
                  <a:schemeClr val="tx1"/>
                </a:solidFill>
              </a:rPr>
              <a:t>to the classroom. Students develop understanding of how knowledge is constructed, interact with strong science role models who reflect their own identity, and recognize their ability to question existing ideas, develop new ideas, and define and create change. Teachers strive to develop a culturally responsive classroom and practice through </a:t>
            </a:r>
            <a:r>
              <a:rPr lang="en-US" sz="800" dirty="0" smtClean="0">
                <a:solidFill>
                  <a:schemeClr val="tx1"/>
                </a:solidFill>
              </a:rPr>
              <a:t>active relationship-building and participation in the community, and then seeking </a:t>
            </a:r>
            <a:r>
              <a:rPr lang="en-US" sz="800" dirty="0">
                <a:solidFill>
                  <a:schemeClr val="tx1"/>
                </a:solidFill>
              </a:rPr>
              <a:t>out </a:t>
            </a:r>
            <a:r>
              <a:rPr lang="en-US" sz="800" dirty="0" smtClean="0">
                <a:solidFill>
                  <a:schemeClr val="tx1"/>
                </a:solidFill>
              </a:rPr>
              <a:t>the examples</a:t>
            </a:r>
            <a:r>
              <a:rPr lang="en-US" sz="800" dirty="0">
                <a:solidFill>
                  <a:schemeClr val="tx1"/>
                </a:solidFill>
              </a:rPr>
              <a:t>, illustrations, and meaningful instructional activities that will </a:t>
            </a:r>
            <a:r>
              <a:rPr lang="en-US" sz="800" dirty="0" smtClean="0">
                <a:solidFill>
                  <a:schemeClr val="tx1"/>
                </a:solidFill>
              </a:rPr>
              <a:t>motivate</a:t>
            </a:r>
            <a:r>
              <a:rPr lang="en-US" sz="800" dirty="0">
                <a:solidFill>
                  <a:schemeClr val="tx1"/>
                </a:solidFill>
              </a:rPr>
              <a:t> </a:t>
            </a:r>
            <a:r>
              <a:rPr lang="en-US" sz="800" dirty="0" smtClean="0">
                <a:solidFill>
                  <a:schemeClr val="tx1"/>
                </a:solidFill>
              </a:rPr>
              <a:t>and </a:t>
            </a:r>
            <a:r>
              <a:rPr lang="en-US" sz="800" dirty="0">
                <a:solidFill>
                  <a:schemeClr val="tx1"/>
                </a:solidFill>
              </a:rPr>
              <a:t>challenge their </a:t>
            </a:r>
            <a:r>
              <a:rPr lang="en-US" sz="800" dirty="0" smtClean="0">
                <a:solidFill>
                  <a:schemeClr val="tx1"/>
                </a:solidFill>
              </a:rPr>
              <a:t>students </a:t>
            </a:r>
            <a:r>
              <a:rPr lang="en-US" sz="800" dirty="0">
                <a:solidFill>
                  <a:schemeClr val="tx1"/>
                </a:solidFill>
              </a:rPr>
              <a:t>through affirming </a:t>
            </a:r>
            <a:r>
              <a:rPr lang="en-US" sz="800" dirty="0" smtClean="0">
                <a:solidFill>
                  <a:schemeClr val="tx1"/>
                </a:solidFill>
              </a:rPr>
              <a:t>personal </a:t>
            </a:r>
            <a:r>
              <a:rPr lang="en-US" sz="800" dirty="0">
                <a:solidFill>
                  <a:schemeClr val="tx1"/>
                </a:solidFill>
              </a:rPr>
              <a:t>identities</a:t>
            </a:r>
            <a:r>
              <a:rPr lang="en-US" sz="800" dirty="0" smtClean="0">
                <a:solidFill>
                  <a:schemeClr val="tx1"/>
                </a:solidFill>
              </a:rPr>
              <a:t>.</a:t>
            </a:r>
            <a:r>
              <a:rPr lang="en-US" sz="800" i="1" dirty="0">
                <a:solidFill>
                  <a:schemeClr val="tx1"/>
                </a:solidFill>
              </a:rPr>
              <a:t> </a:t>
            </a:r>
            <a:r>
              <a:rPr lang="en-US" sz="800" dirty="0">
                <a:solidFill>
                  <a:schemeClr val="tx1"/>
                </a:solidFill>
              </a:rPr>
              <a:t>T</a:t>
            </a:r>
            <a:r>
              <a:rPr lang="en-US" sz="800" dirty="0" smtClean="0">
                <a:solidFill>
                  <a:schemeClr val="tx1"/>
                </a:solidFill>
              </a:rPr>
              <a:t>eachers respond to their students as individuals , shaping instruction around their interests and values.</a:t>
            </a:r>
            <a:endParaRPr lang="en-US" sz="800" dirty="0">
              <a:solidFill>
                <a:schemeClr val="tx1"/>
              </a:solidFill>
            </a:endParaRPr>
          </a:p>
          <a:p>
            <a:endParaRPr lang="en-US" sz="800" i="1" u="sng" dirty="0" smtClean="0">
              <a:solidFill>
                <a:schemeClr val="tx1"/>
              </a:solidFill>
            </a:endParaRPr>
          </a:p>
          <a:p>
            <a:r>
              <a:rPr lang="en-US" sz="800" i="1" u="sng" dirty="0" smtClean="0">
                <a:solidFill>
                  <a:schemeClr val="tx1"/>
                </a:solidFill>
              </a:rPr>
              <a:t>Less </a:t>
            </a:r>
            <a:r>
              <a:rPr lang="en-US" sz="800" i="1" u="sng" dirty="0">
                <a:solidFill>
                  <a:schemeClr val="tx1"/>
                </a:solidFill>
              </a:rPr>
              <a:t>effective </a:t>
            </a:r>
            <a:r>
              <a:rPr lang="en-US" sz="800" i="1" u="sng" dirty="0" smtClean="0">
                <a:solidFill>
                  <a:schemeClr val="tx1"/>
                </a:solidFill>
              </a:rPr>
              <a:t>instruction </a:t>
            </a:r>
            <a:r>
              <a:rPr lang="en-US" sz="800" i="1" dirty="0" smtClean="0">
                <a:solidFill>
                  <a:schemeClr val="tx1"/>
                </a:solidFill>
              </a:rPr>
              <a:t>does not consider the interests, values, cultures, and communities of the students. This  </a:t>
            </a:r>
            <a:r>
              <a:rPr lang="en-US" sz="800" i="1" dirty="0">
                <a:solidFill>
                  <a:schemeClr val="tx1"/>
                </a:solidFill>
              </a:rPr>
              <a:t>leads students to draw a line between their personal identity and a science identity, as heard in statements like “I’m not a science person”. Students feel that they do not have a voice in the classroom, or that science is irrelevant to their daily life or future aspirations. Scientific knowledge is understood as being fixed and authoritative rather than seeing science as a human endeavor, evolving in light of new evidence. </a:t>
            </a:r>
            <a:endParaRPr lang="en-US" sz="800" i="1" dirty="0" smtClean="0">
              <a:solidFill>
                <a:schemeClr val="tx1"/>
              </a:solidFill>
            </a:endParaRPr>
          </a:p>
          <a:p>
            <a:endParaRPr lang="en-US" sz="800" i="1" dirty="0">
              <a:solidFill>
                <a:schemeClr val="tx1"/>
              </a:solidFill>
            </a:endParaRPr>
          </a:p>
          <a:p>
            <a:endParaRPr lang="en-US" sz="800" i="1" dirty="0" smtClean="0">
              <a:solidFill>
                <a:schemeClr val="tx1"/>
              </a:solidFill>
            </a:endParaRPr>
          </a:p>
          <a:p>
            <a:endParaRPr lang="en-US" sz="800" i="1" dirty="0">
              <a:solidFill>
                <a:schemeClr val="tx1"/>
              </a:solidFill>
            </a:endParaRPr>
          </a:p>
          <a:p>
            <a:endParaRPr lang="en-US" sz="800" i="1" dirty="0" smtClean="0">
              <a:solidFill>
                <a:schemeClr val="tx1"/>
              </a:solidFill>
            </a:endParaRPr>
          </a:p>
          <a:p>
            <a:endParaRPr lang="en-US" sz="800" i="1" dirty="0">
              <a:solidFill>
                <a:schemeClr val="tx1"/>
              </a:solidFill>
            </a:endParaRPr>
          </a:p>
          <a:p>
            <a:endParaRPr lang="en-US" sz="800" i="1" dirty="0" smtClean="0">
              <a:solidFill>
                <a:schemeClr val="tx1"/>
              </a:solidFill>
            </a:endParaRPr>
          </a:p>
          <a:p>
            <a:endParaRPr lang="en-US" sz="800" i="1" dirty="0">
              <a:solidFill>
                <a:schemeClr val="tx1"/>
              </a:solidFill>
            </a:endParaRPr>
          </a:p>
          <a:p>
            <a:endParaRPr lang="en-US" sz="800" i="1" dirty="0" smtClean="0">
              <a:solidFill>
                <a:schemeClr val="tx1"/>
              </a:solidFill>
            </a:endParaRPr>
          </a:p>
          <a:p>
            <a:endParaRPr lang="en-US" sz="800" i="1" dirty="0">
              <a:solidFill>
                <a:schemeClr val="tx1"/>
              </a:solidFill>
            </a:endParaRPr>
          </a:p>
          <a:p>
            <a:endParaRPr lang="en-US" sz="800" i="1" dirty="0" smtClean="0">
              <a:solidFill>
                <a:schemeClr val="tx1"/>
              </a:solidFill>
            </a:endParaRPr>
          </a:p>
          <a:p>
            <a:endParaRPr lang="en-US" sz="800" i="1" dirty="0">
              <a:solidFill>
                <a:schemeClr val="tx1"/>
              </a:solidFill>
            </a:endParaRPr>
          </a:p>
          <a:p>
            <a:endParaRPr lang="en-US" sz="800" i="1" dirty="0" smtClean="0">
              <a:solidFill>
                <a:schemeClr val="tx1"/>
              </a:solidFill>
            </a:endParaRPr>
          </a:p>
          <a:p>
            <a:endParaRPr lang="en-US" sz="800" i="1" dirty="0">
              <a:solidFill>
                <a:schemeClr val="tx1"/>
              </a:solidFill>
            </a:endParaRPr>
          </a:p>
          <a:p>
            <a:endParaRPr lang="en-US" sz="800" i="1" dirty="0" smtClean="0">
              <a:solidFill>
                <a:schemeClr val="tx1"/>
              </a:solidFill>
            </a:endParaRPr>
          </a:p>
          <a:p>
            <a:endParaRPr lang="en-US" sz="800" i="1" dirty="0">
              <a:solidFill>
                <a:schemeClr val="tx1"/>
              </a:solidFill>
            </a:endParaRPr>
          </a:p>
          <a:p>
            <a:endParaRPr lang="en-US" sz="800" i="1" dirty="0" smtClean="0">
              <a:solidFill>
                <a:schemeClr val="tx1"/>
              </a:solidFill>
            </a:endParaRPr>
          </a:p>
          <a:p>
            <a:endParaRPr lang="en-US" sz="800" i="1" dirty="0">
              <a:solidFill>
                <a:schemeClr val="tx1"/>
              </a:solidFill>
            </a:endParaRPr>
          </a:p>
          <a:p>
            <a:endParaRPr lang="en-US" sz="800" i="1" dirty="0" smtClean="0">
              <a:solidFill>
                <a:schemeClr val="tx1"/>
              </a:solidFill>
            </a:endParaRPr>
          </a:p>
          <a:p>
            <a:endParaRPr lang="en-US" sz="800" i="1" dirty="0">
              <a:solidFill>
                <a:schemeClr val="tx1"/>
              </a:solidFill>
            </a:endParaRPr>
          </a:p>
          <a:p>
            <a:endParaRPr lang="en-US" sz="800" i="1" dirty="0" smtClean="0">
              <a:solidFill>
                <a:schemeClr val="tx1"/>
              </a:solidFill>
            </a:endParaRPr>
          </a:p>
          <a:p>
            <a:endParaRPr lang="en-US" sz="800" i="1" dirty="0">
              <a:solidFill>
                <a:schemeClr val="tx1"/>
              </a:solidFill>
            </a:endParaRPr>
          </a:p>
          <a:p>
            <a:endParaRPr lang="en-US" sz="800" i="1" dirty="0" smtClean="0">
              <a:solidFill>
                <a:schemeClr val="tx1"/>
              </a:solidFill>
            </a:endParaRPr>
          </a:p>
          <a:p>
            <a:endParaRPr lang="en-US" sz="800" i="1" dirty="0">
              <a:solidFill>
                <a:schemeClr val="tx1"/>
              </a:solidFill>
            </a:endParaRPr>
          </a:p>
          <a:p>
            <a:endParaRPr lang="en-US" sz="800" i="1" dirty="0" smtClean="0">
              <a:solidFill>
                <a:schemeClr val="tx1"/>
              </a:solidFill>
            </a:endParaRPr>
          </a:p>
          <a:p>
            <a:endParaRPr lang="en-US" sz="800" i="1" dirty="0">
              <a:solidFill>
                <a:schemeClr val="tx1"/>
              </a:solidFill>
            </a:endParaRPr>
          </a:p>
          <a:p>
            <a:endParaRPr lang="en-US" sz="800" i="1" dirty="0" smtClean="0">
              <a:solidFill>
                <a:schemeClr val="tx1"/>
              </a:solidFill>
            </a:endParaRPr>
          </a:p>
          <a:p>
            <a:endParaRPr lang="en-US" sz="800" i="1" dirty="0">
              <a:solidFill>
                <a:schemeClr val="tx1"/>
              </a:solidFill>
            </a:endParaRPr>
          </a:p>
          <a:p>
            <a:endParaRPr lang="en-US" sz="800" i="1" dirty="0" smtClean="0">
              <a:solidFill>
                <a:schemeClr val="tx1"/>
              </a:solidFill>
            </a:endParaRPr>
          </a:p>
          <a:p>
            <a:endParaRPr lang="en-US" sz="800" i="1" dirty="0">
              <a:solidFill>
                <a:schemeClr val="tx1"/>
              </a:solidFill>
            </a:endParaRPr>
          </a:p>
          <a:p>
            <a:endParaRPr lang="en-US" sz="800" i="1" dirty="0" smtClean="0">
              <a:solidFill>
                <a:schemeClr val="tx1"/>
              </a:solidFill>
            </a:endParaRPr>
          </a:p>
          <a:p>
            <a:endParaRPr lang="en-US" sz="800" i="1" dirty="0">
              <a:solidFill>
                <a:schemeClr val="tx1"/>
              </a:solidFill>
            </a:endParaRPr>
          </a:p>
          <a:p>
            <a:endParaRPr lang="en-US" sz="800" i="1" dirty="0" smtClean="0">
              <a:solidFill>
                <a:schemeClr val="tx1"/>
              </a:solidFill>
            </a:endParaRPr>
          </a:p>
          <a:p>
            <a:endParaRPr lang="en-US" sz="800" i="1" dirty="0">
              <a:solidFill>
                <a:schemeClr val="tx1"/>
              </a:solidFill>
            </a:endParaRPr>
          </a:p>
          <a:p>
            <a:endParaRPr lang="en-US" sz="800" i="1" dirty="0" smtClean="0">
              <a:solidFill>
                <a:schemeClr val="tx1"/>
              </a:solidFill>
            </a:endParaRPr>
          </a:p>
          <a:p>
            <a:endParaRPr lang="en-US" sz="800" i="1" dirty="0">
              <a:solidFill>
                <a:schemeClr val="tx1"/>
              </a:solidFill>
            </a:endParaRPr>
          </a:p>
          <a:p>
            <a:endParaRPr lang="en-US" sz="800" i="1" dirty="0" smtClean="0">
              <a:solidFill>
                <a:schemeClr val="tx1"/>
              </a:solidFill>
            </a:endParaRPr>
          </a:p>
          <a:p>
            <a:endParaRPr lang="en-US" sz="800" i="1" dirty="0">
              <a:solidFill>
                <a:schemeClr val="tx1"/>
              </a:solidFill>
            </a:endParaRPr>
          </a:p>
          <a:p>
            <a:endParaRPr lang="en-US" sz="800" i="1" dirty="0" smtClean="0">
              <a:solidFill>
                <a:schemeClr val="tx1"/>
              </a:solidFill>
            </a:endParaRPr>
          </a:p>
          <a:p>
            <a:endParaRPr lang="en-US" sz="800" i="1" dirty="0">
              <a:solidFill>
                <a:schemeClr val="tx1"/>
              </a:solidFill>
            </a:endParaRPr>
          </a:p>
          <a:p>
            <a:pPr algn="ctr"/>
            <a:endParaRPr lang="en-US" sz="1000" b="1" dirty="0" smtClean="0">
              <a:solidFill>
                <a:srgbClr val="C0504D"/>
              </a:solidFill>
            </a:endParaRPr>
          </a:p>
          <a:p>
            <a:pPr algn="ctr"/>
            <a:r>
              <a:rPr lang="en-US" sz="1000" b="1" dirty="0" smtClean="0">
                <a:solidFill>
                  <a:srgbClr val="C0504D"/>
                </a:solidFill>
              </a:rPr>
              <a:t>Inclusion and identity is a prerequisite to meaningful engagement in science, while meaningful investigation then fosters even deeper student identity with science.  </a:t>
            </a:r>
            <a:endParaRPr lang="en-US" sz="1000" b="1" dirty="0">
              <a:solidFill>
                <a:srgbClr val="C0504D"/>
              </a:solidFill>
            </a:endParaRPr>
          </a:p>
          <a:p>
            <a:endParaRPr lang="en-US" sz="1000" dirty="0" smtClean="0">
              <a:solidFill>
                <a:schemeClr val="tx1"/>
              </a:solidFill>
            </a:endParaRPr>
          </a:p>
        </p:txBody>
      </p:sp>
      <p:sp>
        <p:nvSpPr>
          <p:cNvPr id="9" name="Rectangle 8"/>
          <p:cNvSpPr/>
          <p:nvPr/>
        </p:nvSpPr>
        <p:spPr>
          <a:xfrm>
            <a:off x="314074" y="1675038"/>
            <a:ext cx="8561939" cy="4811570"/>
          </a:xfrm>
          <a:prstGeom prst="rect">
            <a:avLst/>
          </a:prstGeom>
          <a:solidFill>
            <a:schemeClr val="accent1">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vert="horz" rtlCol="0" anchor="t" anchorCtr="0"/>
          <a:lstStyle/>
          <a:p>
            <a:r>
              <a:rPr lang="en-US" sz="1200" b="1" u="sng" dirty="0" smtClean="0">
                <a:solidFill>
                  <a:schemeClr val="tx1"/>
                </a:solidFill>
              </a:rPr>
              <a:t>Investigation through multiple modes of inquiry</a:t>
            </a:r>
            <a:r>
              <a:rPr lang="en-US" sz="1200" dirty="0" smtClean="0">
                <a:solidFill>
                  <a:schemeClr val="tx1"/>
                </a:solidFill>
              </a:rPr>
              <a:t> leads students to make sense of the world, ask questions, and solve new problems.</a:t>
            </a:r>
          </a:p>
          <a:p>
            <a:r>
              <a:rPr lang="en-US" sz="1000" b="1" i="1" dirty="0">
                <a:solidFill>
                  <a:schemeClr val="tx1"/>
                </a:solidFill>
              </a:rPr>
              <a:t>A deep understanding of the nature of science and of the world starts to emerge when students flexibly engage in multiple methods to answer meaningful essential questions, explain puzzling phenomena, and solve novel problems.</a:t>
            </a:r>
          </a:p>
          <a:p>
            <a:endParaRPr lang="en-US" sz="800" u="sng" dirty="0" smtClean="0">
              <a:solidFill>
                <a:schemeClr val="tx1"/>
              </a:solidFill>
            </a:endParaRPr>
          </a:p>
          <a:p>
            <a:r>
              <a:rPr lang="en-US" sz="800" u="sng" dirty="0" smtClean="0">
                <a:solidFill>
                  <a:schemeClr val="tx1"/>
                </a:solidFill>
              </a:rPr>
              <a:t>Effective </a:t>
            </a:r>
            <a:r>
              <a:rPr lang="en-US" sz="800" u="sng" dirty="0">
                <a:solidFill>
                  <a:schemeClr val="tx1"/>
                </a:solidFill>
              </a:rPr>
              <a:t>science instruction </a:t>
            </a:r>
            <a:r>
              <a:rPr lang="en-US" sz="800" dirty="0">
                <a:solidFill>
                  <a:schemeClr val="tx1"/>
                </a:solidFill>
              </a:rPr>
              <a:t>integrates scientific and engineering practices, crosscutting concepts, and disciplinary core ideas so that students not only come to understand new ideas, but also develop deep knowledge of how those ideas emerged. Engaging in multiple modes of inquiry (physical and virtual labs, explorations, reading, research, modeling activities, etc.) and using multiple methods to collect evidence and test new ideas allow students to make sense of phenomena and develop explanations or innovative solutions</a:t>
            </a:r>
            <a:r>
              <a:rPr lang="en-US" sz="800" dirty="0" smtClean="0">
                <a:solidFill>
                  <a:schemeClr val="tx1"/>
                </a:solidFill>
              </a:rPr>
              <a:t>.</a:t>
            </a:r>
            <a:endParaRPr lang="en-US" sz="800" dirty="0">
              <a:solidFill>
                <a:schemeClr val="tx1"/>
              </a:solidFill>
            </a:endParaRPr>
          </a:p>
          <a:p>
            <a:endParaRPr lang="en-US" sz="800" i="1" u="sng" dirty="0" smtClean="0">
              <a:solidFill>
                <a:schemeClr val="tx1"/>
              </a:solidFill>
            </a:endParaRPr>
          </a:p>
          <a:p>
            <a:r>
              <a:rPr lang="en-US" sz="800" i="1" u="sng" dirty="0" smtClean="0">
                <a:solidFill>
                  <a:schemeClr val="tx1"/>
                </a:solidFill>
              </a:rPr>
              <a:t>Less </a:t>
            </a:r>
            <a:r>
              <a:rPr lang="en-US" sz="800" i="1" u="sng" dirty="0">
                <a:solidFill>
                  <a:schemeClr val="tx1"/>
                </a:solidFill>
              </a:rPr>
              <a:t>effective instruction </a:t>
            </a:r>
            <a:r>
              <a:rPr lang="en-US" sz="800" i="1" dirty="0">
                <a:solidFill>
                  <a:schemeClr val="tx1"/>
                </a:solidFill>
              </a:rPr>
              <a:t>focuses on practices, concepts, and ideas in isolation, leaving students unable to transfer their understandings across contexts. This may look like a lecture-dominated classroom, or an activity-dominated classroom, both of which limit students’ ability to make sense of what they are learning because they fail to develop connections across discrete pieces of content knowledge.</a:t>
            </a:r>
            <a:r>
              <a:rPr lang="en-US" sz="800" dirty="0">
                <a:solidFill>
                  <a:schemeClr val="tx1"/>
                </a:solidFill>
              </a:rPr>
              <a:t> </a:t>
            </a:r>
            <a:endParaRPr lang="en-US" sz="800" dirty="0" smtClean="0">
              <a:solidFill>
                <a:schemeClr val="tx1"/>
              </a:solidFill>
            </a:endParaRPr>
          </a:p>
          <a:p>
            <a:endParaRPr lang="en-US" sz="800" dirty="0">
              <a:solidFill>
                <a:schemeClr val="tx1"/>
              </a:solidFill>
            </a:endParaRPr>
          </a:p>
          <a:p>
            <a:endParaRPr lang="en-US" sz="800" dirty="0" smtClean="0">
              <a:solidFill>
                <a:schemeClr val="tx1"/>
              </a:solidFill>
            </a:endParaRPr>
          </a:p>
          <a:p>
            <a:endParaRPr lang="en-US" sz="800" dirty="0">
              <a:solidFill>
                <a:schemeClr val="tx1"/>
              </a:solidFill>
            </a:endParaRPr>
          </a:p>
          <a:p>
            <a:endParaRPr lang="en-US" sz="800" dirty="0" smtClean="0">
              <a:solidFill>
                <a:schemeClr val="tx1"/>
              </a:solidFill>
            </a:endParaRPr>
          </a:p>
          <a:p>
            <a:endParaRPr lang="en-US" sz="800" dirty="0">
              <a:solidFill>
                <a:schemeClr val="tx1"/>
              </a:solidFill>
            </a:endParaRPr>
          </a:p>
          <a:p>
            <a:endParaRPr lang="en-US" sz="800" dirty="0" smtClean="0">
              <a:solidFill>
                <a:schemeClr val="tx1"/>
              </a:solidFill>
            </a:endParaRPr>
          </a:p>
          <a:p>
            <a:endParaRPr lang="en-US" sz="800" dirty="0">
              <a:solidFill>
                <a:schemeClr val="tx1"/>
              </a:solidFill>
            </a:endParaRPr>
          </a:p>
          <a:p>
            <a:endParaRPr lang="en-US" sz="800" dirty="0" smtClean="0">
              <a:solidFill>
                <a:schemeClr val="tx1"/>
              </a:solidFill>
            </a:endParaRPr>
          </a:p>
          <a:p>
            <a:endParaRPr lang="en-US" sz="800" dirty="0">
              <a:solidFill>
                <a:schemeClr val="tx1"/>
              </a:solidFill>
            </a:endParaRPr>
          </a:p>
          <a:p>
            <a:endParaRPr lang="en-US" sz="800" dirty="0" smtClean="0">
              <a:solidFill>
                <a:schemeClr val="tx1"/>
              </a:solidFill>
            </a:endParaRPr>
          </a:p>
          <a:p>
            <a:endParaRPr lang="en-US" sz="800" dirty="0">
              <a:solidFill>
                <a:schemeClr val="tx1"/>
              </a:solidFill>
            </a:endParaRPr>
          </a:p>
          <a:p>
            <a:endParaRPr lang="en-US" sz="800" dirty="0" smtClean="0">
              <a:solidFill>
                <a:schemeClr val="tx1"/>
              </a:solidFill>
            </a:endParaRPr>
          </a:p>
          <a:p>
            <a:endParaRPr lang="en-US" sz="800" dirty="0">
              <a:solidFill>
                <a:schemeClr val="tx1"/>
              </a:solidFill>
            </a:endParaRPr>
          </a:p>
          <a:p>
            <a:endParaRPr lang="en-US" sz="800" dirty="0" smtClean="0">
              <a:solidFill>
                <a:schemeClr val="tx1"/>
              </a:solidFill>
            </a:endParaRPr>
          </a:p>
          <a:p>
            <a:endParaRPr lang="en-US" sz="800" dirty="0">
              <a:solidFill>
                <a:schemeClr val="tx1"/>
              </a:solidFill>
            </a:endParaRPr>
          </a:p>
          <a:p>
            <a:endParaRPr lang="en-US" sz="800" dirty="0" smtClean="0">
              <a:solidFill>
                <a:schemeClr val="tx1"/>
              </a:solidFill>
            </a:endParaRPr>
          </a:p>
          <a:p>
            <a:endParaRPr lang="en-US" sz="800" dirty="0">
              <a:solidFill>
                <a:schemeClr val="tx1"/>
              </a:solidFill>
            </a:endParaRPr>
          </a:p>
          <a:p>
            <a:endParaRPr lang="en-US" sz="800" dirty="0" smtClean="0">
              <a:solidFill>
                <a:schemeClr val="tx1"/>
              </a:solidFill>
            </a:endParaRPr>
          </a:p>
          <a:p>
            <a:endParaRPr lang="en-US" sz="800" dirty="0">
              <a:solidFill>
                <a:schemeClr val="tx1"/>
              </a:solidFill>
            </a:endParaRPr>
          </a:p>
          <a:p>
            <a:endParaRPr lang="en-US" sz="800" dirty="0" smtClean="0">
              <a:solidFill>
                <a:schemeClr val="tx1"/>
              </a:solidFill>
            </a:endParaRPr>
          </a:p>
          <a:p>
            <a:endParaRPr lang="en-US" sz="800" dirty="0">
              <a:solidFill>
                <a:schemeClr val="tx1"/>
              </a:solidFill>
            </a:endParaRPr>
          </a:p>
          <a:p>
            <a:endParaRPr lang="en-US" sz="800" dirty="0" smtClean="0">
              <a:solidFill>
                <a:schemeClr val="tx1"/>
              </a:solidFill>
            </a:endParaRPr>
          </a:p>
          <a:p>
            <a:endParaRPr lang="en-US" sz="800" dirty="0">
              <a:solidFill>
                <a:schemeClr val="tx1"/>
              </a:solidFill>
            </a:endParaRPr>
          </a:p>
          <a:p>
            <a:endParaRPr lang="en-US" sz="800" dirty="0" smtClean="0">
              <a:solidFill>
                <a:schemeClr val="tx1"/>
              </a:solidFill>
            </a:endParaRPr>
          </a:p>
          <a:p>
            <a:endParaRPr lang="en-US" sz="800" dirty="0">
              <a:solidFill>
                <a:schemeClr val="tx1"/>
              </a:solidFill>
            </a:endParaRPr>
          </a:p>
          <a:p>
            <a:endParaRPr lang="en-US" sz="800" dirty="0" smtClean="0">
              <a:solidFill>
                <a:schemeClr val="tx1"/>
              </a:solidFill>
            </a:endParaRPr>
          </a:p>
          <a:p>
            <a:pPr algn="ctr"/>
            <a:r>
              <a:rPr lang="en-US" sz="1000" b="1" dirty="0" smtClean="0">
                <a:solidFill>
                  <a:schemeClr val="accent2"/>
                </a:solidFill>
              </a:rPr>
              <a:t>Learning builds, discourse, and metacognition drive learning through the Investigation </a:t>
            </a:r>
            <a:r>
              <a:rPr lang="en-US" sz="1000" b="1" dirty="0">
                <a:solidFill>
                  <a:schemeClr val="accent2"/>
                </a:solidFill>
              </a:rPr>
              <a:t>C</a:t>
            </a:r>
            <a:r>
              <a:rPr lang="en-US" sz="1000" b="1" dirty="0" smtClean="0">
                <a:solidFill>
                  <a:schemeClr val="accent2"/>
                </a:solidFill>
              </a:rPr>
              <a:t>ycle approach.</a:t>
            </a:r>
          </a:p>
          <a:p>
            <a:endParaRPr lang="en-US" sz="800" dirty="0">
              <a:solidFill>
                <a:schemeClr val="tx1"/>
              </a:solidFill>
            </a:endParaRPr>
          </a:p>
        </p:txBody>
      </p:sp>
      <p:sp>
        <p:nvSpPr>
          <p:cNvPr id="10" name="Rectangle 9"/>
          <p:cNvSpPr/>
          <p:nvPr/>
        </p:nvSpPr>
        <p:spPr>
          <a:xfrm>
            <a:off x="469266" y="3111195"/>
            <a:ext cx="2730838" cy="3083892"/>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1200" b="1" u="sng" dirty="0" smtClean="0">
                <a:solidFill>
                  <a:schemeClr val="tx1"/>
                </a:solidFill>
              </a:rPr>
              <a:t>Learning builds</a:t>
            </a:r>
            <a:r>
              <a:rPr lang="en-US" sz="1200" dirty="0" smtClean="0">
                <a:solidFill>
                  <a:schemeClr val="tx1"/>
                </a:solidFill>
              </a:rPr>
              <a:t> on existing ideas, knowledge, and beliefs.</a:t>
            </a:r>
          </a:p>
          <a:p>
            <a:r>
              <a:rPr lang="en-US" sz="1000" b="1" i="1" dirty="0">
                <a:solidFill>
                  <a:schemeClr val="tx1"/>
                </a:solidFill>
              </a:rPr>
              <a:t>Students are not blank slates, but instead come to school with a strong and well-connected set of ideas and beliefs about how the world works.</a:t>
            </a:r>
            <a:r>
              <a:rPr lang="en-US" sz="1000" i="1" dirty="0">
                <a:solidFill>
                  <a:schemeClr val="tx1"/>
                </a:solidFill>
              </a:rPr>
              <a:t> </a:t>
            </a:r>
            <a:endParaRPr lang="en-US" sz="1000" dirty="0">
              <a:solidFill>
                <a:schemeClr val="tx1"/>
              </a:solidFill>
            </a:endParaRPr>
          </a:p>
          <a:p>
            <a:endParaRPr lang="en-US" sz="800" u="sng" dirty="0" smtClean="0">
              <a:solidFill>
                <a:schemeClr val="tx1"/>
              </a:solidFill>
            </a:endParaRPr>
          </a:p>
          <a:p>
            <a:r>
              <a:rPr lang="en-US" sz="800" u="sng" dirty="0" smtClean="0">
                <a:solidFill>
                  <a:schemeClr val="tx1"/>
                </a:solidFill>
              </a:rPr>
              <a:t>Effective </a:t>
            </a:r>
            <a:r>
              <a:rPr lang="en-US" sz="800" u="sng" dirty="0">
                <a:solidFill>
                  <a:schemeClr val="tx1"/>
                </a:solidFill>
              </a:rPr>
              <a:t>science instruction </a:t>
            </a:r>
            <a:r>
              <a:rPr lang="en-US" sz="800" dirty="0">
                <a:solidFill>
                  <a:schemeClr val="tx1"/>
                </a:solidFill>
              </a:rPr>
              <a:t>elicits and uncovers these ideas and uses them as a foundation upon which to build coherent storylines about how the world works, which leads students to challenge their own internal framework, as well as integrate and connect new ideas with what they already know or have experienced. </a:t>
            </a:r>
            <a:r>
              <a:rPr lang="en-US" sz="800" dirty="0" smtClean="0">
                <a:solidFill>
                  <a:schemeClr val="tx1"/>
                </a:solidFill>
              </a:rPr>
              <a:t>As students reconcile discrepancies and revise their ideas and beliefs in light of new experiences and information, knowledge </a:t>
            </a:r>
            <a:r>
              <a:rPr lang="en-US" sz="800" dirty="0">
                <a:solidFill>
                  <a:schemeClr val="tx1"/>
                </a:solidFill>
              </a:rPr>
              <a:t>becomes more connected and conceptual understanding </a:t>
            </a:r>
            <a:r>
              <a:rPr lang="en-US" sz="800" dirty="0" smtClean="0">
                <a:solidFill>
                  <a:schemeClr val="tx1"/>
                </a:solidFill>
              </a:rPr>
              <a:t>more </a:t>
            </a:r>
            <a:r>
              <a:rPr lang="en-US" sz="800" dirty="0">
                <a:solidFill>
                  <a:schemeClr val="tx1"/>
                </a:solidFill>
              </a:rPr>
              <a:t>likely</a:t>
            </a:r>
            <a:r>
              <a:rPr lang="en-US" sz="800" dirty="0" smtClean="0">
                <a:solidFill>
                  <a:schemeClr val="tx1"/>
                </a:solidFill>
              </a:rPr>
              <a:t>.</a:t>
            </a:r>
            <a:endParaRPr lang="en-US" sz="800" dirty="0">
              <a:solidFill>
                <a:schemeClr val="tx1"/>
              </a:solidFill>
            </a:endParaRPr>
          </a:p>
          <a:p>
            <a:endParaRPr lang="en-US" sz="800" i="1" u="sng" dirty="0" smtClean="0">
              <a:solidFill>
                <a:schemeClr val="tx1"/>
              </a:solidFill>
            </a:endParaRPr>
          </a:p>
          <a:p>
            <a:r>
              <a:rPr lang="en-US" sz="800" i="1" u="sng" dirty="0" smtClean="0">
                <a:solidFill>
                  <a:schemeClr val="tx1"/>
                </a:solidFill>
              </a:rPr>
              <a:t>Less </a:t>
            </a:r>
            <a:r>
              <a:rPr lang="en-US" sz="800" i="1" u="sng" dirty="0">
                <a:solidFill>
                  <a:schemeClr val="tx1"/>
                </a:solidFill>
              </a:rPr>
              <a:t>effective instruction </a:t>
            </a:r>
            <a:r>
              <a:rPr lang="en-US" sz="800" i="1" dirty="0">
                <a:solidFill>
                  <a:schemeClr val="tx1"/>
                </a:solidFill>
              </a:rPr>
              <a:t>ignores </a:t>
            </a:r>
            <a:r>
              <a:rPr lang="en-US" sz="800" i="1" dirty="0" smtClean="0">
                <a:solidFill>
                  <a:schemeClr val="tx1"/>
                </a:solidFill>
              </a:rPr>
              <a:t>students’ </a:t>
            </a:r>
            <a:r>
              <a:rPr lang="en-US" sz="800" i="1" dirty="0">
                <a:solidFill>
                  <a:schemeClr val="tx1"/>
                </a:solidFill>
              </a:rPr>
              <a:t>existing ideas, curiosities, and funds of knowledge, and results in substituting their existing framework of how the world works with a collection of disconnected facts, which are often not well understood, not connected, and not retained; or </a:t>
            </a:r>
            <a:r>
              <a:rPr lang="en-US" sz="800" i="1" dirty="0" smtClean="0">
                <a:solidFill>
                  <a:schemeClr val="tx1"/>
                </a:solidFill>
              </a:rPr>
              <a:t>reinforces </a:t>
            </a:r>
            <a:r>
              <a:rPr lang="en-US" sz="800" i="1" dirty="0">
                <a:solidFill>
                  <a:schemeClr val="tx1"/>
                </a:solidFill>
              </a:rPr>
              <a:t>the alternate conceptions that students held before instruction started.</a:t>
            </a:r>
            <a:r>
              <a:rPr lang="en-US" sz="800" dirty="0">
                <a:solidFill>
                  <a:schemeClr val="tx1"/>
                </a:solidFill>
              </a:rPr>
              <a:t> </a:t>
            </a:r>
            <a:endParaRPr lang="en-US" sz="800" dirty="0" smtClean="0">
              <a:solidFill>
                <a:schemeClr val="tx1"/>
              </a:solidFill>
            </a:endParaRPr>
          </a:p>
          <a:p>
            <a:endParaRPr lang="en-US" sz="1000" dirty="0">
              <a:solidFill>
                <a:schemeClr val="tx1"/>
              </a:solidFill>
            </a:endParaRPr>
          </a:p>
        </p:txBody>
      </p:sp>
      <p:sp>
        <p:nvSpPr>
          <p:cNvPr id="23" name="Rectangle 22"/>
          <p:cNvSpPr/>
          <p:nvPr/>
        </p:nvSpPr>
        <p:spPr>
          <a:xfrm>
            <a:off x="3270157" y="3111195"/>
            <a:ext cx="2711771" cy="3083892"/>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1200" b="1" u="sng" dirty="0" smtClean="0">
                <a:solidFill>
                  <a:schemeClr val="tx1"/>
                </a:solidFill>
              </a:rPr>
              <a:t>Discourse</a:t>
            </a:r>
            <a:r>
              <a:rPr lang="en-US" sz="1200" dirty="0" smtClean="0">
                <a:solidFill>
                  <a:schemeClr val="tx1"/>
                </a:solidFill>
              </a:rPr>
              <a:t> represents and clarifies thinking to drive deep understanding.</a:t>
            </a:r>
          </a:p>
          <a:p>
            <a:r>
              <a:rPr lang="en-US" sz="1000" b="1" i="1" dirty="0">
                <a:solidFill>
                  <a:schemeClr val="tx1"/>
                </a:solidFill>
              </a:rPr>
              <a:t>Making thinking visible through multiple modes of discourse leads to </a:t>
            </a:r>
            <a:r>
              <a:rPr lang="en-US" sz="1000" b="1" i="1" dirty="0" smtClean="0">
                <a:solidFill>
                  <a:schemeClr val="tx1"/>
                </a:solidFill>
              </a:rPr>
              <a:t>sense </a:t>
            </a:r>
            <a:r>
              <a:rPr lang="en-US" sz="1000" b="1" i="1" dirty="0">
                <a:solidFill>
                  <a:schemeClr val="tx1"/>
                </a:solidFill>
              </a:rPr>
              <a:t>making as students engage in the practices of science</a:t>
            </a:r>
            <a:r>
              <a:rPr lang="en-US" sz="1000" b="1" i="1" dirty="0" smtClean="0">
                <a:solidFill>
                  <a:schemeClr val="tx1"/>
                </a:solidFill>
              </a:rPr>
              <a:t>.</a:t>
            </a:r>
            <a:endParaRPr lang="en-US" sz="1000" dirty="0">
              <a:solidFill>
                <a:schemeClr val="tx1"/>
              </a:solidFill>
            </a:endParaRPr>
          </a:p>
          <a:p>
            <a:endParaRPr lang="en-US" sz="800" u="sng" dirty="0" smtClean="0">
              <a:solidFill>
                <a:schemeClr val="tx1"/>
              </a:solidFill>
            </a:endParaRPr>
          </a:p>
          <a:p>
            <a:r>
              <a:rPr lang="en-US" sz="800" u="sng" dirty="0" smtClean="0">
                <a:solidFill>
                  <a:schemeClr val="tx1"/>
                </a:solidFill>
              </a:rPr>
              <a:t>Effective </a:t>
            </a:r>
            <a:r>
              <a:rPr lang="en-US" sz="800" u="sng" dirty="0">
                <a:solidFill>
                  <a:schemeClr val="tx1"/>
                </a:solidFill>
              </a:rPr>
              <a:t>science instruction </a:t>
            </a:r>
            <a:r>
              <a:rPr lang="en-US" sz="800" dirty="0">
                <a:solidFill>
                  <a:schemeClr val="tx1"/>
                </a:solidFill>
              </a:rPr>
              <a:t>drives individuals and groups of students to wrestle with evidence and their shifting scientific ideas orally (through talk and argumentation) as well as visually (through models and other representations), and in writing. Teachers use talk moves (including the use of wait time, re-voicing, restating, agreeing / disagreeing, elaborating, etc.) to encourage the productive exchange of ideas, argumentation around evidence, and critique of explanations and solutions</a:t>
            </a:r>
            <a:r>
              <a:rPr lang="en-US" sz="800" dirty="0" smtClean="0">
                <a:solidFill>
                  <a:schemeClr val="tx1"/>
                </a:solidFill>
              </a:rPr>
              <a:t>.</a:t>
            </a:r>
            <a:endParaRPr lang="en-US" sz="800" dirty="0">
              <a:solidFill>
                <a:schemeClr val="tx1"/>
              </a:solidFill>
            </a:endParaRPr>
          </a:p>
          <a:p>
            <a:endParaRPr lang="en-US" sz="800" i="1" u="sng" dirty="0" smtClean="0">
              <a:solidFill>
                <a:schemeClr val="tx1"/>
              </a:solidFill>
            </a:endParaRPr>
          </a:p>
          <a:p>
            <a:r>
              <a:rPr lang="en-US" sz="800" i="1" u="sng" dirty="0" smtClean="0">
                <a:solidFill>
                  <a:schemeClr val="tx1"/>
                </a:solidFill>
              </a:rPr>
              <a:t>Less </a:t>
            </a:r>
            <a:r>
              <a:rPr lang="en-US" sz="800" i="1" u="sng" dirty="0">
                <a:solidFill>
                  <a:schemeClr val="tx1"/>
                </a:solidFill>
              </a:rPr>
              <a:t>effective instruction </a:t>
            </a:r>
            <a:r>
              <a:rPr lang="en-US" sz="800" i="1" dirty="0">
                <a:solidFill>
                  <a:schemeClr val="tx1"/>
                </a:solidFill>
              </a:rPr>
              <a:t>focuses on high levels of teacher talk and </a:t>
            </a:r>
            <a:r>
              <a:rPr lang="en-US" sz="800" i="1" dirty="0" smtClean="0">
                <a:solidFill>
                  <a:schemeClr val="tx1"/>
                </a:solidFill>
              </a:rPr>
              <a:t>an I-R-E </a:t>
            </a:r>
            <a:r>
              <a:rPr lang="en-US" sz="800" i="1" dirty="0">
                <a:solidFill>
                  <a:schemeClr val="tx1"/>
                </a:solidFill>
              </a:rPr>
              <a:t>questioning style </a:t>
            </a:r>
            <a:r>
              <a:rPr lang="en-US" sz="800" i="1" dirty="0" smtClean="0">
                <a:solidFill>
                  <a:schemeClr val="tx1"/>
                </a:solidFill>
              </a:rPr>
              <a:t>(teacher </a:t>
            </a:r>
            <a:r>
              <a:rPr lang="en-US" sz="800" i="1" dirty="0">
                <a:solidFill>
                  <a:schemeClr val="tx1"/>
                </a:solidFill>
              </a:rPr>
              <a:t>initiates a question</a:t>
            </a:r>
            <a:r>
              <a:rPr lang="en-US" sz="800" i="1" dirty="0" smtClean="0">
                <a:solidFill>
                  <a:schemeClr val="tx1"/>
                </a:solidFill>
              </a:rPr>
              <a:t>, </a:t>
            </a:r>
            <a:r>
              <a:rPr lang="en-US" sz="800" i="1" dirty="0">
                <a:solidFill>
                  <a:schemeClr val="tx1"/>
                </a:solidFill>
              </a:rPr>
              <a:t>student responds</a:t>
            </a:r>
            <a:r>
              <a:rPr lang="en-US" sz="800" i="1" dirty="0" smtClean="0">
                <a:solidFill>
                  <a:schemeClr val="tx1"/>
                </a:solidFill>
              </a:rPr>
              <a:t>, </a:t>
            </a:r>
            <a:r>
              <a:rPr lang="en-US" sz="800" i="1" dirty="0">
                <a:solidFill>
                  <a:schemeClr val="tx1"/>
                </a:solidFill>
              </a:rPr>
              <a:t>teacher evaluates </a:t>
            </a:r>
            <a:r>
              <a:rPr lang="en-US" sz="800" i="1" dirty="0" smtClean="0">
                <a:solidFill>
                  <a:schemeClr val="tx1"/>
                </a:solidFill>
              </a:rPr>
              <a:t>response </a:t>
            </a:r>
            <a:r>
              <a:rPr lang="en-US" sz="800" i="1" dirty="0">
                <a:solidFill>
                  <a:schemeClr val="tx1"/>
                </a:solidFill>
              </a:rPr>
              <a:t>as being correct or </a:t>
            </a:r>
            <a:r>
              <a:rPr lang="en-US" sz="800" i="1" dirty="0" smtClean="0">
                <a:solidFill>
                  <a:schemeClr val="tx1"/>
                </a:solidFill>
              </a:rPr>
              <a:t>incorrect)</a:t>
            </a:r>
            <a:r>
              <a:rPr lang="en-US" sz="800" i="1" dirty="0">
                <a:solidFill>
                  <a:schemeClr val="tx1"/>
                </a:solidFill>
              </a:rPr>
              <a:t>. There is very little writing or the expression of ideas through visual modes, and little peer-to-peer talk, which limits student thinking and learning.</a:t>
            </a:r>
            <a:r>
              <a:rPr lang="en-US" sz="800" dirty="0">
                <a:solidFill>
                  <a:schemeClr val="tx1"/>
                </a:solidFill>
              </a:rPr>
              <a:t> </a:t>
            </a:r>
          </a:p>
        </p:txBody>
      </p:sp>
      <p:sp>
        <p:nvSpPr>
          <p:cNvPr id="24" name="Rectangle 23"/>
          <p:cNvSpPr/>
          <p:nvPr/>
        </p:nvSpPr>
        <p:spPr>
          <a:xfrm>
            <a:off x="6066706" y="3111195"/>
            <a:ext cx="2671225" cy="3083892"/>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1200" b="1" u="sng" dirty="0" smtClean="0">
                <a:solidFill>
                  <a:schemeClr val="tx1"/>
                </a:solidFill>
              </a:rPr>
              <a:t>Metacognition</a:t>
            </a:r>
            <a:r>
              <a:rPr lang="en-US" sz="1200" dirty="0" smtClean="0">
                <a:solidFill>
                  <a:schemeClr val="tx1"/>
                </a:solidFill>
              </a:rPr>
              <a:t> enables students to drive their own learning.</a:t>
            </a:r>
          </a:p>
          <a:p>
            <a:r>
              <a:rPr lang="en-US" sz="1000" b="1" i="1" dirty="0">
                <a:solidFill>
                  <a:schemeClr val="tx1"/>
                </a:solidFill>
              </a:rPr>
              <a:t>Reflection on the learning process leads students to make choices that facilitate </a:t>
            </a:r>
            <a:r>
              <a:rPr lang="en-US" sz="1000" b="1" i="1" dirty="0" smtClean="0">
                <a:solidFill>
                  <a:schemeClr val="tx1"/>
                </a:solidFill>
              </a:rPr>
              <a:t>growth.</a:t>
            </a:r>
            <a:endParaRPr lang="en-US" sz="1000" dirty="0">
              <a:solidFill>
                <a:schemeClr val="tx1"/>
              </a:solidFill>
            </a:endParaRPr>
          </a:p>
          <a:p>
            <a:endParaRPr lang="en-US" sz="800" u="sng" dirty="0" smtClean="0">
              <a:solidFill>
                <a:schemeClr val="tx1"/>
              </a:solidFill>
            </a:endParaRPr>
          </a:p>
          <a:p>
            <a:r>
              <a:rPr lang="en-US" sz="800" u="sng" dirty="0" smtClean="0">
                <a:solidFill>
                  <a:schemeClr val="tx1"/>
                </a:solidFill>
              </a:rPr>
              <a:t>Effective </a:t>
            </a:r>
            <a:r>
              <a:rPr lang="en-US" sz="800" u="sng" dirty="0">
                <a:solidFill>
                  <a:schemeClr val="tx1"/>
                </a:solidFill>
              </a:rPr>
              <a:t>science instruction</a:t>
            </a:r>
            <a:r>
              <a:rPr lang="en-US" sz="800" b="1" u="sng" dirty="0">
                <a:solidFill>
                  <a:schemeClr val="tx1"/>
                </a:solidFill>
              </a:rPr>
              <a:t> </a:t>
            </a:r>
            <a:r>
              <a:rPr lang="en-US" sz="800" dirty="0">
                <a:solidFill>
                  <a:schemeClr val="tx1"/>
                </a:solidFill>
              </a:rPr>
              <a:t>provides every student with opportunities to identify and leverage their greatest learning strengths in order to minimize obstacles or challenges. Teachers encourage students to learn in ways that will maximize their </a:t>
            </a:r>
            <a:r>
              <a:rPr lang="en-US" sz="800" dirty="0" smtClean="0">
                <a:solidFill>
                  <a:schemeClr val="tx1"/>
                </a:solidFill>
              </a:rPr>
              <a:t>success (such as multiple </a:t>
            </a:r>
            <a:r>
              <a:rPr lang="en-US" sz="800" dirty="0">
                <a:solidFill>
                  <a:schemeClr val="tx1"/>
                </a:solidFill>
              </a:rPr>
              <a:t>means of engagement, expression, and representation </a:t>
            </a:r>
            <a:r>
              <a:rPr lang="en-US" sz="800" dirty="0" smtClean="0">
                <a:solidFill>
                  <a:schemeClr val="tx1"/>
                </a:solidFill>
              </a:rPr>
              <a:t>for students with disabilities, building in explicit language support for English Language Learners, and supporting students who struggle with the reading, writing, or math demands in science). Students self-advocate and </a:t>
            </a:r>
            <a:r>
              <a:rPr lang="en-US" sz="800" dirty="0">
                <a:solidFill>
                  <a:schemeClr val="tx1"/>
                </a:solidFill>
              </a:rPr>
              <a:t>make choices </a:t>
            </a:r>
            <a:r>
              <a:rPr lang="en-US" sz="800" dirty="0" smtClean="0">
                <a:solidFill>
                  <a:schemeClr val="tx1"/>
                </a:solidFill>
              </a:rPr>
              <a:t>aligned to their </a:t>
            </a:r>
            <a:r>
              <a:rPr lang="en-US" sz="800" dirty="0">
                <a:solidFill>
                  <a:schemeClr val="tx1"/>
                </a:solidFill>
              </a:rPr>
              <a:t>knowledge of self as an individual and </a:t>
            </a:r>
            <a:r>
              <a:rPr lang="en-US" sz="800" dirty="0" smtClean="0">
                <a:solidFill>
                  <a:schemeClr val="tx1"/>
                </a:solidFill>
              </a:rPr>
              <a:t>learner.</a:t>
            </a:r>
          </a:p>
          <a:p>
            <a:endParaRPr lang="en-US" sz="800" i="1" u="sng" dirty="0" smtClean="0">
              <a:solidFill>
                <a:schemeClr val="tx1"/>
              </a:solidFill>
            </a:endParaRPr>
          </a:p>
          <a:p>
            <a:r>
              <a:rPr lang="en-US" sz="800" i="1" u="sng" dirty="0" smtClean="0">
                <a:solidFill>
                  <a:schemeClr val="tx1"/>
                </a:solidFill>
              </a:rPr>
              <a:t>Less </a:t>
            </a:r>
            <a:r>
              <a:rPr lang="en-US" sz="800" i="1" u="sng" dirty="0">
                <a:solidFill>
                  <a:schemeClr val="tx1"/>
                </a:solidFill>
              </a:rPr>
              <a:t>effective instruction </a:t>
            </a:r>
            <a:r>
              <a:rPr lang="en-US" sz="800" i="1" dirty="0">
                <a:solidFill>
                  <a:schemeClr val="tx1"/>
                </a:solidFill>
              </a:rPr>
              <a:t>merely asks students to learn content without reflecting upon how they are learning. There is little room for students to make choices or take actions that will allow them to be most successful given their strengths, motivations, and challenges.</a:t>
            </a:r>
            <a:r>
              <a:rPr lang="en-US" sz="800" dirty="0">
                <a:solidFill>
                  <a:schemeClr val="tx1"/>
                </a:solidFill>
              </a:rPr>
              <a:t> </a:t>
            </a:r>
          </a:p>
        </p:txBody>
      </p:sp>
      <p:sp>
        <p:nvSpPr>
          <p:cNvPr id="6" name="Up-Down Arrow 5"/>
          <p:cNvSpPr/>
          <p:nvPr/>
        </p:nvSpPr>
        <p:spPr>
          <a:xfrm>
            <a:off x="8723151" y="1607713"/>
            <a:ext cx="288492" cy="505490"/>
          </a:xfrm>
          <a:prstGeom prst="upDownArrow">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Up-Down Arrow 27"/>
          <p:cNvSpPr/>
          <p:nvPr/>
        </p:nvSpPr>
        <p:spPr>
          <a:xfrm>
            <a:off x="151077" y="1648656"/>
            <a:ext cx="288492" cy="505490"/>
          </a:xfrm>
          <a:prstGeom prst="upDownArrow">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Up Arrow 10"/>
          <p:cNvSpPr/>
          <p:nvPr/>
        </p:nvSpPr>
        <p:spPr>
          <a:xfrm>
            <a:off x="8519809" y="3072821"/>
            <a:ext cx="178682" cy="359186"/>
          </a:xfrm>
          <a:prstGeom prst="upArrow">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Up Arrow 29"/>
          <p:cNvSpPr/>
          <p:nvPr/>
        </p:nvSpPr>
        <p:spPr>
          <a:xfrm>
            <a:off x="2966206" y="3053505"/>
            <a:ext cx="178682" cy="359186"/>
          </a:xfrm>
          <a:prstGeom prst="upArrow">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Up Arrow 30"/>
          <p:cNvSpPr/>
          <p:nvPr/>
        </p:nvSpPr>
        <p:spPr>
          <a:xfrm>
            <a:off x="5761064" y="3065834"/>
            <a:ext cx="178682" cy="359186"/>
          </a:xfrm>
          <a:prstGeom prst="upArrow">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6482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729490" y="1512114"/>
            <a:ext cx="5891073" cy="738664"/>
          </a:xfrm>
          <a:prstGeom prst="rect">
            <a:avLst/>
          </a:prstGeom>
          <a:noFill/>
          <a:ln w="6350">
            <a:solidFill>
              <a:schemeClr val="accent2"/>
            </a:solidFill>
          </a:ln>
        </p:spPr>
        <p:txBody>
          <a:bodyPr wrap="square" rtlCol="0">
            <a:spAutoFit/>
          </a:bodyPr>
          <a:lstStyle/>
          <a:p>
            <a:pPr algn="ctr"/>
            <a:r>
              <a:rPr lang="en-US" sz="2400" b="1" dirty="0" smtClean="0">
                <a:solidFill>
                  <a:schemeClr val="accent2"/>
                </a:solidFill>
              </a:rPr>
              <a:t>Constructing the Big Idea</a:t>
            </a:r>
          </a:p>
          <a:p>
            <a:pPr algn="ctr"/>
            <a:endParaRPr lang="en-US" b="1" dirty="0" smtClean="0">
              <a:solidFill>
                <a:schemeClr val="accent2"/>
              </a:solidFill>
            </a:endParaRPr>
          </a:p>
        </p:txBody>
      </p:sp>
      <p:sp>
        <p:nvSpPr>
          <p:cNvPr id="18" name="TextBox 17"/>
          <p:cNvSpPr txBox="1"/>
          <p:nvPr/>
        </p:nvSpPr>
        <p:spPr>
          <a:xfrm>
            <a:off x="5058601" y="3221338"/>
            <a:ext cx="3831412" cy="738664"/>
          </a:xfrm>
          <a:prstGeom prst="rect">
            <a:avLst/>
          </a:prstGeom>
          <a:noFill/>
          <a:ln w="6350">
            <a:solidFill>
              <a:schemeClr val="accent2"/>
            </a:solidFill>
          </a:ln>
        </p:spPr>
        <p:txBody>
          <a:bodyPr wrap="square" rtlCol="0">
            <a:spAutoFit/>
          </a:bodyPr>
          <a:lstStyle/>
          <a:p>
            <a:pPr algn="ctr"/>
            <a:r>
              <a:rPr lang="en-US" sz="2400" b="1" dirty="0" smtClean="0">
                <a:solidFill>
                  <a:schemeClr val="accent2"/>
                </a:solidFill>
              </a:rPr>
              <a:t>Making Meaning</a:t>
            </a:r>
          </a:p>
          <a:p>
            <a:pPr algn="ctr"/>
            <a:endParaRPr lang="en-US" dirty="0"/>
          </a:p>
        </p:txBody>
      </p:sp>
      <p:sp>
        <p:nvSpPr>
          <p:cNvPr id="19" name="TextBox 18"/>
          <p:cNvSpPr txBox="1"/>
          <p:nvPr/>
        </p:nvSpPr>
        <p:spPr>
          <a:xfrm>
            <a:off x="1858212" y="4930443"/>
            <a:ext cx="5534524" cy="738664"/>
          </a:xfrm>
          <a:prstGeom prst="rect">
            <a:avLst/>
          </a:prstGeom>
          <a:noFill/>
          <a:ln w="6350">
            <a:solidFill>
              <a:schemeClr val="accent2"/>
            </a:solidFill>
          </a:ln>
        </p:spPr>
        <p:txBody>
          <a:bodyPr wrap="square" rtlCol="0">
            <a:spAutoFit/>
          </a:bodyPr>
          <a:lstStyle/>
          <a:p>
            <a:pPr algn="ctr"/>
            <a:r>
              <a:rPr lang="en-US" sz="2400" b="1" dirty="0" smtClean="0">
                <a:solidFill>
                  <a:schemeClr val="accent2"/>
                </a:solidFill>
              </a:rPr>
              <a:t>Collecting Evidence</a:t>
            </a:r>
          </a:p>
          <a:p>
            <a:pPr algn="ctr"/>
            <a:endParaRPr lang="en-US" b="1" dirty="0" smtClean="0">
              <a:solidFill>
                <a:schemeClr val="accent2"/>
              </a:solidFill>
            </a:endParaRPr>
          </a:p>
        </p:txBody>
      </p:sp>
      <p:sp>
        <p:nvSpPr>
          <p:cNvPr id="20" name="TextBox 19"/>
          <p:cNvSpPr txBox="1"/>
          <p:nvPr/>
        </p:nvSpPr>
        <p:spPr>
          <a:xfrm>
            <a:off x="294107" y="3238027"/>
            <a:ext cx="3843421" cy="738664"/>
          </a:xfrm>
          <a:prstGeom prst="rect">
            <a:avLst/>
          </a:prstGeom>
          <a:noFill/>
          <a:ln w="6350">
            <a:solidFill>
              <a:schemeClr val="accent2"/>
            </a:solidFill>
          </a:ln>
        </p:spPr>
        <p:txBody>
          <a:bodyPr wrap="square" rtlCol="0">
            <a:spAutoFit/>
          </a:bodyPr>
          <a:lstStyle/>
          <a:p>
            <a:pPr algn="ctr"/>
            <a:r>
              <a:rPr lang="en-US" sz="2400" b="1" dirty="0" smtClean="0">
                <a:solidFill>
                  <a:schemeClr val="accent2"/>
                </a:solidFill>
              </a:rPr>
              <a:t>Creating an Initial Model</a:t>
            </a:r>
          </a:p>
          <a:p>
            <a:pPr algn="ctr"/>
            <a:endParaRPr lang="en-US" dirty="0"/>
          </a:p>
        </p:txBody>
      </p:sp>
      <p:sp>
        <p:nvSpPr>
          <p:cNvPr id="21" name="Down Arrow 20"/>
          <p:cNvSpPr/>
          <p:nvPr/>
        </p:nvSpPr>
        <p:spPr>
          <a:xfrm>
            <a:off x="1978539" y="2400096"/>
            <a:ext cx="628316" cy="735263"/>
          </a:xfrm>
          <a:prstGeom prst="downArrow">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US" dirty="0" smtClean="0"/>
              <a:t>1</a:t>
            </a:r>
            <a:endParaRPr lang="en-US" dirty="0"/>
          </a:p>
        </p:txBody>
      </p:sp>
      <p:sp>
        <p:nvSpPr>
          <p:cNvPr id="22" name="Down Arrow 21"/>
          <p:cNvSpPr/>
          <p:nvPr/>
        </p:nvSpPr>
        <p:spPr>
          <a:xfrm rot="5400000">
            <a:off x="4432961" y="3146963"/>
            <a:ext cx="331551" cy="735264"/>
          </a:xfrm>
          <a:prstGeom prst="downArrow">
            <a:avLst/>
          </a:prstGeom>
          <a:pattFill prst="wdUpDiag">
            <a:fgClr>
              <a:schemeClr val="accent2">
                <a:lumMod val="60000"/>
                <a:lumOff val="40000"/>
              </a:schemeClr>
            </a:fgClr>
            <a:bgClr>
              <a:schemeClr val="accent2"/>
            </a:bgClr>
          </a:patt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Down Arrow 24"/>
          <p:cNvSpPr/>
          <p:nvPr/>
        </p:nvSpPr>
        <p:spPr>
          <a:xfrm rot="10800000">
            <a:off x="6764419" y="2374504"/>
            <a:ext cx="628316" cy="735263"/>
          </a:xfrm>
          <a:prstGeom prst="downArrow">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vert="horz" rtlCol="0" anchor="ctr">
            <a:scene3d>
              <a:camera prst="orthographicFront">
                <a:rot lat="0" lon="0" rev="0"/>
              </a:camera>
              <a:lightRig rig="threePt" dir="t"/>
            </a:scene3d>
          </a:bodyPr>
          <a:lstStyle/>
          <a:p>
            <a:pPr algn="ctr"/>
            <a:endParaRPr lang="en-US" dirty="0"/>
          </a:p>
        </p:txBody>
      </p:sp>
      <p:sp>
        <p:nvSpPr>
          <p:cNvPr id="26" name="Down Arrow 25"/>
          <p:cNvSpPr/>
          <p:nvPr/>
        </p:nvSpPr>
        <p:spPr>
          <a:xfrm rot="18856965">
            <a:off x="3463736" y="4132675"/>
            <a:ext cx="331551" cy="735264"/>
          </a:xfrm>
          <a:prstGeom prst="downArrow">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err="1" smtClean="0"/>
              <a:t>aAA</a:t>
            </a:r>
            <a:endParaRPr lang="en-US" sz="1200" dirty="0"/>
          </a:p>
        </p:txBody>
      </p:sp>
      <p:sp>
        <p:nvSpPr>
          <p:cNvPr id="27" name="Down Arrow 26"/>
          <p:cNvSpPr/>
          <p:nvPr/>
        </p:nvSpPr>
        <p:spPr>
          <a:xfrm rot="13524034">
            <a:off x="5360280" y="4075330"/>
            <a:ext cx="331551" cy="735264"/>
          </a:xfrm>
          <a:prstGeom prst="downArrow">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3462421" y="4277214"/>
            <a:ext cx="280737" cy="369332"/>
          </a:xfrm>
          <a:prstGeom prst="rect">
            <a:avLst/>
          </a:prstGeom>
          <a:noFill/>
        </p:spPr>
        <p:txBody>
          <a:bodyPr wrap="square" rtlCol="0">
            <a:spAutoFit/>
          </a:bodyPr>
          <a:lstStyle/>
          <a:p>
            <a:r>
              <a:rPr lang="en-US" dirty="0" smtClean="0">
                <a:solidFill>
                  <a:schemeClr val="bg1"/>
                </a:solidFill>
              </a:rPr>
              <a:t>A</a:t>
            </a:r>
            <a:endParaRPr lang="en-US" dirty="0">
              <a:solidFill>
                <a:schemeClr val="bg1"/>
              </a:solidFill>
            </a:endParaRPr>
          </a:p>
        </p:txBody>
      </p:sp>
      <p:sp>
        <p:nvSpPr>
          <p:cNvPr id="24" name="TextBox 23"/>
          <p:cNvSpPr txBox="1"/>
          <p:nvPr/>
        </p:nvSpPr>
        <p:spPr>
          <a:xfrm>
            <a:off x="5331327" y="4301279"/>
            <a:ext cx="280737" cy="369332"/>
          </a:xfrm>
          <a:prstGeom prst="rect">
            <a:avLst/>
          </a:prstGeom>
          <a:noFill/>
        </p:spPr>
        <p:txBody>
          <a:bodyPr wrap="square" rtlCol="0">
            <a:spAutoFit/>
          </a:bodyPr>
          <a:lstStyle/>
          <a:p>
            <a:r>
              <a:rPr lang="en-US" dirty="0">
                <a:solidFill>
                  <a:schemeClr val="bg1"/>
                </a:solidFill>
              </a:rPr>
              <a:t>B</a:t>
            </a:r>
          </a:p>
        </p:txBody>
      </p:sp>
      <p:sp>
        <p:nvSpPr>
          <p:cNvPr id="29" name="TextBox 28"/>
          <p:cNvSpPr txBox="1"/>
          <p:nvPr/>
        </p:nvSpPr>
        <p:spPr>
          <a:xfrm>
            <a:off x="4494312" y="3317429"/>
            <a:ext cx="280737" cy="369332"/>
          </a:xfrm>
          <a:prstGeom prst="rect">
            <a:avLst/>
          </a:prstGeom>
          <a:noFill/>
        </p:spPr>
        <p:txBody>
          <a:bodyPr wrap="square" rtlCol="0">
            <a:spAutoFit/>
          </a:bodyPr>
          <a:lstStyle/>
          <a:p>
            <a:r>
              <a:rPr lang="en-US" dirty="0">
                <a:solidFill>
                  <a:schemeClr val="bg1"/>
                </a:solidFill>
              </a:rPr>
              <a:t>C</a:t>
            </a:r>
          </a:p>
        </p:txBody>
      </p:sp>
      <p:sp>
        <p:nvSpPr>
          <p:cNvPr id="3" name="TextBox 2"/>
          <p:cNvSpPr txBox="1"/>
          <p:nvPr/>
        </p:nvSpPr>
        <p:spPr>
          <a:xfrm>
            <a:off x="6951290" y="2573541"/>
            <a:ext cx="169342" cy="369332"/>
          </a:xfrm>
          <a:prstGeom prst="rect">
            <a:avLst/>
          </a:prstGeom>
          <a:noFill/>
        </p:spPr>
        <p:txBody>
          <a:bodyPr wrap="square" rtlCol="0">
            <a:spAutoFit/>
          </a:bodyPr>
          <a:lstStyle/>
          <a:p>
            <a:r>
              <a:rPr lang="en-US" dirty="0" smtClean="0">
                <a:solidFill>
                  <a:srgbClr val="FFFFFF"/>
                </a:solidFill>
              </a:rPr>
              <a:t>2</a:t>
            </a:r>
            <a:endParaRPr lang="en-US" dirty="0">
              <a:solidFill>
                <a:srgbClr val="FFFFFF"/>
              </a:solidFill>
            </a:endParaRPr>
          </a:p>
        </p:txBody>
      </p:sp>
      <p:sp>
        <p:nvSpPr>
          <p:cNvPr id="31" name="Title 1"/>
          <p:cNvSpPr>
            <a:spLocks noGrp="1"/>
          </p:cNvSpPr>
          <p:nvPr>
            <p:ph type="title"/>
          </p:nvPr>
        </p:nvSpPr>
        <p:spPr>
          <a:xfrm>
            <a:off x="457200" y="38945"/>
            <a:ext cx="8229600" cy="910213"/>
          </a:xfrm>
        </p:spPr>
        <p:txBody>
          <a:bodyPr>
            <a:normAutofit/>
          </a:bodyPr>
          <a:lstStyle/>
          <a:p>
            <a:r>
              <a:rPr lang="en-US" sz="3200" dirty="0" smtClean="0"/>
              <a:t>Investigation Cycle</a:t>
            </a:r>
            <a:endParaRPr lang="en-US" sz="3200" dirty="0"/>
          </a:p>
        </p:txBody>
      </p:sp>
    </p:spTree>
    <p:extLst>
      <p:ext uri="{BB962C8B-B14F-4D97-AF65-F5344CB8AC3E}">
        <p14:creationId xmlns:p14="http://schemas.microsoft.com/office/powerpoint/2010/main" val="4278190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9243" y="808144"/>
            <a:ext cx="8923846" cy="5849330"/>
          </a:xfrm>
          <a:prstGeom prst="rect">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vert="horz" rtlCol="0" anchor="t" anchorCtr="0"/>
          <a:lstStyle/>
          <a:p>
            <a:r>
              <a:rPr lang="en-US" sz="1200" b="1" u="sng" dirty="0" smtClean="0">
                <a:solidFill>
                  <a:schemeClr val="tx1"/>
                </a:solidFill>
              </a:rPr>
              <a:t>Inclusion and identity</a:t>
            </a:r>
            <a:r>
              <a:rPr lang="en-US" sz="1200" dirty="0" smtClean="0">
                <a:solidFill>
                  <a:schemeClr val="tx1"/>
                </a:solidFill>
              </a:rPr>
              <a:t> with science leads all students to develop agency as active and critical consumers and producers of science.</a:t>
            </a:r>
          </a:p>
          <a:p>
            <a:endParaRPr lang="en-US" sz="1000" dirty="0" smtClean="0">
              <a:solidFill>
                <a:schemeClr val="tx1"/>
              </a:solidFill>
            </a:endParaRPr>
          </a:p>
        </p:txBody>
      </p:sp>
      <p:sp>
        <p:nvSpPr>
          <p:cNvPr id="9" name="Rectangle 8"/>
          <p:cNvSpPr/>
          <p:nvPr/>
        </p:nvSpPr>
        <p:spPr>
          <a:xfrm>
            <a:off x="314074" y="1231455"/>
            <a:ext cx="8561939" cy="5268113"/>
          </a:xfrm>
          <a:prstGeom prst="rect">
            <a:avLst/>
          </a:prstGeom>
          <a:solidFill>
            <a:schemeClr val="accent1">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vert="horz" rtlCol="0" anchor="t" anchorCtr="0"/>
          <a:lstStyle/>
          <a:p>
            <a:r>
              <a:rPr lang="en-US" sz="1200" b="1" u="sng" dirty="0" smtClean="0">
                <a:solidFill>
                  <a:schemeClr val="tx1"/>
                </a:solidFill>
              </a:rPr>
              <a:t>Investigation through multiple modes of inquiry</a:t>
            </a:r>
            <a:r>
              <a:rPr lang="en-US" sz="1200" dirty="0" smtClean="0">
                <a:solidFill>
                  <a:schemeClr val="tx1"/>
                </a:solidFill>
              </a:rPr>
              <a:t> leads students to make sense of the world, ask questions, and solve new problems.</a:t>
            </a:r>
          </a:p>
          <a:p>
            <a:endParaRPr lang="en-US" sz="800" u="sng" dirty="0" smtClean="0">
              <a:solidFill>
                <a:schemeClr val="tx1"/>
              </a:solidFill>
            </a:endParaRPr>
          </a:p>
          <a:p>
            <a:endParaRPr lang="en-US" sz="800" dirty="0">
              <a:solidFill>
                <a:schemeClr val="tx1"/>
              </a:solidFill>
            </a:endParaRPr>
          </a:p>
        </p:txBody>
      </p:sp>
      <p:sp>
        <p:nvSpPr>
          <p:cNvPr id="10" name="Rectangle 9"/>
          <p:cNvSpPr/>
          <p:nvPr/>
        </p:nvSpPr>
        <p:spPr>
          <a:xfrm>
            <a:off x="492930" y="3179234"/>
            <a:ext cx="2730838" cy="3223637"/>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p>
            <a:r>
              <a:rPr lang="en-US" sz="1200" b="1" u="sng" dirty="0" smtClean="0">
                <a:solidFill>
                  <a:schemeClr val="tx1"/>
                </a:solidFill>
              </a:rPr>
              <a:t>Learning builds</a:t>
            </a:r>
            <a:r>
              <a:rPr lang="en-US" sz="1200" dirty="0" smtClean="0">
                <a:solidFill>
                  <a:schemeClr val="tx1"/>
                </a:solidFill>
              </a:rPr>
              <a:t> on existing ideas, knowledge, and beliefs.</a:t>
            </a:r>
          </a:p>
        </p:txBody>
      </p:sp>
      <p:sp>
        <p:nvSpPr>
          <p:cNvPr id="23" name="Rectangle 22"/>
          <p:cNvSpPr/>
          <p:nvPr/>
        </p:nvSpPr>
        <p:spPr>
          <a:xfrm>
            <a:off x="3285934" y="3179234"/>
            <a:ext cx="2770842" cy="3223637"/>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p>
            <a:r>
              <a:rPr lang="en-US" sz="1200" b="1" u="sng" dirty="0" smtClean="0">
                <a:solidFill>
                  <a:schemeClr val="tx1"/>
                </a:solidFill>
              </a:rPr>
              <a:t>Discourse</a:t>
            </a:r>
            <a:r>
              <a:rPr lang="en-US" sz="1200" dirty="0" smtClean="0">
                <a:solidFill>
                  <a:schemeClr val="tx1"/>
                </a:solidFill>
              </a:rPr>
              <a:t> represents and clarifies thinking to drive deep understanding.</a:t>
            </a:r>
          </a:p>
        </p:txBody>
      </p:sp>
      <p:sp>
        <p:nvSpPr>
          <p:cNvPr id="24" name="Rectangle 23"/>
          <p:cNvSpPr/>
          <p:nvPr/>
        </p:nvSpPr>
        <p:spPr>
          <a:xfrm>
            <a:off x="6127823" y="3179234"/>
            <a:ext cx="2570668" cy="3223637"/>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p>
            <a:r>
              <a:rPr lang="en-US" sz="1200" b="1" u="sng" dirty="0" smtClean="0">
                <a:solidFill>
                  <a:schemeClr val="tx1"/>
                </a:solidFill>
              </a:rPr>
              <a:t>Metacognition</a:t>
            </a:r>
            <a:r>
              <a:rPr lang="en-US" sz="1200" dirty="0" smtClean="0">
                <a:solidFill>
                  <a:schemeClr val="tx1"/>
                </a:solidFill>
              </a:rPr>
              <a:t> enables students to drive their own learning.</a:t>
            </a:r>
          </a:p>
        </p:txBody>
      </p:sp>
      <p:grpSp>
        <p:nvGrpSpPr>
          <p:cNvPr id="2" name="Group 1"/>
          <p:cNvGrpSpPr/>
          <p:nvPr/>
        </p:nvGrpSpPr>
        <p:grpSpPr>
          <a:xfrm>
            <a:off x="294107" y="1794330"/>
            <a:ext cx="8595906" cy="4156993"/>
            <a:chOff x="294107" y="1512114"/>
            <a:chExt cx="8595906" cy="4156993"/>
          </a:xfrm>
        </p:grpSpPr>
        <p:sp>
          <p:nvSpPr>
            <p:cNvPr id="7" name="TextBox 6"/>
            <p:cNvSpPr txBox="1"/>
            <p:nvPr/>
          </p:nvSpPr>
          <p:spPr>
            <a:xfrm>
              <a:off x="1729490" y="1512114"/>
              <a:ext cx="5891073" cy="738664"/>
            </a:xfrm>
            <a:prstGeom prst="rect">
              <a:avLst/>
            </a:prstGeom>
            <a:solidFill>
              <a:srgbClr val="FFFFFF"/>
            </a:solidFill>
            <a:ln w="6350">
              <a:solidFill>
                <a:schemeClr val="accent2"/>
              </a:solidFill>
            </a:ln>
          </p:spPr>
          <p:txBody>
            <a:bodyPr wrap="square" rtlCol="0">
              <a:spAutoFit/>
            </a:bodyPr>
            <a:lstStyle/>
            <a:p>
              <a:pPr algn="ctr"/>
              <a:r>
                <a:rPr lang="en-US" sz="2400" b="1" dirty="0" smtClean="0">
                  <a:solidFill>
                    <a:schemeClr val="accent2"/>
                  </a:solidFill>
                </a:rPr>
                <a:t>Constructing the Big Idea</a:t>
              </a:r>
            </a:p>
            <a:p>
              <a:pPr algn="ctr"/>
              <a:endParaRPr lang="en-US" b="1" dirty="0" smtClean="0">
                <a:solidFill>
                  <a:schemeClr val="accent2"/>
                </a:solidFill>
              </a:endParaRPr>
            </a:p>
          </p:txBody>
        </p:sp>
        <p:sp>
          <p:nvSpPr>
            <p:cNvPr id="8" name="TextBox 7"/>
            <p:cNvSpPr txBox="1"/>
            <p:nvPr/>
          </p:nvSpPr>
          <p:spPr>
            <a:xfrm>
              <a:off x="5058601" y="3221338"/>
              <a:ext cx="3831412" cy="738664"/>
            </a:xfrm>
            <a:prstGeom prst="rect">
              <a:avLst/>
            </a:prstGeom>
            <a:solidFill>
              <a:srgbClr val="FFFFFF"/>
            </a:solidFill>
            <a:ln w="6350">
              <a:solidFill>
                <a:schemeClr val="accent2"/>
              </a:solidFill>
            </a:ln>
          </p:spPr>
          <p:txBody>
            <a:bodyPr wrap="square" rtlCol="0">
              <a:spAutoFit/>
            </a:bodyPr>
            <a:lstStyle/>
            <a:p>
              <a:pPr algn="ctr"/>
              <a:r>
                <a:rPr lang="en-US" sz="2400" b="1" dirty="0" smtClean="0">
                  <a:solidFill>
                    <a:schemeClr val="accent2"/>
                  </a:solidFill>
                </a:rPr>
                <a:t>Making Meaning</a:t>
              </a:r>
            </a:p>
            <a:p>
              <a:pPr algn="ctr"/>
              <a:endParaRPr lang="en-US" dirty="0"/>
            </a:p>
          </p:txBody>
        </p:sp>
        <p:sp>
          <p:nvSpPr>
            <p:cNvPr id="11" name="TextBox 10"/>
            <p:cNvSpPr txBox="1"/>
            <p:nvPr/>
          </p:nvSpPr>
          <p:spPr>
            <a:xfrm>
              <a:off x="1858212" y="4930443"/>
              <a:ext cx="5534524" cy="738664"/>
            </a:xfrm>
            <a:prstGeom prst="rect">
              <a:avLst/>
            </a:prstGeom>
            <a:solidFill>
              <a:srgbClr val="FFFFFF"/>
            </a:solidFill>
            <a:ln w="6350">
              <a:solidFill>
                <a:schemeClr val="accent2"/>
              </a:solidFill>
            </a:ln>
          </p:spPr>
          <p:txBody>
            <a:bodyPr wrap="square" rtlCol="0">
              <a:spAutoFit/>
            </a:bodyPr>
            <a:lstStyle/>
            <a:p>
              <a:pPr algn="ctr"/>
              <a:r>
                <a:rPr lang="en-US" sz="2400" b="1" dirty="0" smtClean="0">
                  <a:solidFill>
                    <a:schemeClr val="accent2"/>
                  </a:solidFill>
                </a:rPr>
                <a:t>Collecting Evidence</a:t>
              </a:r>
            </a:p>
            <a:p>
              <a:pPr algn="ctr"/>
              <a:endParaRPr lang="en-US" b="1" dirty="0" smtClean="0">
                <a:solidFill>
                  <a:schemeClr val="accent2"/>
                </a:solidFill>
              </a:endParaRPr>
            </a:p>
          </p:txBody>
        </p:sp>
        <p:sp>
          <p:nvSpPr>
            <p:cNvPr id="12" name="TextBox 11"/>
            <p:cNvSpPr txBox="1"/>
            <p:nvPr/>
          </p:nvSpPr>
          <p:spPr>
            <a:xfrm>
              <a:off x="294107" y="3238027"/>
              <a:ext cx="3843421" cy="738664"/>
            </a:xfrm>
            <a:prstGeom prst="rect">
              <a:avLst/>
            </a:prstGeom>
            <a:solidFill>
              <a:srgbClr val="FFFFFF"/>
            </a:solidFill>
            <a:ln w="6350">
              <a:solidFill>
                <a:schemeClr val="accent2"/>
              </a:solidFill>
            </a:ln>
          </p:spPr>
          <p:txBody>
            <a:bodyPr wrap="square" rtlCol="0">
              <a:spAutoFit/>
            </a:bodyPr>
            <a:lstStyle/>
            <a:p>
              <a:pPr algn="ctr"/>
              <a:r>
                <a:rPr lang="en-US" sz="2400" b="1" dirty="0" smtClean="0">
                  <a:solidFill>
                    <a:schemeClr val="accent2"/>
                  </a:solidFill>
                </a:rPr>
                <a:t>Creating an Initial Model</a:t>
              </a:r>
            </a:p>
            <a:p>
              <a:pPr algn="ctr"/>
              <a:endParaRPr lang="en-US" dirty="0"/>
            </a:p>
          </p:txBody>
        </p:sp>
        <p:sp>
          <p:nvSpPr>
            <p:cNvPr id="13" name="Down Arrow 12"/>
            <p:cNvSpPr/>
            <p:nvPr/>
          </p:nvSpPr>
          <p:spPr>
            <a:xfrm>
              <a:off x="1978539" y="2400096"/>
              <a:ext cx="628316" cy="735263"/>
            </a:xfrm>
            <a:prstGeom prst="downArrow">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US" dirty="0" smtClean="0"/>
                <a:t>1</a:t>
              </a:r>
              <a:endParaRPr lang="en-US" dirty="0"/>
            </a:p>
          </p:txBody>
        </p:sp>
        <p:sp>
          <p:nvSpPr>
            <p:cNvPr id="14" name="Down Arrow 13"/>
            <p:cNvSpPr/>
            <p:nvPr/>
          </p:nvSpPr>
          <p:spPr>
            <a:xfrm rot="5400000">
              <a:off x="4432961" y="3146963"/>
              <a:ext cx="331551" cy="735264"/>
            </a:xfrm>
            <a:prstGeom prst="downArrow">
              <a:avLst/>
            </a:prstGeom>
            <a:pattFill prst="wdUpDiag">
              <a:fgClr>
                <a:schemeClr val="accent2">
                  <a:lumMod val="60000"/>
                  <a:lumOff val="40000"/>
                </a:schemeClr>
              </a:fgClr>
              <a:bgClr>
                <a:schemeClr val="accent2"/>
              </a:bgClr>
            </a:patt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Down Arrow 14"/>
            <p:cNvSpPr/>
            <p:nvPr/>
          </p:nvSpPr>
          <p:spPr>
            <a:xfrm rot="10800000">
              <a:off x="6764419" y="2374504"/>
              <a:ext cx="628316" cy="735263"/>
            </a:xfrm>
            <a:prstGeom prst="downArrow">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vert="horz" rtlCol="0" anchor="ctr">
              <a:scene3d>
                <a:camera prst="orthographicFront">
                  <a:rot lat="0" lon="0" rev="0"/>
                </a:camera>
                <a:lightRig rig="threePt" dir="t"/>
              </a:scene3d>
            </a:bodyPr>
            <a:lstStyle/>
            <a:p>
              <a:pPr algn="ctr"/>
              <a:endParaRPr lang="en-US" dirty="0"/>
            </a:p>
          </p:txBody>
        </p:sp>
        <p:sp>
          <p:nvSpPr>
            <p:cNvPr id="16" name="Down Arrow 15"/>
            <p:cNvSpPr/>
            <p:nvPr/>
          </p:nvSpPr>
          <p:spPr>
            <a:xfrm rot="18856965">
              <a:off x="3463736" y="4132675"/>
              <a:ext cx="331551" cy="735264"/>
            </a:xfrm>
            <a:prstGeom prst="downArrow">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err="1" smtClean="0"/>
                <a:t>aAA</a:t>
              </a:r>
              <a:endParaRPr lang="en-US" sz="1200" dirty="0"/>
            </a:p>
          </p:txBody>
        </p:sp>
        <p:sp>
          <p:nvSpPr>
            <p:cNvPr id="17" name="Down Arrow 16"/>
            <p:cNvSpPr/>
            <p:nvPr/>
          </p:nvSpPr>
          <p:spPr>
            <a:xfrm rot="13524034">
              <a:off x="5360280" y="4075330"/>
              <a:ext cx="331551" cy="735264"/>
            </a:xfrm>
            <a:prstGeom prst="downArrow">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3462421" y="4277214"/>
              <a:ext cx="280737" cy="369332"/>
            </a:xfrm>
            <a:prstGeom prst="rect">
              <a:avLst/>
            </a:prstGeom>
            <a:noFill/>
          </p:spPr>
          <p:txBody>
            <a:bodyPr wrap="square" rtlCol="0">
              <a:spAutoFit/>
            </a:bodyPr>
            <a:lstStyle/>
            <a:p>
              <a:r>
                <a:rPr lang="en-US" dirty="0" smtClean="0">
                  <a:solidFill>
                    <a:schemeClr val="bg1"/>
                  </a:solidFill>
                </a:rPr>
                <a:t>A</a:t>
              </a:r>
              <a:endParaRPr lang="en-US" dirty="0">
                <a:solidFill>
                  <a:schemeClr val="bg1"/>
                </a:solidFill>
              </a:endParaRPr>
            </a:p>
          </p:txBody>
        </p:sp>
        <p:sp>
          <p:nvSpPr>
            <p:cNvPr id="19" name="TextBox 18"/>
            <p:cNvSpPr txBox="1"/>
            <p:nvPr/>
          </p:nvSpPr>
          <p:spPr>
            <a:xfrm>
              <a:off x="5331327" y="4301279"/>
              <a:ext cx="280737" cy="369332"/>
            </a:xfrm>
            <a:prstGeom prst="rect">
              <a:avLst/>
            </a:prstGeom>
            <a:noFill/>
          </p:spPr>
          <p:txBody>
            <a:bodyPr wrap="square" rtlCol="0">
              <a:spAutoFit/>
            </a:bodyPr>
            <a:lstStyle/>
            <a:p>
              <a:r>
                <a:rPr lang="en-US" dirty="0">
                  <a:solidFill>
                    <a:schemeClr val="bg1"/>
                  </a:solidFill>
                </a:rPr>
                <a:t>B</a:t>
              </a:r>
            </a:p>
          </p:txBody>
        </p:sp>
        <p:sp>
          <p:nvSpPr>
            <p:cNvPr id="20" name="TextBox 19"/>
            <p:cNvSpPr txBox="1"/>
            <p:nvPr/>
          </p:nvSpPr>
          <p:spPr>
            <a:xfrm>
              <a:off x="4494312" y="3317429"/>
              <a:ext cx="280737" cy="369332"/>
            </a:xfrm>
            <a:prstGeom prst="rect">
              <a:avLst/>
            </a:prstGeom>
            <a:noFill/>
          </p:spPr>
          <p:txBody>
            <a:bodyPr wrap="square" rtlCol="0">
              <a:spAutoFit/>
            </a:bodyPr>
            <a:lstStyle/>
            <a:p>
              <a:r>
                <a:rPr lang="en-US" dirty="0">
                  <a:solidFill>
                    <a:schemeClr val="bg1"/>
                  </a:solidFill>
                </a:rPr>
                <a:t>C</a:t>
              </a:r>
            </a:p>
          </p:txBody>
        </p:sp>
        <p:sp>
          <p:nvSpPr>
            <p:cNvPr id="21" name="TextBox 20"/>
            <p:cNvSpPr txBox="1"/>
            <p:nvPr/>
          </p:nvSpPr>
          <p:spPr>
            <a:xfrm>
              <a:off x="6951290" y="2573541"/>
              <a:ext cx="169342" cy="369332"/>
            </a:xfrm>
            <a:prstGeom prst="rect">
              <a:avLst/>
            </a:prstGeom>
            <a:noFill/>
          </p:spPr>
          <p:txBody>
            <a:bodyPr wrap="square" rtlCol="0">
              <a:spAutoFit/>
            </a:bodyPr>
            <a:lstStyle/>
            <a:p>
              <a:r>
                <a:rPr lang="en-US" dirty="0" smtClean="0">
                  <a:solidFill>
                    <a:srgbClr val="FFFFFF"/>
                  </a:solidFill>
                </a:rPr>
                <a:t>2</a:t>
              </a:r>
              <a:endParaRPr lang="en-US" dirty="0">
                <a:solidFill>
                  <a:srgbClr val="FFFFFF"/>
                </a:solidFill>
              </a:endParaRPr>
            </a:p>
          </p:txBody>
        </p:sp>
      </p:grpSp>
      <p:sp>
        <p:nvSpPr>
          <p:cNvPr id="22" name="Title 1"/>
          <p:cNvSpPr>
            <a:spLocks noGrp="1"/>
          </p:cNvSpPr>
          <p:nvPr>
            <p:ph type="title"/>
          </p:nvPr>
        </p:nvSpPr>
        <p:spPr>
          <a:xfrm>
            <a:off x="457200" y="38945"/>
            <a:ext cx="8229600" cy="910213"/>
          </a:xfrm>
        </p:spPr>
        <p:txBody>
          <a:bodyPr>
            <a:normAutofit/>
          </a:bodyPr>
          <a:lstStyle/>
          <a:p>
            <a:r>
              <a:rPr lang="en-US" sz="3200" dirty="0" smtClean="0"/>
              <a:t>Core Components and the Investigation Cycle</a:t>
            </a:r>
            <a:endParaRPr lang="en-US" sz="3200" dirty="0"/>
          </a:p>
        </p:txBody>
      </p:sp>
    </p:spTree>
    <p:extLst>
      <p:ext uri="{BB962C8B-B14F-4D97-AF65-F5344CB8AC3E}">
        <p14:creationId xmlns:p14="http://schemas.microsoft.com/office/powerpoint/2010/main" val="4132222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553400" y="3955744"/>
            <a:ext cx="1537428" cy="1859385"/>
          </a:xfrm>
          <a:prstGeom prst="rect">
            <a:avLst/>
          </a:prstGeom>
          <a:solidFill>
            <a:schemeClr val="bg1">
              <a:lumMod val="95000"/>
            </a:schemeClr>
          </a:solidFill>
          <a:ln>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729490" y="254970"/>
            <a:ext cx="5891073" cy="1292662"/>
          </a:xfrm>
          <a:prstGeom prst="rect">
            <a:avLst/>
          </a:prstGeom>
          <a:noFill/>
          <a:ln w="6350">
            <a:solidFill>
              <a:schemeClr val="accent2"/>
            </a:solidFill>
          </a:ln>
        </p:spPr>
        <p:txBody>
          <a:bodyPr wrap="square" rtlCol="0">
            <a:spAutoFit/>
          </a:bodyPr>
          <a:lstStyle/>
          <a:p>
            <a:pPr algn="ctr"/>
            <a:r>
              <a:rPr lang="en-US" sz="2400" b="1" dirty="0" smtClean="0">
                <a:solidFill>
                  <a:schemeClr val="accent2"/>
                </a:solidFill>
              </a:rPr>
              <a:t>Constructing the Big Idea</a:t>
            </a:r>
          </a:p>
          <a:p>
            <a:pPr algn="ctr"/>
            <a:endParaRPr lang="en-US" b="1" dirty="0" smtClean="0">
              <a:solidFill>
                <a:schemeClr val="accent2"/>
              </a:solidFill>
            </a:endParaRPr>
          </a:p>
          <a:p>
            <a:pPr algn="ctr"/>
            <a:endParaRPr lang="en-US" dirty="0"/>
          </a:p>
          <a:p>
            <a:pPr algn="ctr"/>
            <a:endParaRPr lang="en-US" dirty="0"/>
          </a:p>
        </p:txBody>
      </p:sp>
      <p:sp>
        <p:nvSpPr>
          <p:cNvPr id="18" name="TextBox 17"/>
          <p:cNvSpPr txBox="1"/>
          <p:nvPr/>
        </p:nvSpPr>
        <p:spPr>
          <a:xfrm>
            <a:off x="5058601" y="2438830"/>
            <a:ext cx="3831412" cy="1292662"/>
          </a:xfrm>
          <a:prstGeom prst="rect">
            <a:avLst/>
          </a:prstGeom>
          <a:noFill/>
          <a:ln w="6350">
            <a:solidFill>
              <a:schemeClr val="accent2"/>
            </a:solidFill>
          </a:ln>
        </p:spPr>
        <p:txBody>
          <a:bodyPr wrap="square" rtlCol="0">
            <a:spAutoFit/>
          </a:bodyPr>
          <a:lstStyle/>
          <a:p>
            <a:pPr algn="ctr"/>
            <a:r>
              <a:rPr lang="en-US" sz="2400" b="1" dirty="0" smtClean="0">
                <a:solidFill>
                  <a:schemeClr val="accent2"/>
                </a:solidFill>
              </a:rPr>
              <a:t>Making Meaning</a:t>
            </a:r>
          </a:p>
          <a:p>
            <a:pPr algn="ctr"/>
            <a:endParaRPr lang="en-US" dirty="0"/>
          </a:p>
          <a:p>
            <a:pPr algn="ctr"/>
            <a:endParaRPr lang="en-US" dirty="0" smtClean="0"/>
          </a:p>
          <a:p>
            <a:pPr algn="ctr"/>
            <a:endParaRPr lang="en-US" dirty="0"/>
          </a:p>
        </p:txBody>
      </p:sp>
      <p:sp>
        <p:nvSpPr>
          <p:cNvPr id="19" name="TextBox 18"/>
          <p:cNvSpPr txBox="1"/>
          <p:nvPr/>
        </p:nvSpPr>
        <p:spPr>
          <a:xfrm>
            <a:off x="1858212" y="4596915"/>
            <a:ext cx="5534524" cy="1292662"/>
          </a:xfrm>
          <a:prstGeom prst="rect">
            <a:avLst/>
          </a:prstGeom>
          <a:noFill/>
          <a:ln w="6350">
            <a:solidFill>
              <a:schemeClr val="accent2"/>
            </a:solidFill>
          </a:ln>
        </p:spPr>
        <p:txBody>
          <a:bodyPr wrap="square" rtlCol="0">
            <a:spAutoFit/>
          </a:bodyPr>
          <a:lstStyle/>
          <a:p>
            <a:pPr algn="ctr"/>
            <a:r>
              <a:rPr lang="en-US" sz="2400" b="1" dirty="0" smtClean="0">
                <a:solidFill>
                  <a:schemeClr val="accent2"/>
                </a:solidFill>
              </a:rPr>
              <a:t>Collecting Evidence</a:t>
            </a:r>
          </a:p>
          <a:p>
            <a:pPr algn="ctr"/>
            <a:endParaRPr lang="en-US" b="1" dirty="0" smtClean="0">
              <a:solidFill>
                <a:schemeClr val="accent2"/>
              </a:solidFill>
            </a:endParaRPr>
          </a:p>
          <a:p>
            <a:pPr algn="ctr"/>
            <a:endParaRPr lang="en-US" dirty="0"/>
          </a:p>
          <a:p>
            <a:pPr algn="ctr"/>
            <a:endParaRPr lang="en-US" dirty="0"/>
          </a:p>
        </p:txBody>
      </p:sp>
      <p:sp>
        <p:nvSpPr>
          <p:cNvPr id="20" name="TextBox 19"/>
          <p:cNvSpPr txBox="1"/>
          <p:nvPr/>
        </p:nvSpPr>
        <p:spPr>
          <a:xfrm>
            <a:off x="294107" y="2455519"/>
            <a:ext cx="3843421" cy="1292662"/>
          </a:xfrm>
          <a:prstGeom prst="rect">
            <a:avLst/>
          </a:prstGeom>
          <a:noFill/>
          <a:ln w="6350">
            <a:solidFill>
              <a:schemeClr val="accent2"/>
            </a:solidFill>
          </a:ln>
        </p:spPr>
        <p:txBody>
          <a:bodyPr wrap="square" rtlCol="0">
            <a:spAutoFit/>
          </a:bodyPr>
          <a:lstStyle/>
          <a:p>
            <a:pPr algn="ctr"/>
            <a:r>
              <a:rPr lang="en-US" sz="2400" b="1" dirty="0" smtClean="0">
                <a:solidFill>
                  <a:schemeClr val="accent2"/>
                </a:solidFill>
              </a:rPr>
              <a:t>Creating an Initial Model</a:t>
            </a:r>
          </a:p>
          <a:p>
            <a:pPr algn="ctr"/>
            <a:endParaRPr lang="en-US" dirty="0"/>
          </a:p>
          <a:p>
            <a:pPr algn="ctr"/>
            <a:endParaRPr lang="en-US" dirty="0" smtClean="0"/>
          </a:p>
          <a:p>
            <a:pPr algn="ctr"/>
            <a:endParaRPr lang="en-US" dirty="0"/>
          </a:p>
        </p:txBody>
      </p:sp>
      <p:sp>
        <p:nvSpPr>
          <p:cNvPr id="8" name="TextBox 7"/>
          <p:cNvSpPr txBox="1"/>
          <p:nvPr/>
        </p:nvSpPr>
        <p:spPr>
          <a:xfrm>
            <a:off x="1751269" y="737308"/>
            <a:ext cx="2921899" cy="800219"/>
          </a:xfrm>
          <a:prstGeom prst="rect">
            <a:avLst/>
          </a:prstGeom>
          <a:noFill/>
        </p:spPr>
        <p:txBody>
          <a:bodyPr wrap="square" rtlCol="0">
            <a:spAutoFit/>
          </a:bodyPr>
          <a:lstStyle/>
          <a:p>
            <a:r>
              <a:rPr lang="en-US" sz="1200" dirty="0" smtClean="0"/>
              <a:t>Teacher poses Puzzling Phenomenon, Essential Question, or Real-World Problem focused on Big Idea</a:t>
            </a:r>
          </a:p>
          <a:p>
            <a:endParaRPr lang="en-US" sz="1000" dirty="0" smtClean="0"/>
          </a:p>
        </p:txBody>
      </p:sp>
      <p:sp>
        <p:nvSpPr>
          <p:cNvPr id="11" name="TextBox 10"/>
          <p:cNvSpPr txBox="1"/>
          <p:nvPr/>
        </p:nvSpPr>
        <p:spPr>
          <a:xfrm>
            <a:off x="4772526" y="735608"/>
            <a:ext cx="2839445" cy="830997"/>
          </a:xfrm>
          <a:prstGeom prst="rect">
            <a:avLst/>
          </a:prstGeom>
          <a:noFill/>
        </p:spPr>
        <p:txBody>
          <a:bodyPr wrap="square" rtlCol="0">
            <a:spAutoFit/>
          </a:bodyPr>
          <a:lstStyle/>
          <a:p>
            <a:r>
              <a:rPr lang="en-US" sz="1200" dirty="0" smtClean="0"/>
              <a:t>Students demonstrate understanding of the Big Idea through explaining the Puzzling Phenomenon and a Related Novel Phenomenon</a:t>
            </a:r>
            <a:r>
              <a:rPr lang="en-US" sz="1200" baseline="30000" dirty="0" smtClean="0"/>
              <a:t>2</a:t>
            </a:r>
          </a:p>
        </p:txBody>
      </p:sp>
      <p:sp>
        <p:nvSpPr>
          <p:cNvPr id="12" name="TextBox 11"/>
          <p:cNvSpPr txBox="1"/>
          <p:nvPr/>
        </p:nvSpPr>
        <p:spPr>
          <a:xfrm>
            <a:off x="294107" y="2937350"/>
            <a:ext cx="1791370" cy="800219"/>
          </a:xfrm>
          <a:prstGeom prst="rect">
            <a:avLst/>
          </a:prstGeom>
          <a:noFill/>
        </p:spPr>
        <p:txBody>
          <a:bodyPr wrap="square" rtlCol="0">
            <a:spAutoFit/>
          </a:bodyPr>
          <a:lstStyle/>
          <a:p>
            <a:r>
              <a:rPr lang="en-US" sz="1200" dirty="0" smtClean="0"/>
              <a:t>Teacher elicits ideas the students already have about the Big Idea</a:t>
            </a:r>
          </a:p>
          <a:p>
            <a:endParaRPr lang="en-US" sz="1000" dirty="0" smtClean="0"/>
          </a:p>
        </p:txBody>
      </p:sp>
      <p:sp>
        <p:nvSpPr>
          <p:cNvPr id="13" name="TextBox 12"/>
          <p:cNvSpPr txBox="1"/>
          <p:nvPr/>
        </p:nvSpPr>
        <p:spPr>
          <a:xfrm>
            <a:off x="2085477" y="2937350"/>
            <a:ext cx="2052052" cy="830997"/>
          </a:xfrm>
          <a:prstGeom prst="rect">
            <a:avLst/>
          </a:prstGeom>
          <a:noFill/>
        </p:spPr>
        <p:txBody>
          <a:bodyPr wrap="square" rtlCol="0">
            <a:spAutoFit/>
          </a:bodyPr>
          <a:lstStyle/>
          <a:p>
            <a:r>
              <a:rPr lang="en-US" sz="1200" dirty="0" smtClean="0"/>
              <a:t>Students make their thinking visible through talking, writing, and drawing out their ideas</a:t>
            </a:r>
          </a:p>
        </p:txBody>
      </p:sp>
      <p:sp>
        <p:nvSpPr>
          <p:cNvPr id="14" name="TextBox 13"/>
          <p:cNvSpPr txBox="1"/>
          <p:nvPr/>
        </p:nvSpPr>
        <p:spPr>
          <a:xfrm>
            <a:off x="1858212" y="5059823"/>
            <a:ext cx="2713789" cy="830997"/>
          </a:xfrm>
          <a:prstGeom prst="rect">
            <a:avLst/>
          </a:prstGeom>
          <a:noFill/>
        </p:spPr>
        <p:txBody>
          <a:bodyPr wrap="square" rtlCol="0">
            <a:spAutoFit/>
          </a:bodyPr>
          <a:lstStyle/>
          <a:p>
            <a:r>
              <a:rPr lang="en-US" sz="1200" dirty="0" smtClean="0"/>
              <a:t>Teacher sequences learning activities, including investigations through multiple modes of inquiry and knowledge and skill-building workshops</a:t>
            </a:r>
            <a:r>
              <a:rPr lang="en-US" sz="1200" baseline="30000" dirty="0" smtClean="0"/>
              <a:t>1</a:t>
            </a:r>
          </a:p>
        </p:txBody>
      </p:sp>
      <p:sp>
        <p:nvSpPr>
          <p:cNvPr id="15" name="TextBox 14"/>
          <p:cNvSpPr txBox="1"/>
          <p:nvPr/>
        </p:nvSpPr>
        <p:spPr>
          <a:xfrm>
            <a:off x="4673168" y="5066376"/>
            <a:ext cx="2719567" cy="830997"/>
          </a:xfrm>
          <a:prstGeom prst="rect">
            <a:avLst/>
          </a:prstGeom>
          <a:noFill/>
        </p:spPr>
        <p:txBody>
          <a:bodyPr wrap="square" rtlCol="0">
            <a:spAutoFit/>
          </a:bodyPr>
          <a:lstStyle/>
          <a:p>
            <a:r>
              <a:rPr lang="en-US" sz="1200" dirty="0" smtClean="0"/>
              <a:t>Students gather information and evidence and develop knowledge and skills through engaging in learning activities</a:t>
            </a:r>
          </a:p>
        </p:txBody>
      </p:sp>
      <p:sp>
        <p:nvSpPr>
          <p:cNvPr id="16" name="TextBox 15"/>
          <p:cNvSpPr txBox="1"/>
          <p:nvPr/>
        </p:nvSpPr>
        <p:spPr>
          <a:xfrm>
            <a:off x="5058602" y="2931273"/>
            <a:ext cx="1919712" cy="830997"/>
          </a:xfrm>
          <a:prstGeom prst="rect">
            <a:avLst/>
          </a:prstGeom>
          <a:noFill/>
        </p:spPr>
        <p:txBody>
          <a:bodyPr wrap="square" rtlCol="0">
            <a:spAutoFit/>
          </a:bodyPr>
          <a:lstStyle/>
          <a:p>
            <a:r>
              <a:rPr lang="en-US" sz="1200" dirty="0" smtClean="0"/>
              <a:t>Teacher supports students to make claims based on evidence and reasoning and reflect on their learning</a:t>
            </a:r>
            <a:endParaRPr lang="en-US" sz="1200" baseline="30000" dirty="0" smtClean="0"/>
          </a:p>
        </p:txBody>
      </p:sp>
      <p:sp>
        <p:nvSpPr>
          <p:cNvPr id="17" name="TextBox 16"/>
          <p:cNvSpPr txBox="1"/>
          <p:nvPr/>
        </p:nvSpPr>
        <p:spPr>
          <a:xfrm>
            <a:off x="6978314" y="2913878"/>
            <a:ext cx="1898331" cy="830997"/>
          </a:xfrm>
          <a:prstGeom prst="rect">
            <a:avLst/>
          </a:prstGeom>
          <a:noFill/>
        </p:spPr>
        <p:txBody>
          <a:bodyPr wrap="square" rtlCol="0">
            <a:spAutoFit/>
          </a:bodyPr>
          <a:lstStyle/>
          <a:p>
            <a:r>
              <a:rPr lang="en-US" sz="1200" dirty="0" smtClean="0"/>
              <a:t>Students engage in argumentation based on evidence to revise their initial models</a:t>
            </a:r>
          </a:p>
        </p:txBody>
      </p:sp>
      <p:sp>
        <p:nvSpPr>
          <p:cNvPr id="21" name="Down Arrow 20"/>
          <p:cNvSpPr/>
          <p:nvPr/>
        </p:nvSpPr>
        <p:spPr>
          <a:xfrm>
            <a:off x="1978539" y="1617588"/>
            <a:ext cx="628316" cy="735263"/>
          </a:xfrm>
          <a:prstGeom prst="downArrow">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US" dirty="0" smtClean="0"/>
              <a:t>1</a:t>
            </a:r>
            <a:endParaRPr lang="en-US" dirty="0"/>
          </a:p>
        </p:txBody>
      </p:sp>
      <p:sp>
        <p:nvSpPr>
          <p:cNvPr id="22" name="Down Arrow 21"/>
          <p:cNvSpPr/>
          <p:nvPr/>
        </p:nvSpPr>
        <p:spPr>
          <a:xfrm rot="5400000">
            <a:off x="4432961" y="2364455"/>
            <a:ext cx="331551" cy="735264"/>
          </a:xfrm>
          <a:prstGeom prst="downArrow">
            <a:avLst/>
          </a:prstGeom>
          <a:pattFill prst="wdUpDiag">
            <a:fgClr>
              <a:schemeClr val="accent2">
                <a:lumMod val="60000"/>
                <a:lumOff val="40000"/>
              </a:schemeClr>
            </a:fgClr>
            <a:bgClr>
              <a:schemeClr val="accent2"/>
            </a:bgClr>
          </a:patt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Down Arrow 24"/>
          <p:cNvSpPr/>
          <p:nvPr/>
        </p:nvSpPr>
        <p:spPr>
          <a:xfrm rot="10800000">
            <a:off x="6764419" y="1604824"/>
            <a:ext cx="628316" cy="735263"/>
          </a:xfrm>
          <a:prstGeom prst="downArrow">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vert="horz" rtlCol="0" anchor="ctr">
            <a:scene3d>
              <a:camera prst="orthographicFront">
                <a:rot lat="0" lon="0" rev="0"/>
              </a:camera>
              <a:lightRig rig="threePt" dir="t"/>
            </a:scene3d>
          </a:bodyPr>
          <a:lstStyle/>
          <a:p>
            <a:pPr algn="ctr"/>
            <a:endParaRPr lang="en-US" dirty="0"/>
          </a:p>
        </p:txBody>
      </p:sp>
      <p:sp>
        <p:nvSpPr>
          <p:cNvPr id="26" name="Down Arrow 25"/>
          <p:cNvSpPr/>
          <p:nvPr/>
        </p:nvSpPr>
        <p:spPr>
          <a:xfrm rot="18856965">
            <a:off x="3463736" y="3799147"/>
            <a:ext cx="331551" cy="735264"/>
          </a:xfrm>
          <a:prstGeom prst="downArrow">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err="1" smtClean="0"/>
              <a:t>aAA</a:t>
            </a:r>
            <a:endParaRPr lang="en-US" sz="1200" dirty="0"/>
          </a:p>
        </p:txBody>
      </p:sp>
      <p:sp>
        <p:nvSpPr>
          <p:cNvPr id="27" name="Down Arrow 26"/>
          <p:cNvSpPr/>
          <p:nvPr/>
        </p:nvSpPr>
        <p:spPr>
          <a:xfrm rot="13524034">
            <a:off x="5360280" y="3741802"/>
            <a:ext cx="331551" cy="735264"/>
          </a:xfrm>
          <a:prstGeom prst="downArrow">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227265" y="5902066"/>
            <a:ext cx="8662748" cy="861774"/>
          </a:xfrm>
          <a:prstGeom prst="rect">
            <a:avLst/>
          </a:prstGeom>
          <a:noFill/>
        </p:spPr>
        <p:txBody>
          <a:bodyPr wrap="square" rtlCol="0">
            <a:spAutoFit/>
          </a:bodyPr>
          <a:lstStyle/>
          <a:p>
            <a:r>
              <a:rPr lang="en-US" sz="1000" dirty="0" smtClean="0"/>
              <a:t>Notes:</a:t>
            </a:r>
          </a:p>
          <a:p>
            <a:pPr marL="228600" indent="-228600">
              <a:buAutoNum type="arabicPeriod"/>
            </a:pPr>
            <a:r>
              <a:rPr lang="en-US" sz="1000" i="1" dirty="0" smtClean="0"/>
              <a:t>Direct Instruction Workshops are used to develop and practice key knowledge and skills as needed, or for content that does not lend itself to more constructivist modes of learning.</a:t>
            </a:r>
          </a:p>
          <a:p>
            <a:pPr marL="228600" indent="-228600">
              <a:buFontTx/>
              <a:buAutoNum type="arabicPeriod"/>
            </a:pPr>
            <a:r>
              <a:rPr lang="en-US" sz="1000" i="1" dirty="0" smtClean="0"/>
              <a:t>In each investigation cycle, there must be an opportunity for students to apply knowledge and skills to a Related Novel Phenomenon. This can happen formatively, during the Making Meaning phase, and/or at the end of the Investigation cycle as part of a summative assessment.</a:t>
            </a:r>
          </a:p>
        </p:txBody>
      </p:sp>
      <p:sp>
        <p:nvSpPr>
          <p:cNvPr id="2" name="TextBox 1"/>
          <p:cNvSpPr txBox="1"/>
          <p:nvPr/>
        </p:nvSpPr>
        <p:spPr>
          <a:xfrm>
            <a:off x="3462421" y="3943686"/>
            <a:ext cx="280737" cy="369332"/>
          </a:xfrm>
          <a:prstGeom prst="rect">
            <a:avLst/>
          </a:prstGeom>
          <a:noFill/>
        </p:spPr>
        <p:txBody>
          <a:bodyPr wrap="square" rtlCol="0">
            <a:spAutoFit/>
          </a:bodyPr>
          <a:lstStyle/>
          <a:p>
            <a:r>
              <a:rPr lang="en-US" dirty="0" smtClean="0">
                <a:solidFill>
                  <a:schemeClr val="bg1"/>
                </a:solidFill>
              </a:rPr>
              <a:t>A</a:t>
            </a:r>
            <a:endParaRPr lang="en-US" dirty="0">
              <a:solidFill>
                <a:schemeClr val="bg1"/>
              </a:solidFill>
            </a:endParaRPr>
          </a:p>
        </p:txBody>
      </p:sp>
      <p:sp>
        <p:nvSpPr>
          <p:cNvPr id="24" name="TextBox 23"/>
          <p:cNvSpPr txBox="1"/>
          <p:nvPr/>
        </p:nvSpPr>
        <p:spPr>
          <a:xfrm>
            <a:off x="5331327" y="3967751"/>
            <a:ext cx="280737" cy="369332"/>
          </a:xfrm>
          <a:prstGeom prst="rect">
            <a:avLst/>
          </a:prstGeom>
          <a:noFill/>
        </p:spPr>
        <p:txBody>
          <a:bodyPr wrap="square" rtlCol="0">
            <a:spAutoFit/>
          </a:bodyPr>
          <a:lstStyle/>
          <a:p>
            <a:r>
              <a:rPr lang="en-US" dirty="0">
                <a:solidFill>
                  <a:schemeClr val="bg1"/>
                </a:solidFill>
              </a:rPr>
              <a:t>B</a:t>
            </a:r>
          </a:p>
        </p:txBody>
      </p:sp>
      <p:sp>
        <p:nvSpPr>
          <p:cNvPr id="29" name="TextBox 28"/>
          <p:cNvSpPr txBox="1"/>
          <p:nvPr/>
        </p:nvSpPr>
        <p:spPr>
          <a:xfrm>
            <a:off x="4532799" y="2534921"/>
            <a:ext cx="280737" cy="369332"/>
          </a:xfrm>
          <a:prstGeom prst="rect">
            <a:avLst/>
          </a:prstGeom>
          <a:noFill/>
        </p:spPr>
        <p:txBody>
          <a:bodyPr wrap="square" rtlCol="0">
            <a:spAutoFit/>
          </a:bodyPr>
          <a:lstStyle/>
          <a:p>
            <a:r>
              <a:rPr lang="en-US" dirty="0">
                <a:solidFill>
                  <a:schemeClr val="bg1"/>
                </a:solidFill>
              </a:rPr>
              <a:t>C</a:t>
            </a:r>
          </a:p>
        </p:txBody>
      </p:sp>
      <p:sp>
        <p:nvSpPr>
          <p:cNvPr id="3" name="TextBox 2"/>
          <p:cNvSpPr txBox="1"/>
          <p:nvPr/>
        </p:nvSpPr>
        <p:spPr>
          <a:xfrm>
            <a:off x="6951290" y="1714065"/>
            <a:ext cx="169342" cy="369332"/>
          </a:xfrm>
          <a:prstGeom prst="rect">
            <a:avLst/>
          </a:prstGeom>
          <a:noFill/>
        </p:spPr>
        <p:txBody>
          <a:bodyPr wrap="square" rtlCol="0">
            <a:spAutoFit/>
          </a:bodyPr>
          <a:lstStyle/>
          <a:p>
            <a:r>
              <a:rPr lang="en-US" dirty="0" smtClean="0">
                <a:solidFill>
                  <a:srgbClr val="FFFFFF"/>
                </a:solidFill>
              </a:rPr>
              <a:t>2</a:t>
            </a:r>
            <a:endParaRPr lang="en-US" dirty="0">
              <a:solidFill>
                <a:srgbClr val="FFFFFF"/>
              </a:solidFill>
            </a:endParaRPr>
          </a:p>
        </p:txBody>
      </p:sp>
      <p:sp>
        <p:nvSpPr>
          <p:cNvPr id="4" name="TextBox 3"/>
          <p:cNvSpPr txBox="1"/>
          <p:nvPr/>
        </p:nvSpPr>
        <p:spPr>
          <a:xfrm>
            <a:off x="8073947" y="3889564"/>
            <a:ext cx="1104073" cy="2246769"/>
          </a:xfrm>
          <a:prstGeom prst="rect">
            <a:avLst/>
          </a:prstGeom>
          <a:noFill/>
        </p:spPr>
        <p:txBody>
          <a:bodyPr wrap="square" rtlCol="0">
            <a:spAutoFit/>
          </a:bodyPr>
          <a:lstStyle/>
          <a:p>
            <a:r>
              <a:rPr lang="en-US" sz="1200" b="1" i="1" u="sng" dirty="0" smtClean="0"/>
              <a:t>Legend</a:t>
            </a:r>
            <a:r>
              <a:rPr lang="en-US" sz="1200" b="1" i="1" dirty="0" smtClean="0"/>
              <a:t>:</a:t>
            </a:r>
          </a:p>
          <a:p>
            <a:r>
              <a:rPr lang="en-US" sz="1000" i="1" dirty="0" smtClean="0"/>
              <a:t>The cycle starts and ends at Constructing the Big Idea.</a:t>
            </a:r>
          </a:p>
          <a:p>
            <a:endParaRPr lang="en-US" sz="1000" i="1" dirty="0"/>
          </a:p>
          <a:p>
            <a:r>
              <a:rPr lang="en-US" sz="1000" i="1" dirty="0" smtClean="0"/>
              <a:t>Each cycle includes the 3 phases, and may include multiple loops through these phases.</a:t>
            </a:r>
          </a:p>
          <a:p>
            <a:endParaRPr lang="en-US" dirty="0"/>
          </a:p>
        </p:txBody>
      </p:sp>
      <p:sp>
        <p:nvSpPr>
          <p:cNvPr id="28" name="Down Arrow 27"/>
          <p:cNvSpPr/>
          <p:nvPr/>
        </p:nvSpPr>
        <p:spPr>
          <a:xfrm>
            <a:off x="7667965" y="4238706"/>
            <a:ext cx="224426" cy="345267"/>
          </a:xfrm>
          <a:prstGeom prst="downArrow">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US" dirty="0" smtClean="0"/>
              <a:t>1</a:t>
            </a:r>
            <a:endParaRPr lang="en-US" dirty="0"/>
          </a:p>
        </p:txBody>
      </p:sp>
      <p:sp>
        <p:nvSpPr>
          <p:cNvPr id="31" name="Down Arrow 30"/>
          <p:cNvSpPr/>
          <p:nvPr/>
        </p:nvSpPr>
        <p:spPr>
          <a:xfrm rot="10800000">
            <a:off x="7937664" y="4214642"/>
            <a:ext cx="215536" cy="368251"/>
          </a:xfrm>
          <a:prstGeom prst="downArrow">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vert="horz" rtlCol="0" anchor="ctr">
            <a:scene3d>
              <a:camera prst="orthographicFront">
                <a:rot lat="0" lon="0" rev="0"/>
              </a:camera>
              <a:lightRig rig="threePt" dir="t"/>
            </a:scene3d>
          </a:bodyPr>
          <a:lstStyle/>
          <a:p>
            <a:pPr algn="ctr"/>
            <a:endParaRPr lang="en-US" dirty="0"/>
          </a:p>
        </p:txBody>
      </p:sp>
      <p:sp>
        <p:nvSpPr>
          <p:cNvPr id="32" name="Down Arrow 31"/>
          <p:cNvSpPr/>
          <p:nvPr/>
        </p:nvSpPr>
        <p:spPr>
          <a:xfrm rot="5400000">
            <a:off x="7785244" y="4979035"/>
            <a:ext cx="168757" cy="340608"/>
          </a:xfrm>
          <a:prstGeom prst="downArrow">
            <a:avLst/>
          </a:prstGeom>
          <a:pattFill prst="wdUpDiag">
            <a:fgClr>
              <a:schemeClr val="accent2">
                <a:lumMod val="60000"/>
                <a:lumOff val="40000"/>
              </a:schemeClr>
            </a:fgClr>
            <a:bgClr>
              <a:schemeClr val="accent2"/>
            </a:bgClr>
          </a:patt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Down Arrow 32"/>
          <p:cNvSpPr/>
          <p:nvPr/>
        </p:nvSpPr>
        <p:spPr>
          <a:xfrm rot="18856965">
            <a:off x="7649856" y="5220047"/>
            <a:ext cx="168758" cy="340608"/>
          </a:xfrm>
          <a:prstGeom prst="downArrow">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err="1" smtClean="0"/>
              <a:t>aAA</a:t>
            </a:r>
            <a:endParaRPr lang="en-US" sz="1200" dirty="0"/>
          </a:p>
        </p:txBody>
      </p:sp>
      <p:sp>
        <p:nvSpPr>
          <p:cNvPr id="34" name="Down Arrow 33"/>
          <p:cNvSpPr/>
          <p:nvPr/>
        </p:nvSpPr>
        <p:spPr>
          <a:xfrm rot="13524034">
            <a:off x="7931529" y="5229993"/>
            <a:ext cx="168758" cy="340608"/>
          </a:xfrm>
          <a:prstGeom prst="downArrow">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9893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4782</TotalTime>
  <Words>1265</Words>
  <Application>Microsoft Office PowerPoint</Application>
  <PresentationFormat>On-screen Show (4:3)</PresentationFormat>
  <Paragraphs>156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Investigation Cycle</vt:lpstr>
      <vt:lpstr>Core Components and the Investigation Cycle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Jesse Byers</dc:creator>
  <cp:lastModifiedBy>Szczepaniec, Kristin</cp:lastModifiedBy>
  <cp:revision>45</cp:revision>
  <dcterms:created xsi:type="dcterms:W3CDTF">2013-08-16T17:16:11Z</dcterms:created>
  <dcterms:modified xsi:type="dcterms:W3CDTF">2015-03-23T22:02:35Z</dcterms:modified>
</cp:coreProperties>
</file>